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</p:sldIdLst>
  <p:sldSz cx="10058400" cy="7772400"/>
  <p:notesSz cx="9296400" cy="7010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75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14400" y="349758"/>
            <a:ext cx="8229600" cy="352425"/>
          </a:xfrm>
          <a:custGeom>
            <a:avLst/>
            <a:gdLst/>
            <a:ahLst/>
            <a:cxnLst/>
            <a:rect l="l" t="t" r="r" b="b"/>
            <a:pathLst>
              <a:path w="8229600" h="352425">
                <a:moveTo>
                  <a:pt x="8229600" y="0"/>
                </a:moveTo>
                <a:lnTo>
                  <a:pt x="0" y="0"/>
                </a:lnTo>
                <a:lnTo>
                  <a:pt x="0" y="352425"/>
                </a:lnTo>
                <a:lnTo>
                  <a:pt x="8229600" y="352425"/>
                </a:lnTo>
                <a:lnTo>
                  <a:pt x="822960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49758"/>
            <a:ext cx="8229600" cy="35242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42545" rIns="0" bIns="0" rtlCol="0">
            <a:spAutoFit/>
          </a:bodyPr>
          <a:lstStyle/>
          <a:p>
            <a:pPr marL="861060">
              <a:lnSpc>
                <a:spcPct val="100000"/>
              </a:lnSpc>
              <a:spcBef>
                <a:spcPts val="335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LHC’S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4%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TAX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CREDIT/TAX-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EXEMPT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BOND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APPLICATION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SUBMISSION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029967" y="1522222"/>
            <a:ext cx="2081530" cy="1323975"/>
            <a:chOff x="2029967" y="1522222"/>
            <a:chExt cx="2081530" cy="1323975"/>
          </a:xfrm>
        </p:grpSpPr>
        <p:sp>
          <p:nvSpPr>
            <p:cNvPr id="4" name="object 4"/>
            <p:cNvSpPr/>
            <p:nvPr/>
          </p:nvSpPr>
          <p:spPr>
            <a:xfrm>
              <a:off x="2036318" y="1528571"/>
              <a:ext cx="2075180" cy="1311275"/>
            </a:xfrm>
            <a:custGeom>
              <a:avLst/>
              <a:gdLst/>
              <a:ahLst/>
              <a:cxnLst/>
              <a:rect l="l" t="t" r="r" b="b"/>
              <a:pathLst>
                <a:path w="2075179" h="1311275">
                  <a:moveTo>
                    <a:pt x="2075180" y="655447"/>
                  </a:moveTo>
                  <a:lnTo>
                    <a:pt x="2069719" y="652272"/>
                  </a:lnTo>
                  <a:lnTo>
                    <a:pt x="1992757" y="607441"/>
                  </a:lnTo>
                  <a:lnTo>
                    <a:pt x="1990852" y="607949"/>
                  </a:lnTo>
                  <a:lnTo>
                    <a:pt x="1989074" y="610997"/>
                  </a:lnTo>
                  <a:lnTo>
                    <a:pt x="1989582" y="612902"/>
                  </a:lnTo>
                  <a:lnTo>
                    <a:pt x="2057057" y="652272"/>
                  </a:lnTo>
                  <a:lnTo>
                    <a:pt x="1713484" y="652272"/>
                  </a:lnTo>
                  <a:lnTo>
                    <a:pt x="1713484" y="0"/>
                  </a:lnTo>
                  <a:lnTo>
                    <a:pt x="0" y="0"/>
                  </a:lnTo>
                  <a:lnTo>
                    <a:pt x="0" y="1310894"/>
                  </a:lnTo>
                  <a:lnTo>
                    <a:pt x="1713484" y="1310894"/>
                  </a:lnTo>
                  <a:lnTo>
                    <a:pt x="1713484" y="658622"/>
                  </a:lnTo>
                  <a:lnTo>
                    <a:pt x="2057285" y="658622"/>
                  </a:lnTo>
                  <a:lnTo>
                    <a:pt x="1989582" y="698119"/>
                  </a:lnTo>
                  <a:lnTo>
                    <a:pt x="1989074" y="700024"/>
                  </a:lnTo>
                  <a:lnTo>
                    <a:pt x="1990852" y="703072"/>
                  </a:lnTo>
                  <a:lnTo>
                    <a:pt x="1992757" y="703580"/>
                  </a:lnTo>
                  <a:lnTo>
                    <a:pt x="2069731" y="658622"/>
                  </a:lnTo>
                  <a:lnTo>
                    <a:pt x="2075180" y="655447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36317" y="1528572"/>
              <a:ext cx="1713864" cy="1311275"/>
            </a:xfrm>
            <a:custGeom>
              <a:avLst/>
              <a:gdLst/>
              <a:ahLst/>
              <a:cxnLst/>
              <a:rect l="l" t="t" r="r" b="b"/>
              <a:pathLst>
                <a:path w="1713864" h="1311275">
                  <a:moveTo>
                    <a:pt x="0" y="1310893"/>
                  </a:moveTo>
                  <a:lnTo>
                    <a:pt x="1713483" y="1310893"/>
                  </a:lnTo>
                  <a:lnTo>
                    <a:pt x="1713483" y="0"/>
                  </a:lnTo>
                  <a:lnTo>
                    <a:pt x="0" y="0"/>
                  </a:lnTo>
                  <a:lnTo>
                    <a:pt x="0" y="1310893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231264" y="1882521"/>
            <a:ext cx="1191894" cy="554639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 indent="5715">
              <a:lnSpc>
                <a:spcPts val="1970"/>
              </a:lnSpc>
              <a:spcBef>
                <a:spcPts val="325"/>
              </a:spcBef>
            </a:pPr>
            <a:r>
              <a:rPr lang="en-US" sz="1800" spc="-1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spc="-10" dirty="0" smtClean="0">
                <a:solidFill>
                  <a:srgbClr val="FFFFFF"/>
                </a:solidFill>
                <a:latin typeface="Calibri"/>
                <a:cs typeface="Calibri"/>
              </a:rPr>
              <a:t>pplication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submission</a:t>
            </a:r>
            <a:endParaRPr sz="1800" dirty="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137533" y="1522222"/>
            <a:ext cx="2081530" cy="1323975"/>
            <a:chOff x="4137533" y="1522222"/>
            <a:chExt cx="2081530" cy="1323975"/>
          </a:xfrm>
        </p:grpSpPr>
        <p:sp>
          <p:nvSpPr>
            <p:cNvPr id="8" name="object 8"/>
            <p:cNvSpPr/>
            <p:nvPr/>
          </p:nvSpPr>
          <p:spPr>
            <a:xfrm>
              <a:off x="4143883" y="1528571"/>
              <a:ext cx="2075180" cy="1311275"/>
            </a:xfrm>
            <a:custGeom>
              <a:avLst/>
              <a:gdLst/>
              <a:ahLst/>
              <a:cxnLst/>
              <a:rect l="l" t="t" r="r" b="b"/>
              <a:pathLst>
                <a:path w="2075179" h="1311275">
                  <a:moveTo>
                    <a:pt x="2075180" y="655447"/>
                  </a:moveTo>
                  <a:lnTo>
                    <a:pt x="2069719" y="652272"/>
                  </a:lnTo>
                  <a:lnTo>
                    <a:pt x="1992757" y="607441"/>
                  </a:lnTo>
                  <a:lnTo>
                    <a:pt x="1990852" y="607949"/>
                  </a:lnTo>
                  <a:lnTo>
                    <a:pt x="1989074" y="610997"/>
                  </a:lnTo>
                  <a:lnTo>
                    <a:pt x="1989582" y="612902"/>
                  </a:lnTo>
                  <a:lnTo>
                    <a:pt x="2057057" y="652272"/>
                  </a:lnTo>
                  <a:lnTo>
                    <a:pt x="1713484" y="652272"/>
                  </a:lnTo>
                  <a:lnTo>
                    <a:pt x="1713484" y="0"/>
                  </a:lnTo>
                  <a:lnTo>
                    <a:pt x="0" y="0"/>
                  </a:lnTo>
                  <a:lnTo>
                    <a:pt x="0" y="1310894"/>
                  </a:lnTo>
                  <a:lnTo>
                    <a:pt x="1713484" y="1310894"/>
                  </a:lnTo>
                  <a:lnTo>
                    <a:pt x="1713484" y="658622"/>
                  </a:lnTo>
                  <a:lnTo>
                    <a:pt x="2057285" y="658622"/>
                  </a:lnTo>
                  <a:lnTo>
                    <a:pt x="1989582" y="698119"/>
                  </a:lnTo>
                  <a:lnTo>
                    <a:pt x="1989074" y="700024"/>
                  </a:lnTo>
                  <a:lnTo>
                    <a:pt x="1990852" y="703072"/>
                  </a:lnTo>
                  <a:lnTo>
                    <a:pt x="1992757" y="703580"/>
                  </a:lnTo>
                  <a:lnTo>
                    <a:pt x="2069731" y="658622"/>
                  </a:lnTo>
                  <a:lnTo>
                    <a:pt x="2075180" y="655447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43883" y="1528572"/>
              <a:ext cx="1713864" cy="1311275"/>
            </a:xfrm>
            <a:custGeom>
              <a:avLst/>
              <a:gdLst/>
              <a:ahLst/>
              <a:cxnLst/>
              <a:rect l="l" t="t" r="r" b="b"/>
              <a:pathLst>
                <a:path w="1713864" h="1311275">
                  <a:moveTo>
                    <a:pt x="0" y="1310893"/>
                  </a:moveTo>
                  <a:lnTo>
                    <a:pt x="1713484" y="1310893"/>
                  </a:lnTo>
                  <a:lnTo>
                    <a:pt x="1713484" y="0"/>
                  </a:lnTo>
                  <a:lnTo>
                    <a:pt x="0" y="0"/>
                  </a:lnTo>
                  <a:lnTo>
                    <a:pt x="0" y="1310893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458080" y="1756917"/>
            <a:ext cx="1086485" cy="80137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 indent="-1905" algn="ctr">
              <a:lnSpc>
                <a:spcPct val="91400"/>
              </a:lnSpc>
              <a:spcBef>
                <a:spcPts val="285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initial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(3/5 days)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844926" y="1560334"/>
            <a:ext cx="5126355" cy="1689100"/>
            <a:chOff x="2844926" y="1560334"/>
            <a:chExt cx="5126355" cy="1689100"/>
          </a:xfrm>
        </p:grpSpPr>
        <p:sp>
          <p:nvSpPr>
            <p:cNvPr id="12" name="object 12"/>
            <p:cNvSpPr/>
            <p:nvPr/>
          </p:nvSpPr>
          <p:spPr>
            <a:xfrm>
              <a:off x="2844927" y="1566684"/>
              <a:ext cx="5120005" cy="1682750"/>
            </a:xfrm>
            <a:custGeom>
              <a:avLst/>
              <a:gdLst/>
              <a:ahLst/>
              <a:cxnLst/>
              <a:rect l="l" t="t" r="r" b="b"/>
              <a:pathLst>
                <a:path w="5120005" h="1682750">
                  <a:moveTo>
                    <a:pt x="5120005" y="0"/>
                  </a:moveTo>
                  <a:lnTo>
                    <a:pt x="3406521" y="0"/>
                  </a:lnTo>
                  <a:lnTo>
                    <a:pt x="3406521" y="1234681"/>
                  </a:lnTo>
                  <a:lnTo>
                    <a:pt x="4260088" y="1234681"/>
                  </a:lnTo>
                  <a:lnTo>
                    <a:pt x="4260088" y="1471409"/>
                  </a:lnTo>
                  <a:lnTo>
                    <a:pt x="48069" y="1471409"/>
                  </a:lnTo>
                  <a:lnTo>
                    <a:pt x="48069" y="1669554"/>
                  </a:lnTo>
                  <a:lnTo>
                    <a:pt x="45339" y="1674228"/>
                  </a:lnTo>
                  <a:lnTo>
                    <a:pt x="48056" y="1669554"/>
                  </a:lnTo>
                  <a:lnTo>
                    <a:pt x="48069" y="1471409"/>
                  </a:lnTo>
                  <a:lnTo>
                    <a:pt x="44958" y="1471409"/>
                  </a:lnTo>
                  <a:lnTo>
                    <a:pt x="44958" y="1664220"/>
                  </a:lnTo>
                  <a:lnTo>
                    <a:pt x="5461" y="1596504"/>
                  </a:lnTo>
                  <a:lnTo>
                    <a:pt x="3556" y="1595996"/>
                  </a:lnTo>
                  <a:lnTo>
                    <a:pt x="508" y="1597774"/>
                  </a:lnTo>
                  <a:lnTo>
                    <a:pt x="0" y="1599806"/>
                  </a:lnTo>
                  <a:lnTo>
                    <a:pt x="48133" y="1682229"/>
                  </a:lnTo>
                  <a:lnTo>
                    <a:pt x="51828" y="1675879"/>
                  </a:lnTo>
                  <a:lnTo>
                    <a:pt x="96139" y="1599806"/>
                  </a:lnTo>
                  <a:lnTo>
                    <a:pt x="95631" y="1597774"/>
                  </a:lnTo>
                  <a:lnTo>
                    <a:pt x="92583" y="1595996"/>
                  </a:lnTo>
                  <a:lnTo>
                    <a:pt x="90678" y="1596504"/>
                  </a:lnTo>
                  <a:lnTo>
                    <a:pt x="51308" y="1664004"/>
                  </a:lnTo>
                  <a:lnTo>
                    <a:pt x="51308" y="1477759"/>
                  </a:lnTo>
                  <a:lnTo>
                    <a:pt x="4266438" y="1477759"/>
                  </a:lnTo>
                  <a:lnTo>
                    <a:pt x="4266438" y="1471409"/>
                  </a:lnTo>
                  <a:lnTo>
                    <a:pt x="4266438" y="1234681"/>
                  </a:lnTo>
                  <a:lnTo>
                    <a:pt x="5120005" y="1234681"/>
                  </a:lnTo>
                  <a:lnTo>
                    <a:pt x="512000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251448" y="1566684"/>
              <a:ext cx="1713864" cy="1235075"/>
            </a:xfrm>
            <a:custGeom>
              <a:avLst/>
              <a:gdLst/>
              <a:ahLst/>
              <a:cxnLst/>
              <a:rect l="l" t="t" r="r" b="b"/>
              <a:pathLst>
                <a:path w="1713865" h="1235075">
                  <a:moveTo>
                    <a:pt x="0" y="1234681"/>
                  </a:moveTo>
                  <a:lnTo>
                    <a:pt x="1713483" y="1234681"/>
                  </a:lnTo>
                  <a:lnTo>
                    <a:pt x="1713483" y="0"/>
                  </a:lnTo>
                  <a:lnTo>
                    <a:pt x="0" y="0"/>
                  </a:lnTo>
                  <a:lnTo>
                    <a:pt x="0" y="1234681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251447" y="1566684"/>
            <a:ext cx="1713864" cy="12500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68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Orders</a:t>
            </a:r>
            <a:endParaRPr sz="1800" dirty="0">
              <a:latin typeface="Calibri"/>
              <a:cs typeface="Calibri"/>
            </a:endParaRPr>
          </a:p>
          <a:p>
            <a:pPr marL="130175" marR="121285" algn="ctr">
              <a:lnSpc>
                <a:spcPct val="91700"/>
              </a:lnSpc>
              <a:spcBef>
                <a:spcPts val="8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Market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Study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Send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UW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800" dirty="0" smtClean="0">
                <a:solidFill>
                  <a:srgbClr val="FFFFFF"/>
                </a:solidFill>
                <a:latin typeface="Calibri"/>
                <a:cs typeface="Calibri"/>
              </a:rPr>
              <a:t>init</a:t>
            </a:r>
            <a:r>
              <a:rPr lang="en-US" sz="1800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dirty="0" smtClean="0">
                <a:solidFill>
                  <a:srgbClr val="FFFFFF"/>
                </a:solidFill>
                <a:latin typeface="Calibri"/>
                <a:cs typeface="Calibri"/>
              </a:rPr>
              <a:t>al</a:t>
            </a:r>
            <a:r>
              <a:rPr sz="1800" spc="-4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review (30-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45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days)</a:t>
            </a:r>
            <a:endParaRPr sz="1800" dirty="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029967" y="3274948"/>
            <a:ext cx="2081530" cy="1530350"/>
            <a:chOff x="2029967" y="3274948"/>
            <a:chExt cx="2081530" cy="1530350"/>
          </a:xfrm>
        </p:grpSpPr>
        <p:sp>
          <p:nvSpPr>
            <p:cNvPr id="16" name="object 16"/>
            <p:cNvSpPr/>
            <p:nvPr/>
          </p:nvSpPr>
          <p:spPr>
            <a:xfrm>
              <a:off x="2036318" y="3281298"/>
              <a:ext cx="2075180" cy="1517650"/>
            </a:xfrm>
            <a:custGeom>
              <a:avLst/>
              <a:gdLst/>
              <a:ahLst/>
              <a:cxnLst/>
              <a:rect l="l" t="t" r="r" b="b"/>
              <a:pathLst>
                <a:path w="2075179" h="1517650">
                  <a:moveTo>
                    <a:pt x="2075180" y="758698"/>
                  </a:moveTo>
                  <a:lnTo>
                    <a:pt x="2069731" y="755523"/>
                  </a:lnTo>
                  <a:lnTo>
                    <a:pt x="1992757" y="710565"/>
                  </a:lnTo>
                  <a:lnTo>
                    <a:pt x="1990852" y="711073"/>
                  </a:lnTo>
                  <a:lnTo>
                    <a:pt x="1989074" y="714121"/>
                  </a:lnTo>
                  <a:lnTo>
                    <a:pt x="1989582" y="716026"/>
                  </a:lnTo>
                  <a:lnTo>
                    <a:pt x="2057285" y="755523"/>
                  </a:lnTo>
                  <a:lnTo>
                    <a:pt x="1713484" y="755523"/>
                  </a:lnTo>
                  <a:lnTo>
                    <a:pt x="1713484" y="0"/>
                  </a:lnTo>
                  <a:lnTo>
                    <a:pt x="0" y="0"/>
                  </a:lnTo>
                  <a:lnTo>
                    <a:pt x="0" y="1517396"/>
                  </a:lnTo>
                  <a:lnTo>
                    <a:pt x="1713484" y="1517396"/>
                  </a:lnTo>
                  <a:lnTo>
                    <a:pt x="1713484" y="761873"/>
                  </a:lnTo>
                  <a:lnTo>
                    <a:pt x="2057057" y="761873"/>
                  </a:lnTo>
                  <a:lnTo>
                    <a:pt x="1989582" y="801243"/>
                  </a:lnTo>
                  <a:lnTo>
                    <a:pt x="1989074" y="803148"/>
                  </a:lnTo>
                  <a:lnTo>
                    <a:pt x="1990852" y="806196"/>
                  </a:lnTo>
                  <a:lnTo>
                    <a:pt x="1992757" y="806704"/>
                  </a:lnTo>
                  <a:lnTo>
                    <a:pt x="2069719" y="761873"/>
                  </a:lnTo>
                  <a:lnTo>
                    <a:pt x="2075180" y="758698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036317" y="3281298"/>
              <a:ext cx="1713864" cy="1517650"/>
            </a:xfrm>
            <a:custGeom>
              <a:avLst/>
              <a:gdLst/>
              <a:ahLst/>
              <a:cxnLst/>
              <a:rect l="l" t="t" r="r" b="b"/>
              <a:pathLst>
                <a:path w="1713864" h="1517650">
                  <a:moveTo>
                    <a:pt x="0" y="1517395"/>
                  </a:moveTo>
                  <a:lnTo>
                    <a:pt x="1713483" y="1517395"/>
                  </a:lnTo>
                  <a:lnTo>
                    <a:pt x="1713483" y="0"/>
                  </a:lnTo>
                  <a:lnTo>
                    <a:pt x="0" y="0"/>
                  </a:lnTo>
                  <a:lnTo>
                    <a:pt x="0" y="151739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231263" y="3236214"/>
            <a:ext cx="1324610" cy="155575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algn="ctr">
              <a:lnSpc>
                <a:spcPct val="91600"/>
              </a:lnSpc>
              <a:spcBef>
                <a:spcPts val="28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Submission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to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LHC's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BOD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Initial Inducement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post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F&amp;V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(60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days)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137533" y="3227323"/>
            <a:ext cx="2081530" cy="1625600"/>
            <a:chOff x="4137533" y="3227323"/>
            <a:chExt cx="2081530" cy="1625600"/>
          </a:xfrm>
        </p:grpSpPr>
        <p:sp>
          <p:nvSpPr>
            <p:cNvPr id="20" name="object 20"/>
            <p:cNvSpPr/>
            <p:nvPr/>
          </p:nvSpPr>
          <p:spPr>
            <a:xfrm>
              <a:off x="4143883" y="3233673"/>
              <a:ext cx="2075180" cy="1612900"/>
            </a:xfrm>
            <a:custGeom>
              <a:avLst/>
              <a:gdLst/>
              <a:ahLst/>
              <a:cxnLst/>
              <a:rect l="l" t="t" r="r" b="b"/>
              <a:pathLst>
                <a:path w="2075179" h="1612900">
                  <a:moveTo>
                    <a:pt x="2075180" y="806323"/>
                  </a:moveTo>
                  <a:lnTo>
                    <a:pt x="2069731" y="803148"/>
                  </a:lnTo>
                  <a:lnTo>
                    <a:pt x="1992757" y="758190"/>
                  </a:lnTo>
                  <a:lnTo>
                    <a:pt x="1990852" y="758698"/>
                  </a:lnTo>
                  <a:lnTo>
                    <a:pt x="1989074" y="761746"/>
                  </a:lnTo>
                  <a:lnTo>
                    <a:pt x="1989582" y="763651"/>
                  </a:lnTo>
                  <a:lnTo>
                    <a:pt x="2057285" y="803148"/>
                  </a:lnTo>
                  <a:lnTo>
                    <a:pt x="1713484" y="803148"/>
                  </a:lnTo>
                  <a:lnTo>
                    <a:pt x="1713484" y="0"/>
                  </a:lnTo>
                  <a:lnTo>
                    <a:pt x="0" y="0"/>
                  </a:lnTo>
                  <a:lnTo>
                    <a:pt x="0" y="1612646"/>
                  </a:lnTo>
                  <a:lnTo>
                    <a:pt x="1713484" y="1612646"/>
                  </a:lnTo>
                  <a:lnTo>
                    <a:pt x="1713484" y="809498"/>
                  </a:lnTo>
                  <a:lnTo>
                    <a:pt x="2057057" y="809498"/>
                  </a:lnTo>
                  <a:lnTo>
                    <a:pt x="1989582" y="848868"/>
                  </a:lnTo>
                  <a:lnTo>
                    <a:pt x="1989074" y="850773"/>
                  </a:lnTo>
                  <a:lnTo>
                    <a:pt x="1990852" y="853821"/>
                  </a:lnTo>
                  <a:lnTo>
                    <a:pt x="1992757" y="854329"/>
                  </a:lnTo>
                  <a:lnTo>
                    <a:pt x="2069719" y="809498"/>
                  </a:lnTo>
                  <a:lnTo>
                    <a:pt x="2075180" y="806323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143883" y="3233673"/>
              <a:ext cx="1713864" cy="1612900"/>
            </a:xfrm>
            <a:custGeom>
              <a:avLst/>
              <a:gdLst/>
              <a:ahLst/>
              <a:cxnLst/>
              <a:rect l="l" t="t" r="r" b="b"/>
              <a:pathLst>
                <a:path w="1713864" h="1612900">
                  <a:moveTo>
                    <a:pt x="0" y="1612645"/>
                  </a:moveTo>
                  <a:lnTo>
                    <a:pt x="1713484" y="1612645"/>
                  </a:lnTo>
                  <a:lnTo>
                    <a:pt x="1713484" y="0"/>
                  </a:lnTo>
                  <a:lnTo>
                    <a:pt x="0" y="0"/>
                  </a:lnTo>
                  <a:lnTo>
                    <a:pt x="0" y="161264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391025" y="3236214"/>
            <a:ext cx="1219835" cy="155575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065" marR="5080" indent="-1270" algn="ctr">
              <a:lnSpc>
                <a:spcPct val="91600"/>
              </a:lnSpc>
              <a:spcBef>
                <a:spcPts val="280"/>
              </a:spcBef>
            </a:pP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Bond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Application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submitted</a:t>
            </a:r>
            <a:r>
              <a:rPr sz="1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SBC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approval</a:t>
            </a:r>
            <a:r>
              <a:rPr sz="18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(30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days)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844926" y="3446348"/>
            <a:ext cx="5126355" cy="1762125"/>
            <a:chOff x="2844926" y="3446348"/>
            <a:chExt cx="5126355" cy="1762125"/>
          </a:xfrm>
        </p:grpSpPr>
        <p:sp>
          <p:nvSpPr>
            <p:cNvPr id="24" name="object 24"/>
            <p:cNvSpPr/>
            <p:nvPr/>
          </p:nvSpPr>
          <p:spPr>
            <a:xfrm>
              <a:off x="2844927" y="3452697"/>
              <a:ext cx="5120005" cy="1755775"/>
            </a:xfrm>
            <a:custGeom>
              <a:avLst/>
              <a:gdLst/>
              <a:ahLst/>
              <a:cxnLst/>
              <a:rect l="l" t="t" r="r" b="b"/>
              <a:pathLst>
                <a:path w="5120005" h="1755775">
                  <a:moveTo>
                    <a:pt x="5120005" y="0"/>
                  </a:moveTo>
                  <a:lnTo>
                    <a:pt x="3406521" y="0"/>
                  </a:lnTo>
                  <a:lnTo>
                    <a:pt x="3406521" y="1174546"/>
                  </a:lnTo>
                  <a:lnTo>
                    <a:pt x="4260088" y="1174546"/>
                  </a:lnTo>
                  <a:lnTo>
                    <a:pt x="4260088" y="1477949"/>
                  </a:lnTo>
                  <a:lnTo>
                    <a:pt x="44958" y="1477949"/>
                  </a:lnTo>
                  <a:lnTo>
                    <a:pt x="44958" y="1737436"/>
                  </a:lnTo>
                  <a:lnTo>
                    <a:pt x="5461" y="1669719"/>
                  </a:lnTo>
                  <a:lnTo>
                    <a:pt x="3556" y="1669211"/>
                  </a:lnTo>
                  <a:lnTo>
                    <a:pt x="508" y="1670989"/>
                  </a:lnTo>
                  <a:lnTo>
                    <a:pt x="0" y="1672894"/>
                  </a:lnTo>
                  <a:lnTo>
                    <a:pt x="48133" y="1755317"/>
                  </a:lnTo>
                  <a:lnTo>
                    <a:pt x="51752" y="1749094"/>
                  </a:lnTo>
                  <a:lnTo>
                    <a:pt x="96139" y="1672894"/>
                  </a:lnTo>
                  <a:lnTo>
                    <a:pt x="95631" y="1670989"/>
                  </a:lnTo>
                  <a:lnTo>
                    <a:pt x="92583" y="1669211"/>
                  </a:lnTo>
                  <a:lnTo>
                    <a:pt x="90678" y="1669719"/>
                  </a:lnTo>
                  <a:lnTo>
                    <a:pt x="51308" y="1737220"/>
                  </a:lnTo>
                  <a:lnTo>
                    <a:pt x="51308" y="1484299"/>
                  </a:lnTo>
                  <a:lnTo>
                    <a:pt x="4266438" y="1484299"/>
                  </a:lnTo>
                  <a:lnTo>
                    <a:pt x="4266438" y="1477949"/>
                  </a:lnTo>
                  <a:lnTo>
                    <a:pt x="4266438" y="1174546"/>
                  </a:lnTo>
                  <a:lnTo>
                    <a:pt x="5120005" y="1174546"/>
                  </a:lnTo>
                  <a:lnTo>
                    <a:pt x="512000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251448" y="3452698"/>
              <a:ext cx="1713864" cy="1174750"/>
            </a:xfrm>
            <a:custGeom>
              <a:avLst/>
              <a:gdLst/>
              <a:ahLst/>
              <a:cxnLst/>
              <a:rect l="l" t="t" r="r" b="b"/>
              <a:pathLst>
                <a:path w="1713865" h="1174750">
                  <a:moveTo>
                    <a:pt x="0" y="1174546"/>
                  </a:moveTo>
                  <a:lnTo>
                    <a:pt x="1713483" y="1174546"/>
                  </a:lnTo>
                  <a:lnTo>
                    <a:pt x="1713483" y="0"/>
                  </a:lnTo>
                  <a:lnTo>
                    <a:pt x="0" y="0"/>
                  </a:lnTo>
                  <a:lnTo>
                    <a:pt x="0" y="1174546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251447" y="3452698"/>
            <a:ext cx="1713864" cy="1206997"/>
          </a:xfrm>
          <a:prstGeom prst="rect">
            <a:avLst/>
          </a:prstGeom>
        </p:spPr>
        <p:txBody>
          <a:bodyPr vert="horz" wrap="square" lIns="0" tIns="196850" rIns="0" bIns="0" rtlCol="0">
            <a:spAutoFit/>
          </a:bodyPr>
          <a:lstStyle/>
          <a:p>
            <a:pPr marL="240029" marR="232410" algn="ctr">
              <a:lnSpc>
                <a:spcPct val="91400"/>
              </a:lnSpc>
              <a:spcBef>
                <a:spcPts val="155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LHC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final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sale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approval</a:t>
            </a:r>
            <a:r>
              <a:rPr sz="18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(30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days</a:t>
            </a:r>
            <a:r>
              <a:rPr sz="1800" spc="-10" dirty="0" smtClean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r>
              <a:rPr lang="en-US" sz="1800" spc="-10" dirty="0" smtClean="0">
                <a:solidFill>
                  <a:srgbClr val="FFFFFF"/>
                </a:solidFill>
                <a:latin typeface="Calibri"/>
                <a:cs typeface="Calibri"/>
              </a:rPr>
              <a:t> TEFRA Hearing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36317" y="5240375"/>
            <a:ext cx="1713864" cy="102870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123825" rIns="0" bIns="0" rtlCol="0">
            <a:spAutoFit/>
          </a:bodyPr>
          <a:lstStyle/>
          <a:p>
            <a:pPr marL="286385" marR="140335" indent="-140335">
              <a:lnSpc>
                <a:spcPct val="91400"/>
              </a:lnSpc>
              <a:spcBef>
                <a:spcPts val="975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Closing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Process commences (45-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60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days)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38475" y="1095375"/>
            <a:ext cx="3790950" cy="32385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330"/>
              </a:spcBef>
            </a:pPr>
            <a:r>
              <a:rPr sz="1400" b="1" dirty="0">
                <a:latin typeface="Calibri"/>
                <a:cs typeface="Calibri"/>
              </a:rPr>
              <a:t>Exclusive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of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ERR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Review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for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Federal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Soft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Dollars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66120" y="5273141"/>
            <a:ext cx="3755390" cy="549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6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Suggestions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creating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some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efficiency</a:t>
            </a:r>
            <a:endParaRPr sz="1800">
              <a:latin typeface="Calibri"/>
              <a:cs typeface="Calibri"/>
            </a:endParaRPr>
          </a:p>
          <a:p>
            <a:pPr marL="636905" indent="-305435">
              <a:lnSpc>
                <a:spcPts val="2060"/>
              </a:lnSpc>
              <a:buFont typeface="Symbol"/>
              <a:buChar char=""/>
              <a:tabLst>
                <a:tab pos="636905" algn="l"/>
                <a:tab pos="637540" algn="l"/>
              </a:tabLst>
            </a:pPr>
            <a:r>
              <a:rPr sz="1800" dirty="0">
                <a:latin typeface="Calibri"/>
                <a:cs typeface="Calibri"/>
              </a:rPr>
              <a:t>Average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180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days</a:t>
            </a:r>
            <a:r>
              <a:rPr sz="1800" spc="-10" dirty="0">
                <a:latin typeface="Calibri"/>
                <a:cs typeface="Calibri"/>
              </a:rPr>
              <a:t> total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385741" y="5796724"/>
            <a:ext cx="427291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6865" indent="-30416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16865" algn="l"/>
                <a:tab pos="317500" algn="l"/>
              </a:tabLst>
            </a:pPr>
            <a:r>
              <a:rPr sz="1800" dirty="0">
                <a:latin typeface="Calibri"/>
                <a:cs typeface="Calibri"/>
              </a:rPr>
              <a:t>Combine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LHC's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step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approval</a:t>
            </a:r>
            <a:endParaRPr sz="1800" dirty="0">
              <a:latin typeface="Calibri"/>
              <a:cs typeface="Calibri"/>
            </a:endParaRPr>
          </a:p>
          <a:p>
            <a:pPr marL="316865" marR="5080" indent="-304165">
              <a:lnSpc>
                <a:spcPct val="100000"/>
              </a:lnSpc>
              <a:buFont typeface="Symbol"/>
              <a:buChar char=""/>
              <a:tabLst>
                <a:tab pos="316865" algn="l"/>
                <a:tab pos="317500" algn="l"/>
              </a:tabLst>
            </a:pPr>
            <a:r>
              <a:rPr sz="1800" dirty="0">
                <a:latin typeface="Calibri"/>
                <a:cs typeface="Calibri"/>
              </a:rPr>
              <a:t>Provide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Closing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Index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Dev.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earlier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in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process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83F1C671-8EB1-3048-BB2D-D76DEE91C9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6850799"/>
            <a:ext cx="4439201" cy="6357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49758"/>
            <a:ext cx="8229600" cy="352425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42545" rIns="0" bIns="0" rtlCol="0">
            <a:spAutoFit/>
          </a:bodyPr>
          <a:lstStyle/>
          <a:p>
            <a:pPr marL="861060">
              <a:lnSpc>
                <a:spcPct val="100000"/>
              </a:lnSpc>
              <a:spcBef>
                <a:spcPts val="335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LHC’S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4%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TAX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CREDIT/TAX-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EXEMPT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BOND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APPLICATION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SUBMISSION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725929" y="1690751"/>
            <a:ext cx="2298065" cy="1291590"/>
            <a:chOff x="1725929" y="1690751"/>
            <a:chExt cx="2298065" cy="1291590"/>
          </a:xfrm>
        </p:grpSpPr>
        <p:sp>
          <p:nvSpPr>
            <p:cNvPr id="4" name="object 4"/>
            <p:cNvSpPr/>
            <p:nvPr/>
          </p:nvSpPr>
          <p:spPr>
            <a:xfrm>
              <a:off x="1732280" y="1697100"/>
              <a:ext cx="2291715" cy="1278890"/>
            </a:xfrm>
            <a:custGeom>
              <a:avLst/>
              <a:gdLst/>
              <a:ahLst/>
              <a:cxnLst/>
              <a:rect l="l" t="t" r="r" b="b"/>
              <a:pathLst>
                <a:path w="2291715" h="1278889">
                  <a:moveTo>
                    <a:pt x="2291334" y="639318"/>
                  </a:moveTo>
                  <a:lnTo>
                    <a:pt x="2285873" y="636143"/>
                  </a:lnTo>
                  <a:lnTo>
                    <a:pt x="2208911" y="591312"/>
                  </a:lnTo>
                  <a:lnTo>
                    <a:pt x="2207006" y="591820"/>
                  </a:lnTo>
                  <a:lnTo>
                    <a:pt x="2205228" y="594868"/>
                  </a:lnTo>
                  <a:lnTo>
                    <a:pt x="2205736" y="596773"/>
                  </a:lnTo>
                  <a:lnTo>
                    <a:pt x="2273211" y="636143"/>
                  </a:lnTo>
                  <a:lnTo>
                    <a:pt x="1889239" y="636143"/>
                  </a:lnTo>
                  <a:lnTo>
                    <a:pt x="1889239" y="0"/>
                  </a:lnTo>
                  <a:lnTo>
                    <a:pt x="0" y="0"/>
                  </a:lnTo>
                  <a:lnTo>
                    <a:pt x="0" y="1278763"/>
                  </a:lnTo>
                  <a:lnTo>
                    <a:pt x="1889239" y="1278763"/>
                  </a:lnTo>
                  <a:lnTo>
                    <a:pt x="1889239" y="642493"/>
                  </a:lnTo>
                  <a:lnTo>
                    <a:pt x="2273439" y="642493"/>
                  </a:lnTo>
                  <a:lnTo>
                    <a:pt x="2205736" y="681990"/>
                  </a:lnTo>
                  <a:lnTo>
                    <a:pt x="2205228" y="683895"/>
                  </a:lnTo>
                  <a:lnTo>
                    <a:pt x="2207006" y="686943"/>
                  </a:lnTo>
                  <a:lnTo>
                    <a:pt x="2208911" y="687451"/>
                  </a:lnTo>
                  <a:lnTo>
                    <a:pt x="2285885" y="642493"/>
                  </a:lnTo>
                  <a:lnTo>
                    <a:pt x="2291334" y="639318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32279" y="1697101"/>
              <a:ext cx="1889760" cy="1278890"/>
            </a:xfrm>
            <a:custGeom>
              <a:avLst/>
              <a:gdLst/>
              <a:ahLst/>
              <a:cxnLst/>
              <a:rect l="l" t="t" r="r" b="b"/>
              <a:pathLst>
                <a:path w="1889760" h="1278889">
                  <a:moveTo>
                    <a:pt x="0" y="1278763"/>
                  </a:moveTo>
                  <a:lnTo>
                    <a:pt x="1889251" y="1278763"/>
                  </a:lnTo>
                  <a:lnTo>
                    <a:pt x="1889251" y="0"/>
                  </a:lnTo>
                  <a:lnTo>
                    <a:pt x="0" y="0"/>
                  </a:lnTo>
                  <a:lnTo>
                    <a:pt x="0" y="1278763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700277" y="1697101"/>
            <a:ext cx="1921762" cy="911788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550" dirty="0">
              <a:latin typeface="Times New Roman"/>
              <a:cs typeface="Times New Roman"/>
            </a:endParaRPr>
          </a:p>
          <a:p>
            <a:pPr marL="425450" marR="419100" indent="5715">
              <a:lnSpc>
                <a:spcPts val="1970"/>
              </a:lnSpc>
            </a:pPr>
            <a:r>
              <a:rPr lang="en-US" sz="1800" spc="-1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spc="-10" dirty="0" smtClean="0">
                <a:solidFill>
                  <a:srgbClr val="FFFFFF"/>
                </a:solidFill>
                <a:latin typeface="Calibri"/>
                <a:cs typeface="Calibri"/>
              </a:rPr>
              <a:t>pplication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submission</a:t>
            </a:r>
            <a:endParaRPr sz="1800" dirty="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049648" y="1662176"/>
            <a:ext cx="2298065" cy="1348740"/>
            <a:chOff x="4049648" y="1662176"/>
            <a:chExt cx="2298065" cy="1348740"/>
          </a:xfrm>
        </p:grpSpPr>
        <p:sp>
          <p:nvSpPr>
            <p:cNvPr id="8" name="object 8"/>
            <p:cNvSpPr/>
            <p:nvPr/>
          </p:nvSpPr>
          <p:spPr>
            <a:xfrm>
              <a:off x="4055999" y="1668525"/>
              <a:ext cx="2291715" cy="1336040"/>
            </a:xfrm>
            <a:custGeom>
              <a:avLst/>
              <a:gdLst/>
              <a:ahLst/>
              <a:cxnLst/>
              <a:rect l="l" t="t" r="r" b="b"/>
              <a:pathLst>
                <a:path w="2291715" h="1336039">
                  <a:moveTo>
                    <a:pt x="2291334" y="667893"/>
                  </a:moveTo>
                  <a:lnTo>
                    <a:pt x="2285873" y="664718"/>
                  </a:lnTo>
                  <a:lnTo>
                    <a:pt x="2208911" y="619887"/>
                  </a:lnTo>
                  <a:lnTo>
                    <a:pt x="2207006" y="620395"/>
                  </a:lnTo>
                  <a:lnTo>
                    <a:pt x="2205228" y="623443"/>
                  </a:lnTo>
                  <a:lnTo>
                    <a:pt x="2205736" y="625348"/>
                  </a:lnTo>
                  <a:lnTo>
                    <a:pt x="2273211" y="664718"/>
                  </a:lnTo>
                  <a:lnTo>
                    <a:pt x="1889252" y="664718"/>
                  </a:lnTo>
                  <a:lnTo>
                    <a:pt x="1889252" y="0"/>
                  </a:lnTo>
                  <a:lnTo>
                    <a:pt x="0" y="0"/>
                  </a:lnTo>
                  <a:lnTo>
                    <a:pt x="0" y="1335913"/>
                  </a:lnTo>
                  <a:lnTo>
                    <a:pt x="1889252" y="1335913"/>
                  </a:lnTo>
                  <a:lnTo>
                    <a:pt x="1889252" y="671068"/>
                  </a:lnTo>
                  <a:lnTo>
                    <a:pt x="2273439" y="671068"/>
                  </a:lnTo>
                  <a:lnTo>
                    <a:pt x="2205736" y="710565"/>
                  </a:lnTo>
                  <a:lnTo>
                    <a:pt x="2205228" y="712470"/>
                  </a:lnTo>
                  <a:lnTo>
                    <a:pt x="2207006" y="715518"/>
                  </a:lnTo>
                  <a:lnTo>
                    <a:pt x="2208911" y="716026"/>
                  </a:lnTo>
                  <a:lnTo>
                    <a:pt x="2285885" y="671068"/>
                  </a:lnTo>
                  <a:lnTo>
                    <a:pt x="2291334" y="667893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055998" y="1668526"/>
              <a:ext cx="1889760" cy="1336040"/>
            </a:xfrm>
            <a:custGeom>
              <a:avLst/>
              <a:gdLst/>
              <a:ahLst/>
              <a:cxnLst/>
              <a:rect l="l" t="t" r="r" b="b"/>
              <a:pathLst>
                <a:path w="1889760" h="1336039">
                  <a:moveTo>
                    <a:pt x="0" y="1335913"/>
                  </a:moveTo>
                  <a:lnTo>
                    <a:pt x="1889252" y="1335913"/>
                  </a:lnTo>
                  <a:lnTo>
                    <a:pt x="1889252" y="0"/>
                  </a:lnTo>
                  <a:lnTo>
                    <a:pt x="0" y="0"/>
                  </a:lnTo>
                  <a:lnTo>
                    <a:pt x="0" y="1335913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055998" y="1668526"/>
            <a:ext cx="1889760" cy="1336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44780" marR="135890" indent="304800">
              <a:lnSpc>
                <a:spcPts val="1970"/>
              </a:lnSpc>
              <a:spcBef>
                <a:spcPts val="114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initial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(3/5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days)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628773" y="1643126"/>
            <a:ext cx="5647055" cy="1820545"/>
            <a:chOff x="2628773" y="1643126"/>
            <a:chExt cx="5647055" cy="1820545"/>
          </a:xfrm>
        </p:grpSpPr>
        <p:sp>
          <p:nvSpPr>
            <p:cNvPr id="12" name="object 12"/>
            <p:cNvSpPr/>
            <p:nvPr/>
          </p:nvSpPr>
          <p:spPr>
            <a:xfrm>
              <a:off x="2628773" y="1649475"/>
              <a:ext cx="5640705" cy="1814195"/>
            </a:xfrm>
            <a:custGeom>
              <a:avLst/>
              <a:gdLst/>
              <a:ahLst/>
              <a:cxnLst/>
              <a:rect l="l" t="t" r="r" b="b"/>
              <a:pathLst>
                <a:path w="5640705" h="1814195">
                  <a:moveTo>
                    <a:pt x="5640184" y="0"/>
                  </a:moveTo>
                  <a:lnTo>
                    <a:pt x="3750945" y="0"/>
                  </a:lnTo>
                  <a:lnTo>
                    <a:pt x="3750945" y="1374013"/>
                  </a:lnTo>
                  <a:lnTo>
                    <a:pt x="4692396" y="1374013"/>
                  </a:lnTo>
                  <a:lnTo>
                    <a:pt x="4692396" y="1607185"/>
                  </a:lnTo>
                  <a:lnTo>
                    <a:pt x="44958" y="1607185"/>
                  </a:lnTo>
                  <a:lnTo>
                    <a:pt x="44958" y="1796313"/>
                  </a:lnTo>
                  <a:lnTo>
                    <a:pt x="5461" y="1728597"/>
                  </a:lnTo>
                  <a:lnTo>
                    <a:pt x="3556" y="1728089"/>
                  </a:lnTo>
                  <a:lnTo>
                    <a:pt x="508" y="1729867"/>
                  </a:lnTo>
                  <a:lnTo>
                    <a:pt x="0" y="1731772"/>
                  </a:lnTo>
                  <a:lnTo>
                    <a:pt x="48133" y="1814195"/>
                  </a:lnTo>
                  <a:lnTo>
                    <a:pt x="51752" y="1807972"/>
                  </a:lnTo>
                  <a:lnTo>
                    <a:pt x="96139" y="1731772"/>
                  </a:lnTo>
                  <a:lnTo>
                    <a:pt x="95631" y="1729867"/>
                  </a:lnTo>
                  <a:lnTo>
                    <a:pt x="92583" y="1728089"/>
                  </a:lnTo>
                  <a:lnTo>
                    <a:pt x="90678" y="1728597"/>
                  </a:lnTo>
                  <a:lnTo>
                    <a:pt x="51308" y="1796097"/>
                  </a:lnTo>
                  <a:lnTo>
                    <a:pt x="51308" y="1613535"/>
                  </a:lnTo>
                  <a:lnTo>
                    <a:pt x="4698746" y="1613535"/>
                  </a:lnTo>
                  <a:lnTo>
                    <a:pt x="4698746" y="1607185"/>
                  </a:lnTo>
                  <a:lnTo>
                    <a:pt x="4698746" y="1374013"/>
                  </a:lnTo>
                  <a:lnTo>
                    <a:pt x="5640184" y="1374013"/>
                  </a:lnTo>
                  <a:lnTo>
                    <a:pt x="564018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379718" y="1649476"/>
              <a:ext cx="1889760" cy="1374140"/>
            </a:xfrm>
            <a:custGeom>
              <a:avLst/>
              <a:gdLst/>
              <a:ahLst/>
              <a:cxnLst/>
              <a:rect l="l" t="t" r="r" b="b"/>
              <a:pathLst>
                <a:path w="1889759" h="1374139">
                  <a:moveTo>
                    <a:pt x="0" y="1374013"/>
                  </a:moveTo>
                  <a:lnTo>
                    <a:pt x="1889251" y="1374013"/>
                  </a:lnTo>
                  <a:lnTo>
                    <a:pt x="1889251" y="0"/>
                  </a:lnTo>
                  <a:lnTo>
                    <a:pt x="0" y="0"/>
                  </a:lnTo>
                  <a:lnTo>
                    <a:pt x="0" y="1374013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379716" y="1649476"/>
            <a:ext cx="2002283" cy="1320618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67005" marR="158115" indent="-1270" algn="ctr">
              <a:lnSpc>
                <a:spcPct val="91500"/>
              </a:lnSpc>
              <a:spcBef>
                <a:spcPts val="35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Orders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Market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Study</a:t>
            </a:r>
            <a:r>
              <a:rPr sz="18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Send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UW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800" dirty="0" smtClean="0">
                <a:solidFill>
                  <a:srgbClr val="FFFFFF"/>
                </a:solidFill>
                <a:latin typeface="Calibri"/>
                <a:cs typeface="Calibri"/>
              </a:rPr>
              <a:t>init</a:t>
            </a:r>
            <a:r>
              <a:rPr lang="en-US" sz="1800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dirty="0" smtClean="0">
                <a:solidFill>
                  <a:srgbClr val="FFFFFF"/>
                </a:solidFill>
                <a:latin typeface="Calibri"/>
                <a:cs typeface="Calibri"/>
              </a:rPr>
              <a:t>al</a:t>
            </a:r>
            <a:r>
              <a:rPr sz="1800" spc="-6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(30-</a:t>
            </a:r>
            <a:endParaRPr sz="1800" dirty="0">
              <a:latin typeface="Calibri"/>
              <a:cs typeface="Calibri"/>
            </a:endParaRPr>
          </a:p>
          <a:p>
            <a:pPr marL="1270" algn="ctr">
              <a:lnSpc>
                <a:spcPts val="198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45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days)</a:t>
            </a:r>
            <a:endParaRPr sz="1800" dirty="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725929" y="3489705"/>
            <a:ext cx="2298065" cy="1553845"/>
            <a:chOff x="1725929" y="3489705"/>
            <a:chExt cx="2298065" cy="1553845"/>
          </a:xfrm>
        </p:grpSpPr>
        <p:sp>
          <p:nvSpPr>
            <p:cNvPr id="16" name="object 16"/>
            <p:cNvSpPr/>
            <p:nvPr/>
          </p:nvSpPr>
          <p:spPr>
            <a:xfrm>
              <a:off x="1732280" y="3496055"/>
              <a:ext cx="2291715" cy="1541145"/>
            </a:xfrm>
            <a:custGeom>
              <a:avLst/>
              <a:gdLst/>
              <a:ahLst/>
              <a:cxnLst/>
              <a:rect l="l" t="t" r="r" b="b"/>
              <a:pathLst>
                <a:path w="2291715" h="1541145">
                  <a:moveTo>
                    <a:pt x="2291334" y="770382"/>
                  </a:moveTo>
                  <a:lnTo>
                    <a:pt x="2285873" y="767207"/>
                  </a:lnTo>
                  <a:lnTo>
                    <a:pt x="2208911" y="722376"/>
                  </a:lnTo>
                  <a:lnTo>
                    <a:pt x="2207006" y="722884"/>
                  </a:lnTo>
                  <a:lnTo>
                    <a:pt x="2205228" y="725932"/>
                  </a:lnTo>
                  <a:lnTo>
                    <a:pt x="2205736" y="727837"/>
                  </a:lnTo>
                  <a:lnTo>
                    <a:pt x="2273211" y="767207"/>
                  </a:lnTo>
                  <a:lnTo>
                    <a:pt x="1889239" y="767207"/>
                  </a:lnTo>
                  <a:lnTo>
                    <a:pt x="1889239" y="0"/>
                  </a:lnTo>
                  <a:lnTo>
                    <a:pt x="0" y="0"/>
                  </a:lnTo>
                  <a:lnTo>
                    <a:pt x="0" y="1540764"/>
                  </a:lnTo>
                  <a:lnTo>
                    <a:pt x="1889239" y="1540764"/>
                  </a:lnTo>
                  <a:lnTo>
                    <a:pt x="1889239" y="773557"/>
                  </a:lnTo>
                  <a:lnTo>
                    <a:pt x="2273439" y="773557"/>
                  </a:lnTo>
                  <a:lnTo>
                    <a:pt x="2205736" y="813054"/>
                  </a:lnTo>
                  <a:lnTo>
                    <a:pt x="2205228" y="814959"/>
                  </a:lnTo>
                  <a:lnTo>
                    <a:pt x="2207006" y="818007"/>
                  </a:lnTo>
                  <a:lnTo>
                    <a:pt x="2208911" y="818515"/>
                  </a:lnTo>
                  <a:lnTo>
                    <a:pt x="2285885" y="773557"/>
                  </a:lnTo>
                  <a:lnTo>
                    <a:pt x="2291334" y="770382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32279" y="3496055"/>
              <a:ext cx="1889760" cy="1541145"/>
            </a:xfrm>
            <a:custGeom>
              <a:avLst/>
              <a:gdLst/>
              <a:ahLst/>
              <a:cxnLst/>
              <a:rect l="l" t="t" r="r" b="b"/>
              <a:pathLst>
                <a:path w="1889760" h="1541145">
                  <a:moveTo>
                    <a:pt x="0" y="1540764"/>
                  </a:moveTo>
                  <a:lnTo>
                    <a:pt x="1889251" y="1540764"/>
                  </a:lnTo>
                  <a:lnTo>
                    <a:pt x="1889251" y="0"/>
                  </a:lnTo>
                  <a:lnTo>
                    <a:pt x="0" y="0"/>
                  </a:lnTo>
                  <a:lnTo>
                    <a:pt x="0" y="15407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732279" y="3496055"/>
            <a:ext cx="1889760" cy="154114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8270" marR="123825" indent="1270" algn="ctr">
              <a:lnSpc>
                <a:spcPct val="91500"/>
              </a:lnSpc>
              <a:spcBef>
                <a:spcPts val="355"/>
              </a:spcBef>
            </a:pP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Conditional</a:t>
            </a:r>
            <a:r>
              <a:rPr sz="17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award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letter</a:t>
            </a:r>
            <a:r>
              <a:rPr sz="17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7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soft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funds</a:t>
            </a:r>
            <a:r>
              <a:rPr sz="1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2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commencement</a:t>
            </a:r>
            <a:r>
              <a:rPr sz="1700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ERR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 process (4-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7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months)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049648" y="3451605"/>
            <a:ext cx="2298065" cy="1630045"/>
            <a:chOff x="4049648" y="3451605"/>
            <a:chExt cx="2298065" cy="1630045"/>
          </a:xfrm>
        </p:grpSpPr>
        <p:sp>
          <p:nvSpPr>
            <p:cNvPr id="20" name="object 20"/>
            <p:cNvSpPr/>
            <p:nvPr/>
          </p:nvSpPr>
          <p:spPr>
            <a:xfrm>
              <a:off x="4055999" y="3457955"/>
              <a:ext cx="2291715" cy="1617345"/>
            </a:xfrm>
            <a:custGeom>
              <a:avLst/>
              <a:gdLst/>
              <a:ahLst/>
              <a:cxnLst/>
              <a:rect l="l" t="t" r="r" b="b"/>
              <a:pathLst>
                <a:path w="2291715" h="1617345">
                  <a:moveTo>
                    <a:pt x="2291334" y="808482"/>
                  </a:moveTo>
                  <a:lnTo>
                    <a:pt x="2285873" y="805307"/>
                  </a:lnTo>
                  <a:lnTo>
                    <a:pt x="2208911" y="760476"/>
                  </a:lnTo>
                  <a:lnTo>
                    <a:pt x="2207006" y="760984"/>
                  </a:lnTo>
                  <a:lnTo>
                    <a:pt x="2205228" y="764032"/>
                  </a:lnTo>
                  <a:lnTo>
                    <a:pt x="2205736" y="765937"/>
                  </a:lnTo>
                  <a:lnTo>
                    <a:pt x="2273211" y="805307"/>
                  </a:lnTo>
                  <a:lnTo>
                    <a:pt x="1889252" y="805307"/>
                  </a:lnTo>
                  <a:lnTo>
                    <a:pt x="1889252" y="0"/>
                  </a:lnTo>
                  <a:lnTo>
                    <a:pt x="0" y="0"/>
                  </a:lnTo>
                  <a:lnTo>
                    <a:pt x="0" y="1616964"/>
                  </a:lnTo>
                  <a:lnTo>
                    <a:pt x="1889252" y="1616964"/>
                  </a:lnTo>
                  <a:lnTo>
                    <a:pt x="1889252" y="811657"/>
                  </a:lnTo>
                  <a:lnTo>
                    <a:pt x="2273439" y="811657"/>
                  </a:lnTo>
                  <a:lnTo>
                    <a:pt x="2205736" y="851154"/>
                  </a:lnTo>
                  <a:lnTo>
                    <a:pt x="2205228" y="853059"/>
                  </a:lnTo>
                  <a:lnTo>
                    <a:pt x="2207006" y="856107"/>
                  </a:lnTo>
                  <a:lnTo>
                    <a:pt x="2208911" y="856615"/>
                  </a:lnTo>
                  <a:lnTo>
                    <a:pt x="2285885" y="811657"/>
                  </a:lnTo>
                  <a:lnTo>
                    <a:pt x="2291334" y="808482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55998" y="3457955"/>
              <a:ext cx="1889760" cy="1617345"/>
            </a:xfrm>
            <a:custGeom>
              <a:avLst/>
              <a:gdLst/>
              <a:ahLst/>
              <a:cxnLst/>
              <a:rect l="l" t="t" r="r" b="b"/>
              <a:pathLst>
                <a:path w="1889760" h="1617345">
                  <a:moveTo>
                    <a:pt x="0" y="1616964"/>
                  </a:moveTo>
                  <a:lnTo>
                    <a:pt x="1889252" y="1616964"/>
                  </a:lnTo>
                  <a:lnTo>
                    <a:pt x="1889252" y="0"/>
                  </a:lnTo>
                  <a:lnTo>
                    <a:pt x="0" y="0"/>
                  </a:lnTo>
                  <a:lnTo>
                    <a:pt x="0" y="1616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055998" y="3457955"/>
            <a:ext cx="1889760" cy="1617345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157480" marR="149860" algn="ctr">
              <a:lnSpc>
                <a:spcPct val="91600"/>
              </a:lnSpc>
              <a:spcBef>
                <a:spcPts val="1305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Submission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LHC's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BOD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Initial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Inducement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post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F&amp;V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628773" y="3451605"/>
            <a:ext cx="5647055" cy="2025650"/>
            <a:chOff x="2628773" y="3451605"/>
            <a:chExt cx="5647055" cy="2025650"/>
          </a:xfrm>
        </p:grpSpPr>
        <p:sp>
          <p:nvSpPr>
            <p:cNvPr id="24" name="object 24"/>
            <p:cNvSpPr/>
            <p:nvPr/>
          </p:nvSpPr>
          <p:spPr>
            <a:xfrm>
              <a:off x="2628773" y="3457955"/>
              <a:ext cx="5640705" cy="2019300"/>
            </a:xfrm>
            <a:custGeom>
              <a:avLst/>
              <a:gdLst/>
              <a:ahLst/>
              <a:cxnLst/>
              <a:rect l="l" t="t" r="r" b="b"/>
              <a:pathLst>
                <a:path w="5640705" h="2019300">
                  <a:moveTo>
                    <a:pt x="5640184" y="0"/>
                  </a:moveTo>
                  <a:lnTo>
                    <a:pt x="3750945" y="0"/>
                  </a:lnTo>
                  <a:lnTo>
                    <a:pt x="3750945" y="1616964"/>
                  </a:lnTo>
                  <a:lnTo>
                    <a:pt x="4692396" y="1616964"/>
                  </a:lnTo>
                  <a:lnTo>
                    <a:pt x="4692396" y="1831086"/>
                  </a:lnTo>
                  <a:lnTo>
                    <a:pt x="44958" y="1831086"/>
                  </a:lnTo>
                  <a:lnTo>
                    <a:pt x="44958" y="2001164"/>
                  </a:lnTo>
                  <a:lnTo>
                    <a:pt x="5461" y="1933448"/>
                  </a:lnTo>
                  <a:lnTo>
                    <a:pt x="3556" y="1932940"/>
                  </a:lnTo>
                  <a:lnTo>
                    <a:pt x="508" y="1934718"/>
                  </a:lnTo>
                  <a:lnTo>
                    <a:pt x="0" y="1936750"/>
                  </a:lnTo>
                  <a:lnTo>
                    <a:pt x="889" y="1938147"/>
                  </a:lnTo>
                  <a:lnTo>
                    <a:pt x="48133" y="2019046"/>
                  </a:lnTo>
                  <a:lnTo>
                    <a:pt x="51752" y="2012823"/>
                  </a:lnTo>
                  <a:lnTo>
                    <a:pt x="95250" y="1938147"/>
                  </a:lnTo>
                  <a:lnTo>
                    <a:pt x="96139" y="1936750"/>
                  </a:lnTo>
                  <a:lnTo>
                    <a:pt x="95631" y="1934718"/>
                  </a:lnTo>
                  <a:lnTo>
                    <a:pt x="92583" y="1932940"/>
                  </a:lnTo>
                  <a:lnTo>
                    <a:pt x="90678" y="1933448"/>
                  </a:lnTo>
                  <a:lnTo>
                    <a:pt x="51308" y="2000948"/>
                  </a:lnTo>
                  <a:lnTo>
                    <a:pt x="51308" y="1837436"/>
                  </a:lnTo>
                  <a:lnTo>
                    <a:pt x="4698746" y="1837436"/>
                  </a:lnTo>
                  <a:lnTo>
                    <a:pt x="4698746" y="1831086"/>
                  </a:lnTo>
                  <a:lnTo>
                    <a:pt x="4698746" y="1616964"/>
                  </a:lnTo>
                  <a:lnTo>
                    <a:pt x="5640184" y="1616964"/>
                  </a:lnTo>
                  <a:lnTo>
                    <a:pt x="564018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379718" y="3457955"/>
              <a:ext cx="1889760" cy="1617345"/>
            </a:xfrm>
            <a:custGeom>
              <a:avLst/>
              <a:gdLst/>
              <a:ahLst/>
              <a:cxnLst/>
              <a:rect l="l" t="t" r="r" b="b"/>
              <a:pathLst>
                <a:path w="1889759" h="1617345">
                  <a:moveTo>
                    <a:pt x="0" y="1616964"/>
                  </a:moveTo>
                  <a:lnTo>
                    <a:pt x="1889251" y="1616964"/>
                  </a:lnTo>
                  <a:lnTo>
                    <a:pt x="1889251" y="0"/>
                  </a:lnTo>
                  <a:lnTo>
                    <a:pt x="0" y="0"/>
                  </a:lnTo>
                  <a:lnTo>
                    <a:pt x="0" y="1616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379717" y="3457955"/>
            <a:ext cx="1889760" cy="1617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46685" marR="139700" indent="1905" algn="ctr">
              <a:lnSpc>
                <a:spcPct val="9150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Bond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Application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submitted</a:t>
            </a:r>
            <a:r>
              <a:rPr sz="18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SBC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approval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(30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days)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725929" y="5503100"/>
            <a:ext cx="2298065" cy="1146810"/>
            <a:chOff x="1725929" y="5503100"/>
            <a:chExt cx="2298065" cy="1146810"/>
          </a:xfrm>
        </p:grpSpPr>
        <p:sp>
          <p:nvSpPr>
            <p:cNvPr id="28" name="object 28"/>
            <p:cNvSpPr/>
            <p:nvPr/>
          </p:nvSpPr>
          <p:spPr>
            <a:xfrm>
              <a:off x="1732280" y="5509450"/>
              <a:ext cx="2291715" cy="1134110"/>
            </a:xfrm>
            <a:custGeom>
              <a:avLst/>
              <a:gdLst/>
              <a:ahLst/>
              <a:cxnLst/>
              <a:rect l="l" t="t" r="r" b="b"/>
              <a:pathLst>
                <a:path w="2291715" h="1134109">
                  <a:moveTo>
                    <a:pt x="2291334" y="566737"/>
                  </a:moveTo>
                  <a:lnTo>
                    <a:pt x="2285873" y="563562"/>
                  </a:lnTo>
                  <a:lnTo>
                    <a:pt x="2208911" y="518731"/>
                  </a:lnTo>
                  <a:lnTo>
                    <a:pt x="2207006" y="519239"/>
                  </a:lnTo>
                  <a:lnTo>
                    <a:pt x="2205228" y="522287"/>
                  </a:lnTo>
                  <a:lnTo>
                    <a:pt x="2205736" y="524192"/>
                  </a:lnTo>
                  <a:lnTo>
                    <a:pt x="2273211" y="563562"/>
                  </a:lnTo>
                  <a:lnTo>
                    <a:pt x="1889239" y="563562"/>
                  </a:lnTo>
                  <a:lnTo>
                    <a:pt x="1889239" y="0"/>
                  </a:lnTo>
                  <a:lnTo>
                    <a:pt x="0" y="0"/>
                  </a:lnTo>
                  <a:lnTo>
                    <a:pt x="0" y="1133538"/>
                  </a:lnTo>
                  <a:lnTo>
                    <a:pt x="1889239" y="1133538"/>
                  </a:lnTo>
                  <a:lnTo>
                    <a:pt x="1889239" y="569912"/>
                  </a:lnTo>
                  <a:lnTo>
                    <a:pt x="2273439" y="569912"/>
                  </a:lnTo>
                  <a:lnTo>
                    <a:pt x="2205736" y="609409"/>
                  </a:lnTo>
                  <a:lnTo>
                    <a:pt x="2205228" y="611314"/>
                  </a:lnTo>
                  <a:lnTo>
                    <a:pt x="2207006" y="614362"/>
                  </a:lnTo>
                  <a:lnTo>
                    <a:pt x="2208911" y="614870"/>
                  </a:lnTo>
                  <a:lnTo>
                    <a:pt x="2285885" y="569912"/>
                  </a:lnTo>
                  <a:lnTo>
                    <a:pt x="2291334" y="566737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732279" y="5509450"/>
              <a:ext cx="1889760" cy="1134110"/>
            </a:xfrm>
            <a:custGeom>
              <a:avLst/>
              <a:gdLst/>
              <a:ahLst/>
              <a:cxnLst/>
              <a:rect l="l" t="t" r="r" b="b"/>
              <a:pathLst>
                <a:path w="1889760" h="1134109">
                  <a:moveTo>
                    <a:pt x="0" y="1133538"/>
                  </a:moveTo>
                  <a:lnTo>
                    <a:pt x="1889251" y="1133538"/>
                  </a:lnTo>
                  <a:lnTo>
                    <a:pt x="1889251" y="0"/>
                  </a:lnTo>
                  <a:lnTo>
                    <a:pt x="0" y="0"/>
                  </a:lnTo>
                  <a:lnTo>
                    <a:pt x="0" y="113353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1732279" y="5509450"/>
            <a:ext cx="1889760" cy="1186479"/>
          </a:xfrm>
          <a:prstGeom prst="rect">
            <a:avLst/>
          </a:prstGeom>
        </p:spPr>
        <p:txBody>
          <a:bodyPr vert="horz" wrap="square" lIns="0" tIns="176530" rIns="0" bIns="0" rtlCol="0">
            <a:spAutoFit/>
          </a:bodyPr>
          <a:lstStyle/>
          <a:p>
            <a:pPr marL="327660" marR="320040" algn="ctr">
              <a:lnSpc>
                <a:spcPct val="91400"/>
              </a:lnSpc>
              <a:spcBef>
                <a:spcPts val="139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LHC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final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sale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approval</a:t>
            </a:r>
            <a:r>
              <a:rPr sz="18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(30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days</a:t>
            </a:r>
            <a:r>
              <a:rPr sz="1800" spc="-10" dirty="0" smtClean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r>
              <a:rPr lang="en-US" sz="1800" spc="-10" dirty="0" smtClean="0">
                <a:solidFill>
                  <a:srgbClr val="FFFFFF"/>
                </a:solidFill>
                <a:latin typeface="Calibri"/>
                <a:cs typeface="Calibri"/>
              </a:rPr>
              <a:t> TEFRA Hearing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055998" y="5509450"/>
            <a:ext cx="1889760" cy="113411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152400" rIns="0" bIns="0" rtlCol="0">
            <a:spAutoFit/>
          </a:bodyPr>
          <a:lstStyle/>
          <a:p>
            <a:pPr algn="ctr">
              <a:lnSpc>
                <a:spcPts val="2065"/>
              </a:lnSpc>
              <a:spcBef>
                <a:spcPts val="12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Closing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endParaRPr sz="1800">
              <a:latin typeface="Calibri"/>
              <a:cs typeface="Calibri"/>
            </a:endParaRPr>
          </a:p>
          <a:p>
            <a:pPr marL="1905" algn="ctr">
              <a:lnSpc>
                <a:spcPts val="1975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commences</a:t>
            </a:r>
            <a:r>
              <a:rPr sz="1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(45-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07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60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days)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90850" y="1095375"/>
            <a:ext cx="3952875" cy="43624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233679">
              <a:lnSpc>
                <a:spcPct val="100000"/>
              </a:lnSpc>
              <a:spcBef>
                <a:spcPts val="330"/>
              </a:spcBef>
            </a:pPr>
            <a:r>
              <a:rPr sz="1400" b="1" dirty="0">
                <a:latin typeface="Calibri"/>
                <a:cs typeface="Calibri"/>
              </a:rPr>
              <a:t>Inclusive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of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ERR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Review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for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Federal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Soft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Dollars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048883" y="5425160"/>
            <a:ext cx="3760470" cy="581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Suggestions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creating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some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efficiency</a:t>
            </a:r>
            <a:endParaRPr sz="1800">
              <a:latin typeface="Calibri"/>
              <a:cs typeface="Calibri"/>
            </a:endParaRPr>
          </a:p>
          <a:p>
            <a:pPr marL="568960" indent="-305435">
              <a:lnSpc>
                <a:spcPct val="100000"/>
              </a:lnSpc>
              <a:spcBef>
                <a:spcPts val="60"/>
              </a:spcBef>
              <a:buFont typeface="Symbol"/>
              <a:buChar char=""/>
              <a:tabLst>
                <a:tab pos="568960" algn="l"/>
                <a:tab pos="569595" algn="l"/>
              </a:tabLst>
            </a:pPr>
            <a:r>
              <a:rPr sz="1800" dirty="0">
                <a:latin typeface="Calibri"/>
                <a:cs typeface="Calibri"/>
              </a:rPr>
              <a:t>Average 7 to 12 months </a:t>
            </a:r>
            <a:r>
              <a:rPr sz="1800" spc="-10" dirty="0">
                <a:latin typeface="Calibri"/>
                <a:cs typeface="Calibri"/>
              </a:rPr>
              <a:t>(Varies)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300520" y="5981369"/>
            <a:ext cx="3399790" cy="1398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 indent="-30543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17500" algn="l"/>
                <a:tab pos="318135" algn="l"/>
              </a:tabLst>
            </a:pPr>
            <a:r>
              <a:rPr sz="1800" dirty="0">
                <a:latin typeface="Calibri"/>
                <a:cs typeface="Calibri"/>
              </a:rPr>
              <a:t>Combine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LHC's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step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approval</a:t>
            </a:r>
            <a:endParaRPr sz="1800">
              <a:latin typeface="Calibri"/>
              <a:cs typeface="Calibri"/>
            </a:endParaRPr>
          </a:p>
          <a:p>
            <a:pPr marL="317500" marR="109855" indent="-305435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317500" algn="l"/>
                <a:tab pos="318135" algn="l"/>
              </a:tabLst>
            </a:pPr>
            <a:r>
              <a:rPr sz="1800" dirty="0">
                <a:latin typeface="Calibri"/>
                <a:cs typeface="Calibri"/>
              </a:rPr>
              <a:t>Have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developer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engage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the </a:t>
            </a:r>
            <a:r>
              <a:rPr sz="1800" dirty="0">
                <a:latin typeface="Calibri"/>
                <a:cs typeface="Calibri"/>
              </a:rPr>
              <a:t>ERR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process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prior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submission</a:t>
            </a:r>
            <a:endParaRPr sz="1800">
              <a:latin typeface="Calibri"/>
              <a:cs typeface="Calibri"/>
            </a:endParaRPr>
          </a:p>
          <a:p>
            <a:pPr marL="317500" marR="5080" indent="-305435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317500" algn="l"/>
                <a:tab pos="318135" algn="l"/>
              </a:tabLst>
            </a:pPr>
            <a:r>
              <a:rPr sz="1800" dirty="0">
                <a:latin typeface="Calibri"/>
                <a:cs typeface="Calibri"/>
              </a:rPr>
              <a:t>Provide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Closing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Index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Dev. </a:t>
            </a:r>
            <a:r>
              <a:rPr sz="1800" dirty="0">
                <a:latin typeface="Calibri"/>
                <a:cs typeface="Calibri"/>
              </a:rPr>
              <a:t>earlier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process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83F1C671-8EB1-3048-BB2D-D76DEE91C9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7010400"/>
            <a:ext cx="4495800" cy="6384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248</Words>
  <Application>Microsoft Office PowerPoint</Application>
  <PresentationFormat>Custom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Symbol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LHC’s 4% Tax Credit/Tax-Exempt Bond Application Submission process</dc:title>
  <dc:creator>Louis Russell</dc:creator>
  <cp:lastModifiedBy>Barry Brooks</cp:lastModifiedBy>
  <cp:revision>3</cp:revision>
  <cp:lastPrinted>2023-02-06T22:25:44Z</cp:lastPrinted>
  <dcterms:created xsi:type="dcterms:W3CDTF">2023-02-06T22:25:11Z</dcterms:created>
  <dcterms:modified xsi:type="dcterms:W3CDTF">2023-02-06T23:34:55Z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2023-02-06T00:00:00Z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2023-02-06T00:00:00Z</vt:filetime>
  </property>
  <property fmtid="{D5CDD505-2E9C-101B-9397-08002B2CF9AE}" pid="5" name="Producer">
    <vt:lpwstr>Microsoft® Word 2016</vt:lpwstr>
  </property>
</Properties>
</file>