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388" r:id="rId2"/>
    <p:sldId id="367" r:id="rId3"/>
    <p:sldId id="387" r:id="rId4"/>
    <p:sldId id="389" r:id="rId5"/>
    <p:sldId id="383" r:id="rId6"/>
    <p:sldId id="390" r:id="rId7"/>
    <p:sldId id="384" r:id="rId8"/>
    <p:sldId id="391" r:id="rId9"/>
    <p:sldId id="385" r:id="rId10"/>
    <p:sldId id="393" r:id="rId11"/>
    <p:sldId id="386" r:id="rId12"/>
    <p:sldId id="304" r:id="rId13"/>
  </p:sldIdLst>
  <p:sldSz cx="18288000" cy="10287000"/>
  <p:notesSz cx="6858000" cy="9144000"/>
  <p:embeddedFontLst>
    <p:embeddedFont>
      <p:font typeface="Calibri" panose="020F0502020204030204" pitchFamily="34" charset="0"/>
      <p:regular r:id="rId15"/>
      <p:bold r:id="rId16"/>
      <p:italic r:id="rId17"/>
      <p:boldItalic r:id="rId18"/>
    </p:embeddedFont>
    <p:embeddedFont>
      <p:font typeface="Franklin Gothic Book" panose="020B0503020102020204" pitchFamily="34" charset="0"/>
      <p:regular r:id="rId19"/>
      <p:italic r:id="rId20"/>
    </p:embeddedFont>
    <p:embeddedFont>
      <p:font typeface="Open Sans" panose="020B0606030504020204" pitchFamily="34" charset="0"/>
      <p:regular r:id="rId21"/>
      <p:bold r:id="rId22"/>
      <p:italic r:id="rId23"/>
      <p:boldItalic r:id="rId24"/>
    </p:embeddedFont>
    <p:embeddedFont>
      <p:font typeface="Open Sans Extra Bold" panose="020B0604020202020204" charset="0"/>
      <p:regular r:id="rId25"/>
    </p:embeddedFont>
    <p:embeddedFont>
      <p:font typeface="Raleway" pitchFamily="2" charset="0"/>
      <p:regular r:id="rId26"/>
      <p:bold r:id="rId27"/>
      <p:italic r:id="rId28"/>
      <p:boldItalic r:id="rId29"/>
    </p:embeddedFont>
    <p:embeddedFont>
      <p:font typeface="Raleway Bold" charset="0"/>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9D12CB3-0F97-6493-4BDB-DDCFAA62B77C}" name="McAdoo, Natasha L" initials="MNL" userId="S::NMcAdoo@ncua.gov::3b09adac-5cfa-4d0a-8406-0fb2bd25ef4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B740"/>
    <a:srgbClr val="89CDDA"/>
    <a:srgbClr val="B2B2B2"/>
    <a:srgbClr val="F999F9"/>
    <a:srgbClr val="19365E"/>
    <a:srgbClr val="213456"/>
    <a:srgbClr val="E3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94B84E-BAFF-4D67-A8FC-45233D5C5590}" v="36" dt="2023-09-05T21:04:03.248"/>
  </p1510:revLst>
</p1510:revInfo>
</file>

<file path=ppt/tableStyles.xml><?xml version="1.0" encoding="utf-8"?>
<a:tblStyleLst xmlns:a="http://schemas.openxmlformats.org/drawingml/2006/main" def="{5C22544A-7EE6-4342-B048-85BDC9FD1C3A}">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1355" autoAdjust="0"/>
  </p:normalViewPr>
  <p:slideViewPr>
    <p:cSldViewPr>
      <p:cViewPr varScale="1">
        <p:scale>
          <a:sx n="50" d="100"/>
          <a:sy n="50" d="100"/>
        </p:scale>
        <p:origin x="61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32" Type="http://schemas.openxmlformats.org/officeDocument/2006/relationships/presProps" Target="presProp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font" Target="fonts/font14.fntdata"/><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font" Target="fonts/font5.fntdata"/><Relationship Id="rId31" Type="http://schemas.openxmlformats.org/officeDocument/2006/relationships/font" Target="fonts/font1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0" Type="http://schemas.openxmlformats.org/officeDocument/2006/relationships/font" Target="fonts/font16.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5B5CEE-AEBC-4EA8-A066-C75BE1DDA2E5}" type="datetimeFigureOut">
              <a:rPr lang="en-US" smtClean="0"/>
              <a:t>9/5/2023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0A487F-38F7-4342-AFB9-46F302FC2BFD}" type="slidenum">
              <a:rPr lang="en-US" smtClean="0"/>
              <a:t>‹#›</a:t>
            </a:fld>
            <a:endParaRPr lang="en-US"/>
          </a:p>
        </p:txBody>
      </p:sp>
    </p:spTree>
    <p:extLst>
      <p:ext uri="{BB962C8B-B14F-4D97-AF65-F5344CB8AC3E}">
        <p14:creationId xmlns:p14="http://schemas.microsoft.com/office/powerpoint/2010/main" val="1523398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0A487F-38F7-4342-AFB9-46F302FC2BFD}" type="slidenum">
              <a:rPr lang="en-US" smtClean="0"/>
              <a:t>2</a:t>
            </a:fld>
            <a:endParaRPr lang="en-US"/>
          </a:p>
        </p:txBody>
      </p:sp>
    </p:spTree>
    <p:extLst>
      <p:ext uri="{BB962C8B-B14F-4D97-AF65-F5344CB8AC3E}">
        <p14:creationId xmlns:p14="http://schemas.microsoft.com/office/powerpoint/2010/main" val="14589446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4F0A487F-38F7-4342-AFB9-46F302FC2BFD}" type="slidenum">
              <a:rPr lang="en-US" smtClean="0"/>
              <a:t>11</a:t>
            </a:fld>
            <a:endParaRPr lang="en-US"/>
          </a:p>
        </p:txBody>
      </p:sp>
    </p:spTree>
    <p:extLst>
      <p:ext uri="{BB962C8B-B14F-4D97-AF65-F5344CB8AC3E}">
        <p14:creationId xmlns:p14="http://schemas.microsoft.com/office/powerpoint/2010/main" val="2243229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4F0A487F-38F7-4342-AFB9-46F302FC2BFD}" type="slidenum">
              <a:rPr lang="en-US" smtClean="0"/>
              <a:t>3</a:t>
            </a:fld>
            <a:endParaRPr lang="en-US"/>
          </a:p>
        </p:txBody>
      </p:sp>
    </p:spTree>
    <p:extLst>
      <p:ext uri="{BB962C8B-B14F-4D97-AF65-F5344CB8AC3E}">
        <p14:creationId xmlns:p14="http://schemas.microsoft.com/office/powerpoint/2010/main" val="703228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0A487F-38F7-4342-AFB9-46F302FC2BFD}" type="slidenum">
              <a:rPr lang="en-US" smtClean="0"/>
              <a:t>4</a:t>
            </a:fld>
            <a:endParaRPr lang="en-US"/>
          </a:p>
        </p:txBody>
      </p:sp>
    </p:spTree>
    <p:extLst>
      <p:ext uri="{BB962C8B-B14F-4D97-AF65-F5344CB8AC3E}">
        <p14:creationId xmlns:p14="http://schemas.microsoft.com/office/powerpoint/2010/main" val="1302004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4F0A487F-38F7-4342-AFB9-46F302FC2BFD}" type="slidenum">
              <a:rPr lang="en-US" smtClean="0"/>
              <a:t>5</a:t>
            </a:fld>
            <a:endParaRPr lang="en-US"/>
          </a:p>
        </p:txBody>
      </p:sp>
    </p:spTree>
    <p:extLst>
      <p:ext uri="{BB962C8B-B14F-4D97-AF65-F5344CB8AC3E}">
        <p14:creationId xmlns:p14="http://schemas.microsoft.com/office/powerpoint/2010/main" val="12528597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0A487F-38F7-4342-AFB9-46F302FC2BFD}" type="slidenum">
              <a:rPr lang="en-US" smtClean="0"/>
              <a:t>6</a:t>
            </a:fld>
            <a:endParaRPr lang="en-US"/>
          </a:p>
        </p:txBody>
      </p:sp>
    </p:spTree>
    <p:extLst>
      <p:ext uri="{BB962C8B-B14F-4D97-AF65-F5344CB8AC3E}">
        <p14:creationId xmlns:p14="http://schemas.microsoft.com/office/powerpoint/2010/main" val="1845940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4F0A487F-38F7-4342-AFB9-46F302FC2BFD}" type="slidenum">
              <a:rPr lang="en-US" smtClean="0"/>
              <a:t>7</a:t>
            </a:fld>
            <a:endParaRPr lang="en-US"/>
          </a:p>
        </p:txBody>
      </p:sp>
    </p:spTree>
    <p:extLst>
      <p:ext uri="{BB962C8B-B14F-4D97-AF65-F5344CB8AC3E}">
        <p14:creationId xmlns:p14="http://schemas.microsoft.com/office/powerpoint/2010/main" val="1468558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0A487F-38F7-4342-AFB9-46F302FC2BFD}" type="slidenum">
              <a:rPr lang="en-US" smtClean="0"/>
              <a:t>8</a:t>
            </a:fld>
            <a:endParaRPr lang="en-US"/>
          </a:p>
        </p:txBody>
      </p:sp>
    </p:spTree>
    <p:extLst>
      <p:ext uri="{BB962C8B-B14F-4D97-AF65-F5344CB8AC3E}">
        <p14:creationId xmlns:p14="http://schemas.microsoft.com/office/powerpoint/2010/main" val="4075910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4F0A487F-38F7-4342-AFB9-46F302FC2BFD}" type="slidenum">
              <a:rPr lang="en-US" smtClean="0"/>
              <a:t>9</a:t>
            </a:fld>
            <a:endParaRPr lang="en-US"/>
          </a:p>
        </p:txBody>
      </p:sp>
    </p:spTree>
    <p:extLst>
      <p:ext uri="{BB962C8B-B14F-4D97-AF65-F5344CB8AC3E}">
        <p14:creationId xmlns:p14="http://schemas.microsoft.com/office/powerpoint/2010/main" val="860077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0A487F-38F7-4342-AFB9-46F302FC2BFD}" type="slidenum">
              <a:rPr lang="en-US" smtClean="0"/>
              <a:t>10</a:t>
            </a:fld>
            <a:endParaRPr lang="en-US"/>
          </a:p>
        </p:txBody>
      </p:sp>
    </p:spTree>
    <p:extLst>
      <p:ext uri="{BB962C8B-B14F-4D97-AF65-F5344CB8AC3E}">
        <p14:creationId xmlns:p14="http://schemas.microsoft.com/office/powerpoint/2010/main" val="2160138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9/5/2023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9/5/2023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9/5/2023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9/5/2023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9/5/2023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2.wdp"/><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7" Type="http://schemas.microsoft.com/office/2007/relationships/hdphoto" Target="../media/hdphoto3.wdp"/><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8A0105-B689-A481-733C-8005B30A2203}"/>
              </a:ext>
            </a:extLst>
          </p:cNvPr>
          <p:cNvPicPr>
            <a:picLocks noChangeAspect="1"/>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2988909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piral notebook on blue background">
            <a:extLst>
              <a:ext uri="{FF2B5EF4-FFF2-40B4-BE49-F238E27FC236}">
                <a16:creationId xmlns:a16="http://schemas.microsoft.com/office/drawing/2014/main" id="{6AA65C48-8454-3AA2-1BC9-C297C1415BFA}"/>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3008" t="8771" r="-3008" b="-1"/>
          <a:stretch/>
        </p:blipFill>
        <p:spPr>
          <a:xfrm>
            <a:off x="7620000" y="-190500"/>
            <a:ext cx="11025458" cy="15089085"/>
          </a:xfrm>
          <a:prstGeom prst="rect">
            <a:avLst/>
          </a:prstGeom>
          <a:solidFill>
            <a:srgbClr val="89CDDA"/>
          </a:solidFill>
        </p:spPr>
      </p:pic>
      <p:pic>
        <p:nvPicPr>
          <p:cNvPr id="4" name="Picture 3">
            <a:extLst>
              <a:ext uri="{FF2B5EF4-FFF2-40B4-BE49-F238E27FC236}">
                <a16:creationId xmlns:a16="http://schemas.microsoft.com/office/drawing/2014/main" id="{1AEAB9C0-6BD1-CF0C-CF3D-BCBC3685F023}"/>
              </a:ext>
            </a:extLst>
          </p:cNvPr>
          <p:cNvPicPr>
            <a:picLocks noChangeAspect="1"/>
          </p:cNvPicPr>
          <p:nvPr/>
        </p:nvPicPr>
        <p:blipFill>
          <a:blip r:embed="rId4"/>
          <a:stretch>
            <a:fillRect/>
          </a:stretch>
        </p:blipFill>
        <p:spPr>
          <a:xfrm>
            <a:off x="12622473" y="0"/>
            <a:ext cx="5665527" cy="2887502"/>
          </a:xfrm>
          <a:prstGeom prst="rect">
            <a:avLst/>
          </a:prstGeom>
        </p:spPr>
      </p:pic>
      <p:sp>
        <p:nvSpPr>
          <p:cNvPr id="7" name="TextBox 6">
            <a:extLst>
              <a:ext uri="{FF2B5EF4-FFF2-40B4-BE49-F238E27FC236}">
                <a16:creationId xmlns:a16="http://schemas.microsoft.com/office/drawing/2014/main" id="{6EF29CB1-CCBB-2AFA-13AD-8978D72C74E3}"/>
              </a:ext>
            </a:extLst>
          </p:cNvPr>
          <p:cNvSpPr txBox="1"/>
          <p:nvPr/>
        </p:nvSpPr>
        <p:spPr>
          <a:xfrm>
            <a:off x="542341" y="805114"/>
            <a:ext cx="9578896" cy="1277273"/>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3600" b="1" i="0" u="none" strike="noStrike" kern="1200" cap="none" spc="0" normalizeH="0" baseline="0" noProof="0" dirty="0">
                <a:ln>
                  <a:noFill/>
                </a:ln>
                <a:effectLst/>
                <a:uLnTx/>
                <a:uFillTx/>
                <a:latin typeface="Raleway" pitchFamily="2" charset="0"/>
              </a:rPr>
              <a:t>QUESTION #5</a:t>
            </a:r>
          </a:p>
          <a:p>
            <a:pPr marL="0" marR="0" lvl="0" indent="0" algn="l" defTabSz="914400" rtl="0" eaLnBrk="1" fontAlgn="auto" latinLnBrk="0" hangingPunct="1">
              <a:lnSpc>
                <a:spcPct val="100000"/>
              </a:lnSpc>
              <a:spcBef>
                <a:spcPct val="0"/>
              </a:spcBef>
              <a:spcAft>
                <a:spcPts val="600"/>
              </a:spcAft>
              <a:buClrTx/>
              <a:buSzTx/>
              <a:buFontTx/>
              <a:buNone/>
              <a:tabLst/>
              <a:defRPr/>
            </a:pPr>
            <a:r>
              <a:rPr lang="en-US" sz="3600" dirty="0">
                <a:latin typeface="Raleway" pitchFamily="2" charset="0"/>
              </a:rPr>
              <a:t>SCAN THE QR CODE TO START</a:t>
            </a:r>
            <a:endParaRPr kumimoji="0" lang="en-US" sz="3600" i="0" u="none" strike="noStrike" kern="1200" cap="none" spc="0" normalizeH="0" baseline="0" noProof="0" dirty="0">
              <a:ln>
                <a:noFill/>
              </a:ln>
              <a:effectLst/>
              <a:uLnTx/>
              <a:uFillTx/>
              <a:latin typeface="Raleway" pitchFamily="2" charset="0"/>
            </a:endParaRPr>
          </a:p>
        </p:txBody>
      </p:sp>
      <p:sp>
        <p:nvSpPr>
          <p:cNvPr id="3" name="TextBox 2">
            <a:extLst>
              <a:ext uri="{FF2B5EF4-FFF2-40B4-BE49-F238E27FC236}">
                <a16:creationId xmlns:a16="http://schemas.microsoft.com/office/drawing/2014/main" id="{9B001983-D751-87E7-A51D-36998A0C3B76}"/>
              </a:ext>
            </a:extLst>
          </p:cNvPr>
          <p:cNvSpPr txBox="1"/>
          <p:nvPr/>
        </p:nvSpPr>
        <p:spPr>
          <a:xfrm>
            <a:off x="10363057" y="3407000"/>
            <a:ext cx="5665527" cy="47089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What is the biggest factor in determining your credit score?</a:t>
            </a:r>
          </a:p>
        </p:txBody>
      </p:sp>
      <p:pic>
        <p:nvPicPr>
          <p:cNvPr id="5" name="Picture 4" descr="Qr code&#10;&#10;Description automatically generated">
            <a:extLst>
              <a:ext uri="{FF2B5EF4-FFF2-40B4-BE49-F238E27FC236}">
                <a16:creationId xmlns:a16="http://schemas.microsoft.com/office/drawing/2014/main" id="{399084BF-F576-8BC4-CCAF-5AFB32115B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6480" y="2477874"/>
            <a:ext cx="5669280" cy="5669280"/>
          </a:xfrm>
          <a:prstGeom prst="rect">
            <a:avLst/>
          </a:prstGeom>
        </p:spPr>
      </p:pic>
      <p:pic>
        <p:nvPicPr>
          <p:cNvPr id="2" name="Picture 1">
            <a:extLst>
              <a:ext uri="{FF2B5EF4-FFF2-40B4-BE49-F238E27FC236}">
                <a16:creationId xmlns:a16="http://schemas.microsoft.com/office/drawing/2014/main" id="{AD3D811B-EB18-9166-E221-582A11F3300F}"/>
              </a:ext>
            </a:extLst>
          </p:cNvPr>
          <p:cNvPicPr>
            <a:picLocks noChangeAspect="1"/>
          </p:cNvPicPr>
          <p:nvPr/>
        </p:nvPicPr>
        <p:blipFill>
          <a:blip r:embed="rId6"/>
          <a:stretch>
            <a:fillRect/>
          </a:stretch>
        </p:blipFill>
        <p:spPr>
          <a:xfrm>
            <a:off x="12877800" y="7371177"/>
            <a:ext cx="4078591" cy="2928523"/>
          </a:xfrm>
          <a:prstGeom prst="rect">
            <a:avLst/>
          </a:prstGeom>
        </p:spPr>
      </p:pic>
    </p:spTree>
    <p:extLst>
      <p:ext uri="{BB962C8B-B14F-4D97-AF65-F5344CB8AC3E}">
        <p14:creationId xmlns:p14="http://schemas.microsoft.com/office/powerpoint/2010/main" val="918324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741" y="2741"/>
            <a:ext cx="3426036" cy="342055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545454">
                <a:alpha val="3922"/>
              </a:srgbClr>
            </a:solidFill>
          </p:spPr>
        </p:sp>
      </p:grpSp>
      <p:sp>
        <p:nvSpPr>
          <p:cNvPr id="12" name="TextBox 12"/>
          <p:cNvSpPr txBox="1"/>
          <p:nvPr/>
        </p:nvSpPr>
        <p:spPr>
          <a:xfrm>
            <a:off x="1240139" y="842914"/>
            <a:ext cx="7474253" cy="861646"/>
          </a:xfrm>
          <a:prstGeom prst="rect">
            <a:avLst/>
          </a:prstGeom>
        </p:spPr>
        <p:txBody>
          <a:bodyPr wrap="square" lIns="0" tIns="0" rIns="0" bIns="0" rtlCol="0" anchor="t">
            <a:spAutoFit/>
          </a:bodyPr>
          <a:lstStyle/>
          <a:p>
            <a:pPr>
              <a:lnSpc>
                <a:spcPts val="7280"/>
              </a:lnSpc>
              <a:spcBef>
                <a:spcPct val="0"/>
              </a:spcBef>
            </a:pPr>
            <a:r>
              <a:rPr lang="en-US" sz="5200" dirty="0">
                <a:solidFill>
                  <a:srgbClr val="202B3D"/>
                </a:solidFill>
                <a:latin typeface="Raleway"/>
              </a:rPr>
              <a:t>QUESTION #5</a:t>
            </a:r>
          </a:p>
        </p:txBody>
      </p:sp>
      <p:sp>
        <p:nvSpPr>
          <p:cNvPr id="15" name="TextBox 15"/>
          <p:cNvSpPr txBox="1"/>
          <p:nvPr/>
        </p:nvSpPr>
        <p:spPr>
          <a:xfrm>
            <a:off x="9573609" y="2260840"/>
            <a:ext cx="3132076" cy="1634091"/>
          </a:xfrm>
          <a:prstGeom prst="rect">
            <a:avLst/>
          </a:prstGeom>
        </p:spPr>
        <p:txBody>
          <a:bodyPr lIns="0" tIns="0" rIns="0" bIns="0" rtlCol="0" anchor="t">
            <a:spAutoFit/>
          </a:bodyPr>
          <a:lstStyle/>
          <a:p>
            <a:pPr>
              <a:lnSpc>
                <a:spcPts val="7203"/>
              </a:lnSpc>
              <a:spcBef>
                <a:spcPct val="0"/>
              </a:spcBef>
            </a:pPr>
            <a:endParaRPr lang="en-US" sz="5145" dirty="0">
              <a:solidFill>
                <a:srgbClr val="FFFFFF"/>
              </a:solidFill>
              <a:latin typeface="Open Sans Extra Bold"/>
            </a:endParaRPr>
          </a:p>
        </p:txBody>
      </p:sp>
      <p:grpSp>
        <p:nvGrpSpPr>
          <p:cNvPr id="26" name="Group 25">
            <a:extLst>
              <a:ext uri="{FF2B5EF4-FFF2-40B4-BE49-F238E27FC236}">
                <a16:creationId xmlns:a16="http://schemas.microsoft.com/office/drawing/2014/main" id="{985ABFF9-F422-4993-8EF1-872523F8EC81}"/>
              </a:ext>
            </a:extLst>
          </p:cNvPr>
          <p:cNvGrpSpPr/>
          <p:nvPr/>
        </p:nvGrpSpPr>
        <p:grpSpPr>
          <a:xfrm>
            <a:off x="10620555" y="1"/>
            <a:ext cx="7651266" cy="10286999"/>
            <a:chOff x="12733068" y="1558579"/>
            <a:chExt cx="6239507" cy="5730159"/>
          </a:xfrm>
          <a:solidFill>
            <a:srgbClr val="89CDDA"/>
          </a:solidFill>
        </p:grpSpPr>
        <p:grpSp>
          <p:nvGrpSpPr>
            <p:cNvPr id="10" name="Group 10"/>
            <p:cNvGrpSpPr/>
            <p:nvPr/>
          </p:nvGrpSpPr>
          <p:grpSpPr>
            <a:xfrm>
              <a:off x="12733068" y="1558579"/>
              <a:ext cx="6239507" cy="5730159"/>
              <a:chOff x="198298" y="-188067"/>
              <a:chExt cx="1913890" cy="1757654"/>
            </a:xfrm>
            <a:grpFill/>
          </p:grpSpPr>
          <p:sp>
            <p:nvSpPr>
              <p:cNvPr id="11" name="Freeform 11"/>
              <p:cNvSpPr/>
              <p:nvPr/>
            </p:nvSpPr>
            <p:spPr>
              <a:xfrm>
                <a:off x="198298" y="-188067"/>
                <a:ext cx="1913890" cy="1757654"/>
              </a:xfrm>
              <a:custGeom>
                <a:avLst/>
                <a:gdLst/>
                <a:ahLst/>
                <a:cxnLst/>
                <a:rect l="l" t="t" r="r" b="b"/>
                <a:pathLst>
                  <a:path w="1913890" h="1913890">
                    <a:moveTo>
                      <a:pt x="0" y="0"/>
                    </a:moveTo>
                    <a:lnTo>
                      <a:pt x="1913890" y="0"/>
                    </a:lnTo>
                    <a:lnTo>
                      <a:pt x="1913890" y="1913890"/>
                    </a:lnTo>
                    <a:lnTo>
                      <a:pt x="0" y="1913890"/>
                    </a:lnTo>
                    <a:close/>
                  </a:path>
                </a:pathLst>
              </a:custGeom>
              <a:grpFill/>
            </p:spPr>
          </p:sp>
        </p:grpSp>
        <p:sp>
          <p:nvSpPr>
            <p:cNvPr id="23" name="TextBox 22">
              <a:extLst>
                <a:ext uri="{FF2B5EF4-FFF2-40B4-BE49-F238E27FC236}">
                  <a16:creationId xmlns:a16="http://schemas.microsoft.com/office/drawing/2014/main" id="{DB0D49DD-6B10-4ADA-86C2-7E1778060360}"/>
                </a:ext>
              </a:extLst>
            </p:cNvPr>
            <p:cNvSpPr txBox="1"/>
            <p:nvPr/>
          </p:nvSpPr>
          <p:spPr>
            <a:xfrm>
              <a:off x="13233113" y="2804091"/>
              <a:ext cx="5265806" cy="3068785"/>
            </a:xfrm>
            <a:prstGeom prst="rect">
              <a:avLst/>
            </a:prstGeom>
            <a:grpFill/>
          </p:spPr>
          <p:txBody>
            <a:bodyPr wrap="square">
              <a:spAutoFit/>
            </a:bodyPr>
            <a:lstStyle/>
            <a:p>
              <a:pPr algn="ct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4800" dirty="0">
                  <a:latin typeface="Open Sans" panose="020B0606030504020204" pitchFamily="34" charset="0"/>
                  <a:ea typeface="Open Sans" panose="020B0606030504020204" pitchFamily="34" charset="0"/>
                  <a:cs typeface="Open Sans" panose="020B0606030504020204" pitchFamily="34" charset="0"/>
                </a:rPr>
                <a:t>What is the biggest factor in determining your credit score?</a:t>
              </a:r>
            </a:p>
          </p:txBody>
        </p:sp>
      </p:grpSp>
      <p:grpSp>
        <p:nvGrpSpPr>
          <p:cNvPr id="6" name="Group 6"/>
          <p:cNvGrpSpPr/>
          <p:nvPr/>
        </p:nvGrpSpPr>
        <p:grpSpPr>
          <a:xfrm rot="-10800000">
            <a:off x="15785798" y="0"/>
            <a:ext cx="2524125" cy="1286843"/>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BB740"/>
            </a:solidFill>
          </p:spPr>
        </p:sp>
      </p:grpSp>
      <p:sp>
        <p:nvSpPr>
          <p:cNvPr id="9" name="TextBox 8">
            <a:extLst>
              <a:ext uri="{FF2B5EF4-FFF2-40B4-BE49-F238E27FC236}">
                <a16:creationId xmlns:a16="http://schemas.microsoft.com/office/drawing/2014/main" id="{D47797EB-7553-257C-21C0-69C8B8D237AC}"/>
              </a:ext>
            </a:extLst>
          </p:cNvPr>
          <p:cNvSpPr txBox="1"/>
          <p:nvPr/>
        </p:nvSpPr>
        <p:spPr>
          <a:xfrm>
            <a:off x="1219357" y="1733469"/>
            <a:ext cx="8807434" cy="814005"/>
          </a:xfrm>
          <a:prstGeom prst="rect">
            <a:avLst/>
          </a:prstGeom>
          <a:noFill/>
        </p:spPr>
        <p:txBody>
          <a:bodyPr wrap="square">
            <a:spAutoFit/>
          </a:bodyPr>
          <a:lstStyle/>
          <a:p>
            <a:pPr marL="0" marR="0" lvl="0" indent="0" algn="l" defTabSz="914400" rtl="0" eaLnBrk="1" fontAlgn="auto" latinLnBrk="0" hangingPunct="1">
              <a:lnSpc>
                <a:spcPts val="6136"/>
              </a:lnSpc>
              <a:spcBef>
                <a:spcPts val="0"/>
              </a:spcBef>
              <a:spcAft>
                <a:spcPts val="0"/>
              </a:spcAft>
              <a:buClrTx/>
              <a:buSzTx/>
              <a:buFontTx/>
              <a:buNone/>
              <a:tabLst/>
              <a:defRPr/>
            </a:pPr>
            <a:r>
              <a:rPr lang="en-US" sz="4400" cap="all" dirty="0">
                <a:solidFill>
                  <a:srgbClr val="202B3D"/>
                </a:solidFill>
                <a:latin typeface="Raleway Bold"/>
              </a:rPr>
              <a:t>ANSWER</a:t>
            </a:r>
            <a:endParaRPr kumimoji="0" lang="en-US" sz="4400" b="0" i="0" u="none" strike="noStrike" kern="1200" cap="all" spc="0" normalizeH="0" baseline="0" noProof="0" dirty="0">
              <a:ln>
                <a:noFill/>
              </a:ln>
              <a:solidFill>
                <a:srgbClr val="202B3D"/>
              </a:solidFill>
              <a:effectLst/>
              <a:uLnTx/>
              <a:uFillTx/>
              <a:latin typeface="Raleway Bold"/>
              <a:ea typeface="+mn-ea"/>
              <a:cs typeface="+mn-cs"/>
            </a:endParaRPr>
          </a:p>
        </p:txBody>
      </p:sp>
      <p:pic>
        <p:nvPicPr>
          <p:cNvPr id="14" name="Graphic 13" descr="Teacher with solid fill">
            <a:extLst>
              <a:ext uri="{FF2B5EF4-FFF2-40B4-BE49-F238E27FC236}">
                <a16:creationId xmlns:a16="http://schemas.microsoft.com/office/drawing/2014/main" id="{925A80A8-92A1-3A23-0909-CFCD6F05F9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17416" y="842914"/>
            <a:ext cx="4522157" cy="4522157"/>
          </a:xfrm>
          <a:prstGeom prst="rect">
            <a:avLst/>
          </a:prstGeom>
        </p:spPr>
      </p:pic>
      <p:graphicFrame>
        <p:nvGraphicFramePr>
          <p:cNvPr id="5" name="Table 4">
            <a:extLst>
              <a:ext uri="{FF2B5EF4-FFF2-40B4-BE49-F238E27FC236}">
                <a16:creationId xmlns:a16="http://schemas.microsoft.com/office/drawing/2014/main" id="{7E1E3BF3-4D45-C362-6841-94F4209D197F}"/>
              </a:ext>
            </a:extLst>
          </p:cNvPr>
          <p:cNvGraphicFramePr>
            <a:graphicFrameLocks noGrp="1"/>
          </p:cNvGraphicFramePr>
          <p:nvPr>
            <p:extLst>
              <p:ext uri="{D42A27DB-BD31-4B8C-83A1-F6EECF244321}">
                <p14:modId xmlns:p14="http://schemas.microsoft.com/office/powerpoint/2010/main" val="559776536"/>
              </p:ext>
            </p:extLst>
          </p:nvPr>
        </p:nvGraphicFramePr>
        <p:xfrm>
          <a:off x="678118" y="2882942"/>
          <a:ext cx="8854489" cy="7516400"/>
        </p:xfrm>
        <a:graphic>
          <a:graphicData uri="http://schemas.openxmlformats.org/drawingml/2006/table">
            <a:tbl>
              <a:tblPr/>
              <a:tblGrid>
                <a:gridCol w="8854489">
                  <a:extLst>
                    <a:ext uri="{9D8B030D-6E8A-4147-A177-3AD203B41FA5}">
                      <a16:colId xmlns:a16="http://schemas.microsoft.com/office/drawing/2014/main" val="2571023382"/>
                    </a:ext>
                  </a:extLst>
                </a:gridCol>
              </a:tblGrid>
              <a:tr h="7516400">
                <a:tc>
                  <a:txBody>
                    <a:bodyPr/>
                    <a:lstStyle/>
                    <a:p>
                      <a:pPr marL="457200" marR="0" lvl="1" indent="0" algn="l">
                        <a:lnSpc>
                          <a:spcPct val="107000"/>
                        </a:lnSpc>
                        <a:spcBef>
                          <a:spcPts val="0"/>
                        </a:spcBef>
                        <a:spcAft>
                          <a:spcPts val="800"/>
                        </a:spcAft>
                        <a:buFont typeface="+mj-lt"/>
                        <a:buNone/>
                      </a:pPr>
                      <a:r>
                        <a:rPr lang="en-US" sz="3000" b="0" kern="1000" dirty="0">
                          <a:solidFill>
                            <a:srgbClr val="2A2A2A"/>
                          </a:solidFill>
                          <a:effectLst/>
                          <a:latin typeface="Arial" panose="020B0604020202020204" pitchFamily="34" charset="0"/>
                          <a:ea typeface="Franklin Gothic Book" panose="020B0503020102020204" pitchFamily="34" charset="0"/>
                          <a:cs typeface="Times New Roman" panose="02020603050405020304" pitchFamily="18" charset="0"/>
                        </a:rPr>
                        <a:t>According to Experian, the calculations that produce credit scores are closely kept trade secrets, but the underlying factors they consider (as well as how they're weighted) are public knowledge. The following factors and percentage weightings apply to the FICO® Score, which is used by 90% of top lenders. </a:t>
                      </a:r>
                    </a:p>
                    <a:p>
                      <a:pPr marL="457200" marR="0" lvl="1" indent="0" algn="l">
                        <a:lnSpc>
                          <a:spcPct val="107000"/>
                        </a:lnSpc>
                        <a:spcBef>
                          <a:spcPts val="0"/>
                        </a:spcBef>
                        <a:spcAft>
                          <a:spcPts val="800"/>
                        </a:spcAft>
                        <a:buFont typeface="+mj-lt"/>
                        <a:buNone/>
                      </a:pPr>
                      <a:r>
                        <a:rPr lang="en-US" sz="3000" b="1" kern="1000" dirty="0">
                          <a:solidFill>
                            <a:srgbClr val="2A2A2A"/>
                          </a:solidFill>
                          <a:effectLst/>
                          <a:latin typeface="Arial" panose="020B0604020202020204" pitchFamily="34" charset="0"/>
                          <a:ea typeface="Franklin Gothic Book" panose="020B0503020102020204" pitchFamily="34" charset="0"/>
                          <a:cs typeface="Times New Roman" panose="02020603050405020304" pitchFamily="18" charset="0"/>
                        </a:rPr>
                        <a:t>1. Payment History: 35%</a:t>
                      </a:r>
                    </a:p>
                    <a:p>
                      <a:pPr marL="457200" marR="0" lvl="1" indent="0" algn="l">
                        <a:lnSpc>
                          <a:spcPct val="107000"/>
                        </a:lnSpc>
                        <a:spcBef>
                          <a:spcPts val="0"/>
                        </a:spcBef>
                        <a:spcAft>
                          <a:spcPts val="800"/>
                        </a:spcAft>
                        <a:buFont typeface="+mj-lt"/>
                        <a:buNone/>
                      </a:pPr>
                      <a:r>
                        <a:rPr lang="en-US" sz="3000" b="0" kern="1000" dirty="0">
                          <a:solidFill>
                            <a:srgbClr val="2A2A2A"/>
                          </a:solidFill>
                          <a:effectLst/>
                          <a:latin typeface="Arial" panose="020B0604020202020204" pitchFamily="34" charset="0"/>
                          <a:ea typeface="Franklin Gothic Book" panose="020B0503020102020204" pitchFamily="34" charset="0"/>
                          <a:cs typeface="Times New Roman" panose="02020603050405020304" pitchFamily="18" charset="0"/>
                        </a:rPr>
                        <a:t>2. Amounts Owed: 30%</a:t>
                      </a:r>
                    </a:p>
                    <a:p>
                      <a:pPr marL="457200" marR="0" lvl="1" indent="0" algn="l">
                        <a:lnSpc>
                          <a:spcPct val="107000"/>
                        </a:lnSpc>
                        <a:spcBef>
                          <a:spcPts val="0"/>
                        </a:spcBef>
                        <a:spcAft>
                          <a:spcPts val="800"/>
                        </a:spcAft>
                        <a:buFont typeface="+mj-lt"/>
                        <a:buNone/>
                      </a:pPr>
                      <a:r>
                        <a:rPr lang="en-US" sz="3000" b="0" kern="1000" dirty="0">
                          <a:solidFill>
                            <a:srgbClr val="2A2A2A"/>
                          </a:solidFill>
                          <a:effectLst/>
                          <a:latin typeface="Arial" panose="020B0604020202020204" pitchFamily="34" charset="0"/>
                          <a:ea typeface="Franklin Gothic Book" panose="020B0503020102020204" pitchFamily="34" charset="0"/>
                          <a:cs typeface="Times New Roman" panose="02020603050405020304" pitchFamily="18" charset="0"/>
                        </a:rPr>
                        <a:t>3. Length of Credit History: 15%</a:t>
                      </a:r>
                    </a:p>
                    <a:p>
                      <a:pPr marL="457200" marR="0" lvl="1" indent="0" algn="l">
                        <a:lnSpc>
                          <a:spcPct val="107000"/>
                        </a:lnSpc>
                        <a:spcBef>
                          <a:spcPts val="0"/>
                        </a:spcBef>
                        <a:spcAft>
                          <a:spcPts val="800"/>
                        </a:spcAft>
                        <a:buFont typeface="+mj-lt"/>
                        <a:buNone/>
                      </a:pPr>
                      <a:r>
                        <a:rPr lang="en-US" sz="3000" b="0" kern="1000" dirty="0">
                          <a:solidFill>
                            <a:srgbClr val="2A2A2A"/>
                          </a:solidFill>
                          <a:effectLst/>
                          <a:latin typeface="Arial" panose="020B0604020202020204" pitchFamily="34" charset="0"/>
                          <a:ea typeface="Franklin Gothic Book" panose="020B0503020102020204" pitchFamily="34" charset="0"/>
                          <a:cs typeface="Times New Roman" panose="02020603050405020304" pitchFamily="18" charset="0"/>
                        </a:rPr>
                        <a:t>4. Credit Mix: 10%</a:t>
                      </a:r>
                    </a:p>
                    <a:p>
                      <a:pPr marL="457200" marR="0" lvl="1" indent="0" algn="l">
                        <a:lnSpc>
                          <a:spcPct val="107000"/>
                        </a:lnSpc>
                        <a:spcBef>
                          <a:spcPts val="0"/>
                        </a:spcBef>
                        <a:spcAft>
                          <a:spcPts val="800"/>
                        </a:spcAft>
                        <a:buFont typeface="+mj-lt"/>
                        <a:buNone/>
                      </a:pPr>
                      <a:r>
                        <a:rPr lang="en-US" sz="3000" b="0" kern="1000" dirty="0">
                          <a:solidFill>
                            <a:srgbClr val="2A2A2A"/>
                          </a:solidFill>
                          <a:effectLst/>
                          <a:latin typeface="Arial" panose="020B0604020202020204" pitchFamily="34" charset="0"/>
                          <a:ea typeface="Franklin Gothic Book" panose="020B0503020102020204" pitchFamily="34" charset="0"/>
                          <a:cs typeface="Times New Roman" panose="02020603050405020304" pitchFamily="18" charset="0"/>
                        </a:rPr>
                        <a:t>5. New Credit: 10%</a:t>
                      </a:r>
                    </a:p>
                  </a:txBody>
                  <a:tcPr marL="114300" marR="114300" marT="0" marB="0">
                    <a:lnL>
                      <a:noFill/>
                    </a:lnL>
                    <a:lnR>
                      <a:noFill/>
                    </a:lnR>
                    <a:lnT>
                      <a:noFill/>
                    </a:lnT>
                    <a:lnB>
                      <a:noFill/>
                    </a:lnB>
                  </a:tcPr>
                </a:tc>
                <a:extLst>
                  <a:ext uri="{0D108BD9-81ED-4DB2-BD59-A6C34878D82A}">
                    <a16:rowId xmlns:a16="http://schemas.microsoft.com/office/drawing/2014/main" val="1529839168"/>
                  </a:ext>
                </a:extLst>
              </a:tr>
            </a:tbl>
          </a:graphicData>
        </a:graphic>
      </p:graphicFrame>
    </p:spTree>
    <p:extLst>
      <p:ext uri="{BB962C8B-B14F-4D97-AF65-F5344CB8AC3E}">
        <p14:creationId xmlns:p14="http://schemas.microsoft.com/office/powerpoint/2010/main" val="145414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951" y="-6432"/>
            <a:ext cx="18288000" cy="7004804"/>
            <a:chOff x="0" y="0"/>
            <a:chExt cx="6671512" cy="2555372"/>
          </a:xfrm>
          <a:solidFill>
            <a:srgbClr val="89CDDA"/>
          </a:solidFill>
        </p:grpSpPr>
        <p:sp>
          <p:nvSpPr>
            <p:cNvPr id="3" name="Freeform 3"/>
            <p:cNvSpPr/>
            <p:nvPr/>
          </p:nvSpPr>
          <p:spPr>
            <a:xfrm>
              <a:off x="0" y="0"/>
              <a:ext cx="6671512" cy="2555372"/>
            </a:xfrm>
            <a:custGeom>
              <a:avLst/>
              <a:gdLst/>
              <a:ahLst/>
              <a:cxnLst/>
              <a:rect l="l" t="t" r="r" b="b"/>
              <a:pathLst>
                <a:path w="6671512" h="2555372">
                  <a:moveTo>
                    <a:pt x="0" y="0"/>
                  </a:moveTo>
                  <a:lnTo>
                    <a:pt x="6671512" y="0"/>
                  </a:lnTo>
                  <a:lnTo>
                    <a:pt x="6671512" y="2555372"/>
                  </a:lnTo>
                  <a:lnTo>
                    <a:pt x="0" y="2555372"/>
                  </a:lnTo>
                  <a:close/>
                </a:path>
              </a:pathLst>
            </a:custGeom>
            <a:grpFill/>
          </p:spPr>
        </p:sp>
      </p:grpSp>
      <p:grpSp>
        <p:nvGrpSpPr>
          <p:cNvPr id="6" name="Group 6"/>
          <p:cNvGrpSpPr/>
          <p:nvPr/>
        </p:nvGrpSpPr>
        <p:grpSpPr>
          <a:xfrm rot="-10800000">
            <a:off x="14278002" y="-6432"/>
            <a:ext cx="4030649" cy="3325585"/>
            <a:chOff x="0" y="0"/>
            <a:chExt cx="6350000" cy="6339840"/>
          </a:xfrm>
          <a:solidFill>
            <a:srgbClr val="EBB740"/>
          </a:solidFill>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grpFill/>
          </p:spPr>
        </p:sp>
      </p:grpSp>
      <p:sp>
        <p:nvSpPr>
          <p:cNvPr id="10" name="TextBox 10"/>
          <p:cNvSpPr txBox="1"/>
          <p:nvPr/>
        </p:nvSpPr>
        <p:spPr>
          <a:xfrm>
            <a:off x="1028700" y="2605886"/>
            <a:ext cx="16230600" cy="1468848"/>
          </a:xfrm>
          <a:prstGeom prst="rect">
            <a:avLst/>
          </a:prstGeom>
        </p:spPr>
        <p:txBody>
          <a:bodyPr lIns="0" tIns="0" rIns="0" bIns="0" rtlCol="0" anchor="t">
            <a:spAutoFit/>
          </a:bodyPr>
          <a:lstStyle/>
          <a:p>
            <a:pPr algn="ctr">
              <a:lnSpc>
                <a:spcPts val="11964"/>
              </a:lnSpc>
              <a:spcBef>
                <a:spcPct val="0"/>
              </a:spcBef>
            </a:pPr>
            <a:r>
              <a:rPr lang="en-US" sz="8546" dirty="0">
                <a:latin typeface="Raleway Bold"/>
              </a:rPr>
              <a:t>THANK YOU</a:t>
            </a:r>
          </a:p>
        </p:txBody>
      </p:sp>
      <p:sp>
        <p:nvSpPr>
          <p:cNvPr id="12" name="TextBox 11">
            <a:extLst>
              <a:ext uri="{FF2B5EF4-FFF2-40B4-BE49-F238E27FC236}">
                <a16:creationId xmlns:a16="http://schemas.microsoft.com/office/drawing/2014/main" id="{13D5E1A8-972D-4201-BBA9-8B17621434F0}"/>
              </a:ext>
            </a:extLst>
          </p:cNvPr>
          <p:cNvSpPr txBox="1"/>
          <p:nvPr/>
        </p:nvSpPr>
        <p:spPr>
          <a:xfrm>
            <a:off x="4508390" y="3873743"/>
            <a:ext cx="9287122" cy="4586448"/>
          </a:xfrm>
          <a:prstGeom prst="rect">
            <a:avLst/>
          </a:prstGeom>
          <a:noFill/>
        </p:spPr>
        <p:txBody>
          <a:bodyPr wrap="square">
            <a:spAutoFit/>
          </a:bodyPr>
          <a:lstStyle/>
          <a:p>
            <a:pPr marL="0" marR="0" lvl="0" indent="0" algn="ctr" defTabSz="914400" rtl="0" eaLnBrk="1" fontAlgn="auto" latinLnBrk="0" hangingPunct="1">
              <a:lnSpc>
                <a:spcPts val="11964"/>
              </a:lnSpc>
              <a:spcBef>
                <a:spcPct val="0"/>
              </a:spcBef>
              <a:spcAft>
                <a:spcPts val="0"/>
              </a:spcAft>
              <a:buClrTx/>
              <a:buSzTx/>
              <a:buFontTx/>
              <a:buNone/>
              <a:tabLst/>
              <a:defRPr/>
            </a:pPr>
            <a:endParaRPr kumimoji="0" lang="en-US" sz="8546" b="0" i="0" u="none" strike="noStrike" kern="1200" cap="none" spc="0" normalizeH="0" baseline="0" noProof="0" dirty="0">
              <a:ln>
                <a:noFill/>
              </a:ln>
              <a:solidFill>
                <a:srgbClr val="EBB740"/>
              </a:solidFill>
              <a:effectLst/>
              <a:uLnTx/>
              <a:uFillTx/>
              <a:latin typeface="Raleway Bold"/>
              <a:ea typeface="+mn-ea"/>
              <a:cs typeface="+mn-cs"/>
            </a:endParaRPr>
          </a:p>
          <a:p>
            <a:pPr marL="0" marR="0" lvl="0" indent="0" algn="ctr" defTabSz="914400" rtl="0" eaLnBrk="1" fontAlgn="auto" latinLnBrk="0" hangingPunct="1">
              <a:lnSpc>
                <a:spcPts val="11964"/>
              </a:lnSpc>
              <a:spcBef>
                <a:spcPct val="0"/>
              </a:spcBef>
              <a:spcAft>
                <a:spcPts val="0"/>
              </a:spcAft>
              <a:buClrTx/>
              <a:buSzTx/>
              <a:buFontTx/>
              <a:buNone/>
              <a:tabLst/>
              <a:defRPr/>
            </a:pPr>
            <a:endParaRPr lang="en-US" sz="8546" dirty="0">
              <a:solidFill>
                <a:srgbClr val="EBB740"/>
              </a:solidFill>
              <a:latin typeface="Raleway Bold"/>
            </a:endParaRPr>
          </a:p>
          <a:p>
            <a:pPr marL="0" marR="0" lvl="0" indent="0" algn="ctr" defTabSz="914400" rtl="0" eaLnBrk="1" fontAlgn="auto" latinLnBrk="0" hangingPunct="1">
              <a:lnSpc>
                <a:spcPts val="11964"/>
              </a:lnSpc>
              <a:spcBef>
                <a:spcPct val="0"/>
              </a:spcBef>
              <a:spcAft>
                <a:spcPts val="0"/>
              </a:spcAft>
              <a:buClrTx/>
              <a:buSzTx/>
              <a:buFontTx/>
              <a:buNone/>
              <a:tabLst/>
              <a:defRPr/>
            </a:pPr>
            <a:endParaRPr kumimoji="0" lang="en-US" sz="8546" b="0" i="0" u="none" strike="noStrike" kern="1200" cap="none" spc="0" normalizeH="0" baseline="0" noProof="0" dirty="0">
              <a:ln>
                <a:noFill/>
              </a:ln>
              <a:solidFill>
                <a:srgbClr val="EBB740"/>
              </a:solidFill>
              <a:effectLst/>
              <a:uLnTx/>
              <a:uFillTx/>
              <a:latin typeface="Raleway Bold"/>
              <a:ea typeface="+mn-ea"/>
              <a:cs typeface="+mn-cs"/>
            </a:endParaRPr>
          </a:p>
        </p:txBody>
      </p:sp>
      <p:pic>
        <p:nvPicPr>
          <p:cNvPr id="5" name="Picture 4" descr="Whiteboard&#10;&#10;Description automatically generated with low confidence">
            <a:extLst>
              <a:ext uri="{FF2B5EF4-FFF2-40B4-BE49-F238E27FC236}">
                <a16:creationId xmlns:a16="http://schemas.microsoft.com/office/drawing/2014/main" id="{909E9254-E425-4064-1AA4-EAC0B014AC69}"/>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5304" b="34816" l="54298" r="78632">
                        <a14:foregroundMark x1="76090" y1="15398" x2="73305" y2="12489"/>
                        <a14:foregroundMark x1="73305" y1="12489" x2="71913" y2="10009"/>
                        <a14:foregroundMark x1="71913" y1="10009" x2="69492" y2="9153"/>
                        <a14:foregroundMark x1="69492" y1="9153" x2="67070" y2="10522"/>
                        <a14:foregroundMark x1="67070" y1="10522" x2="62107" y2="5817"/>
                        <a14:foregroundMark x1="62107" y1="5817" x2="59685" y2="4790"/>
                        <a14:foregroundMark x1="59685" y1="4790" x2="57506" y2="9068"/>
                        <a14:foregroundMark x1="57506" y1="9068" x2="56901" y2="15825"/>
                        <a14:foregroundMark x1="56901" y1="15825" x2="55508" y2="17964"/>
                        <a14:foregroundMark x1="55508" y1="17964" x2="54782" y2="24294"/>
                        <a14:foregroundMark x1="54782" y1="24294" x2="55872" y2="27545"/>
                        <a14:foregroundMark x1="55872" y1="27545" x2="58354" y2="28315"/>
                        <a14:foregroundMark x1="58354" y1="28315" x2="64588" y2="26946"/>
                        <a14:foregroundMark x1="64588" y1="26946" x2="67131" y2="31993"/>
                        <a14:foregroundMark x1="67131" y1="31993" x2="72518" y2="34816"/>
                        <a14:foregroundMark x1="72518" y1="34816" x2="75545" y2="31908"/>
                        <a14:foregroundMark x1="75545" y1="31908" x2="75787" y2="28144"/>
                        <a14:foregroundMark x1="75787" y1="28144" x2="77300" y2="25406"/>
                        <a14:foregroundMark x1="77300" y1="25406" x2="77542" y2="20017"/>
                        <a14:foregroundMark x1="77542" y1="20017" x2="76695" y2="16852"/>
                        <a14:foregroundMark x1="76695" y1="16852" x2="73123" y2="17109"/>
                        <a14:foregroundMark x1="73123" y1="17109" x2="69128" y2="15483"/>
                        <a14:foregroundMark x1="69128" y1="15483" x2="64649" y2="17023"/>
                        <a14:foregroundMark x1="64649" y1="17023" x2="62046" y2="14799"/>
                        <a14:foregroundMark x1="62046" y1="14799" x2="59746" y2="20787"/>
                        <a14:foregroundMark x1="59746" y1="20787" x2="59262" y2="13687"/>
                        <a14:foregroundMark x1="59262" y1="13687" x2="57446" y2="16424"/>
                        <a14:foregroundMark x1="57446" y1="16424" x2="55266" y2="16852"/>
                        <a14:foregroundMark x1="55266" y1="16852" x2="55206" y2="24123"/>
                        <a14:foregroundMark x1="55206" y1="24123" x2="62409" y2="19076"/>
                        <a14:foregroundMark x1="62409" y1="19076" x2="60533" y2="9324"/>
                        <a14:foregroundMark x1="60533" y1="9324" x2="69673" y2="14200"/>
                        <a14:foregroundMark x1="69673" y1="14200" x2="67736" y2="16168"/>
                        <a14:foregroundMark x1="67736" y1="16168" x2="66344" y2="19932"/>
                        <a14:foregroundMark x1="66344" y1="19932" x2="71308" y2="26005"/>
                        <a14:foregroundMark x1="71308" y1="26005" x2="72700" y2="22669"/>
                        <a14:foregroundMark x1="72700" y1="22669" x2="73366" y2="25577"/>
                        <a14:foregroundMark x1="73366" y1="25577" x2="76029" y2="21471"/>
                        <a14:foregroundMark x1="76029" y1="21471" x2="74758" y2="17280"/>
                        <a14:foregroundMark x1="74758" y1="17280" x2="61380" y2="24808"/>
                        <a14:foregroundMark x1="61380" y1="24808" x2="63801" y2="27203"/>
                        <a14:foregroundMark x1="63801" y1="27203" x2="68523" y2="28999"/>
                        <a14:foregroundMark x1="68523" y1="28999" x2="71489" y2="31993"/>
                        <a14:foregroundMark x1="71489" y1="31993" x2="75605" y2="19333"/>
                        <a14:foregroundMark x1="75605" y1="19333" x2="73305" y2="13003"/>
                        <a14:foregroundMark x1="73305" y1="13003" x2="70884" y2="10693"/>
                        <a14:foregroundMark x1="70884" y1="10693" x2="64831" y2="12831"/>
                        <a14:foregroundMark x1="64831" y1="12831" x2="59383" y2="5731"/>
                        <a14:foregroundMark x1="59383" y1="5731" x2="58172" y2="9324"/>
                        <a14:foregroundMark x1="58172" y1="9324" x2="57869" y2="14628"/>
                        <a14:foregroundMark x1="57869" y1="14628" x2="55266" y2="18392"/>
                        <a14:foregroundMark x1="55266" y1="18392" x2="56598" y2="25064"/>
                        <a14:foregroundMark x1="56598" y1="25064" x2="58959" y2="27203"/>
                        <a14:foregroundMark x1="58959" y1="27203" x2="63499" y2="26091"/>
                        <a14:foregroundMark x1="63499" y1="26091" x2="72397" y2="33276"/>
                        <a14:foregroundMark x1="72397" y1="33276" x2="74395" y2="31223"/>
                        <a14:foregroundMark x1="74395" y1="31223" x2="74274" y2="30026"/>
                        <a14:foregroundMark x1="55206" y1="19932" x2="54298" y2="24808"/>
                        <a14:foregroundMark x1="54298" y1="24808" x2="57385" y2="26433"/>
                        <a14:foregroundMark x1="57385" y1="26433" x2="57567" y2="26433"/>
                        <a14:foregroundMark x1="55024" y1="22840" x2="56174" y2="26176"/>
                        <a14:foregroundMark x1="56174" y1="26176" x2="55145" y2="21899"/>
                        <a14:foregroundMark x1="55145" y1="21899" x2="55569" y2="16168"/>
                        <a14:foregroundMark x1="55569" y1="16168" x2="57809" y2="14713"/>
                        <a14:foregroundMark x1="57809" y1="14713" x2="58535" y2="10864"/>
                        <a14:foregroundMark x1="58535" y1="10864" x2="57990" y2="7015"/>
                        <a14:foregroundMark x1="57990" y1="7015" x2="60472" y2="6330"/>
                        <a14:foregroundMark x1="60472" y1="6330" x2="58838" y2="4534"/>
                        <a14:foregroundMark x1="58838" y1="4534" x2="58232" y2="9153"/>
                        <a14:foregroundMark x1="58232" y1="9153" x2="61199" y2="6672"/>
                        <a14:foregroundMark x1="61199" y1="6672" x2="65738" y2="10693"/>
                        <a14:foregroundMark x1="65738" y1="10693" x2="71852" y2="10864"/>
                        <a14:foregroundMark x1="71852" y1="10864" x2="77300" y2="16510"/>
                        <a14:foregroundMark x1="77300" y1="16510" x2="76937" y2="24465"/>
                        <a14:foregroundMark x1="76937" y1="24465" x2="73123" y2="34217"/>
                        <a14:foregroundMark x1="73123" y1="34217" x2="70400" y2="33961"/>
                        <a14:foregroundMark x1="70400" y1="33961" x2="73366" y2="34816"/>
                        <a14:foregroundMark x1="73366" y1="34816" x2="68462" y2="29769"/>
                        <a14:foregroundMark x1="68462" y1="29769" x2="66041" y2="31309"/>
                        <a14:foregroundMark x1="66041" y1="31309" x2="64467" y2="27545"/>
                        <a14:foregroundMark x1="64467" y1="27545" x2="62470" y2="26861"/>
                        <a14:foregroundMark x1="62470" y1="26861" x2="61259" y2="24380"/>
                        <a14:foregroundMark x1="61259" y1="24380" x2="61622" y2="23695"/>
                      </a14:backgroundRemoval>
                    </a14:imgEffect>
                  </a14:imgLayer>
                </a14:imgProps>
              </a:ext>
              <a:ext uri="{28A0092B-C50C-407E-A947-70E740481C1C}">
                <a14:useLocalDpi xmlns:a14="http://schemas.microsoft.com/office/drawing/2010/main" val="0"/>
              </a:ext>
            </a:extLst>
          </a:blip>
          <a:srcRect l="51590" t="2003" r="18362" b="64348"/>
          <a:stretch/>
        </p:blipFill>
        <p:spPr>
          <a:xfrm rot="19694553">
            <a:off x="606481" y="3394069"/>
            <a:ext cx="9096575" cy="7208607"/>
          </a:xfrm>
          <a:prstGeom prst="rect">
            <a:avLst/>
          </a:prstGeom>
        </p:spPr>
      </p:pic>
    </p:spTree>
    <p:extLst>
      <p:ext uri="{BB962C8B-B14F-4D97-AF65-F5344CB8AC3E}">
        <p14:creationId xmlns:p14="http://schemas.microsoft.com/office/powerpoint/2010/main" val="37724278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piral notebook on blue background">
            <a:extLst>
              <a:ext uri="{FF2B5EF4-FFF2-40B4-BE49-F238E27FC236}">
                <a16:creationId xmlns:a16="http://schemas.microsoft.com/office/drawing/2014/main" id="{6AA65C48-8454-3AA2-1BC9-C297C1415BFA}"/>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3008" t="8771" r="-3008" b="-1"/>
          <a:stretch/>
        </p:blipFill>
        <p:spPr>
          <a:xfrm>
            <a:off x="7620000" y="-190500"/>
            <a:ext cx="11025458" cy="15089085"/>
          </a:xfrm>
          <a:prstGeom prst="rect">
            <a:avLst/>
          </a:prstGeom>
          <a:solidFill>
            <a:srgbClr val="89CDDA"/>
          </a:solidFill>
        </p:spPr>
      </p:pic>
      <p:pic>
        <p:nvPicPr>
          <p:cNvPr id="4" name="Picture 3">
            <a:extLst>
              <a:ext uri="{FF2B5EF4-FFF2-40B4-BE49-F238E27FC236}">
                <a16:creationId xmlns:a16="http://schemas.microsoft.com/office/drawing/2014/main" id="{1AEAB9C0-6BD1-CF0C-CF3D-BCBC3685F023}"/>
              </a:ext>
            </a:extLst>
          </p:cNvPr>
          <p:cNvPicPr>
            <a:picLocks noChangeAspect="1"/>
          </p:cNvPicPr>
          <p:nvPr/>
        </p:nvPicPr>
        <p:blipFill>
          <a:blip r:embed="rId4"/>
          <a:stretch>
            <a:fillRect/>
          </a:stretch>
        </p:blipFill>
        <p:spPr>
          <a:xfrm>
            <a:off x="12622473" y="0"/>
            <a:ext cx="5665527" cy="2887502"/>
          </a:xfrm>
          <a:prstGeom prst="rect">
            <a:avLst/>
          </a:prstGeom>
        </p:spPr>
      </p:pic>
      <p:sp>
        <p:nvSpPr>
          <p:cNvPr id="7" name="TextBox 6">
            <a:extLst>
              <a:ext uri="{FF2B5EF4-FFF2-40B4-BE49-F238E27FC236}">
                <a16:creationId xmlns:a16="http://schemas.microsoft.com/office/drawing/2014/main" id="{6EF29CB1-CCBB-2AFA-13AD-8978D72C74E3}"/>
              </a:ext>
            </a:extLst>
          </p:cNvPr>
          <p:cNvSpPr txBox="1"/>
          <p:nvPr/>
        </p:nvSpPr>
        <p:spPr>
          <a:xfrm>
            <a:off x="304800" y="507894"/>
            <a:ext cx="9578896" cy="1277273"/>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3600" b="1" i="0" u="none" strike="noStrike" kern="1200" cap="none" spc="0" normalizeH="0" baseline="0" noProof="0" dirty="0">
                <a:ln>
                  <a:noFill/>
                </a:ln>
                <a:effectLst/>
                <a:uLnTx/>
                <a:uFillTx/>
                <a:latin typeface="Raleway" pitchFamily="2" charset="0"/>
              </a:rPr>
              <a:t>STARTER QUESTIONS</a:t>
            </a:r>
          </a:p>
          <a:p>
            <a:pPr marL="0" marR="0" lvl="0" indent="0" algn="l" defTabSz="914400" rtl="0" eaLnBrk="1" fontAlgn="auto" latinLnBrk="0" hangingPunct="1">
              <a:lnSpc>
                <a:spcPct val="100000"/>
              </a:lnSpc>
              <a:spcBef>
                <a:spcPct val="0"/>
              </a:spcBef>
              <a:spcAft>
                <a:spcPts val="600"/>
              </a:spcAft>
              <a:buClrTx/>
              <a:buSzTx/>
              <a:buFontTx/>
              <a:buNone/>
              <a:tabLst/>
              <a:defRPr/>
            </a:pPr>
            <a:r>
              <a:rPr lang="en-US" sz="3600" dirty="0">
                <a:latin typeface="Raleway" pitchFamily="2" charset="0"/>
              </a:rPr>
              <a:t>SCAN THE QR CODE TO START</a:t>
            </a:r>
            <a:endParaRPr kumimoji="0" lang="en-US" sz="3600" i="0" u="none" strike="noStrike" kern="1200" cap="none" spc="0" normalizeH="0" baseline="0" noProof="0" dirty="0">
              <a:ln>
                <a:noFill/>
              </a:ln>
              <a:effectLst/>
              <a:uLnTx/>
              <a:uFillTx/>
              <a:latin typeface="Raleway" pitchFamily="2" charset="0"/>
            </a:endParaRPr>
          </a:p>
        </p:txBody>
      </p:sp>
      <p:pic>
        <p:nvPicPr>
          <p:cNvPr id="8" name="Picture 7" descr="Qr code&#10;&#10;Description automatically generated">
            <a:extLst>
              <a:ext uri="{FF2B5EF4-FFF2-40B4-BE49-F238E27FC236}">
                <a16:creationId xmlns:a16="http://schemas.microsoft.com/office/drawing/2014/main" id="{2502D976-BCD9-E7B8-61FA-04C1DA24B4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0600" y="2857538"/>
            <a:ext cx="5669280" cy="5669280"/>
          </a:xfrm>
          <a:prstGeom prst="rect">
            <a:avLst/>
          </a:prstGeom>
        </p:spPr>
      </p:pic>
      <p:sp>
        <p:nvSpPr>
          <p:cNvPr id="3" name="TextBox 2">
            <a:extLst>
              <a:ext uri="{FF2B5EF4-FFF2-40B4-BE49-F238E27FC236}">
                <a16:creationId xmlns:a16="http://schemas.microsoft.com/office/drawing/2014/main" id="{9B001983-D751-87E7-A51D-36998A0C3B76}"/>
              </a:ext>
            </a:extLst>
          </p:cNvPr>
          <p:cNvSpPr txBox="1"/>
          <p:nvPr/>
        </p:nvSpPr>
        <p:spPr>
          <a:xfrm>
            <a:off x="10071897" y="1792334"/>
            <a:ext cx="5665527" cy="683264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True or False: </a:t>
            </a:r>
          </a:p>
          <a:p>
            <a:pPr marL="0" marR="0" lvl="0" indent="0" algn="ctr" defTabSz="914400" rtl="0" eaLnBrk="1" fontAlgn="auto" latinLnBrk="0" hangingPunct="1">
              <a:lnSpc>
                <a:spcPct val="100000"/>
              </a:lnSpc>
              <a:spcBef>
                <a:spcPts val="0"/>
              </a:spcBef>
              <a:buClrTx/>
              <a:buSzTx/>
              <a:buFontTx/>
              <a:buNone/>
              <a:tabLst/>
              <a:defRPr/>
            </a:pPr>
            <a:r>
              <a:rPr kumimoji="0" lang="en-US" sz="48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7 in 10 Americans believe that young adults today have a harder time than their parents’ generation did when it comes to buying a home? </a:t>
            </a:r>
          </a:p>
        </p:txBody>
      </p:sp>
      <p:pic>
        <p:nvPicPr>
          <p:cNvPr id="14" name="Picture 13" descr="A picture containing clipart&#10;&#10;Description automatically generated">
            <a:extLst>
              <a:ext uri="{FF2B5EF4-FFF2-40B4-BE49-F238E27FC236}">
                <a16:creationId xmlns:a16="http://schemas.microsoft.com/office/drawing/2014/main" id="{83756C82-E369-534D-FF01-D0CE210453B7}"/>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6290" b="56614" l="7763" r="69869">
                        <a14:foregroundMark x1="24581" y1="31298" x2="23464" y2="47786"/>
                        <a14:foregroundMark x1="23464" y1="47786" x2="25140" y2="39542"/>
                        <a14:foregroundMark x1="25140" y1="39542" x2="37616" y2="37863"/>
                        <a14:foregroundMark x1="37616" y1="37863" x2="46369" y2="32366"/>
                        <a14:foregroundMark x1="46369" y1="32366" x2="54562" y2="38015"/>
                        <a14:foregroundMark x1="54562" y1="38015" x2="33147" y2="49466"/>
                        <a14:foregroundMark x1="33147" y1="49466" x2="55493" y2="45954"/>
                        <a14:foregroundMark x1="55493" y1="45954" x2="46369" y2="26412"/>
                        <a14:foregroundMark x1="46369" y1="26412" x2="33333" y2="28397"/>
                        <a14:foregroundMark x1="33333" y1="28397" x2="32216" y2="40305"/>
                        <a14:foregroundMark x1="32216" y1="40305" x2="46182" y2="41374"/>
                        <a14:foregroundMark x1="46182" y1="41374" x2="34451" y2="50534"/>
                        <a14:foregroundMark x1="34451" y1="50534" x2="30726" y2="47023"/>
                      </a14:backgroundRemoval>
                    </a14:imgEffect>
                  </a14:imgLayer>
                </a14:imgProps>
              </a:ext>
              <a:ext uri="{28A0092B-C50C-407E-A947-70E740481C1C}">
                <a14:useLocalDpi xmlns:a14="http://schemas.microsoft.com/office/drawing/2010/main" val="0"/>
              </a:ext>
            </a:extLst>
          </a:blip>
          <a:srcRect r="22367" b="37096"/>
          <a:stretch/>
        </p:blipFill>
        <p:spPr>
          <a:xfrm rot="1091609">
            <a:off x="14938164" y="6982792"/>
            <a:ext cx="3559053" cy="3517485"/>
          </a:xfrm>
          <a:prstGeom prst="rect">
            <a:avLst/>
          </a:prstGeom>
        </p:spPr>
      </p:pic>
    </p:spTree>
    <p:extLst>
      <p:ext uri="{BB962C8B-B14F-4D97-AF65-F5344CB8AC3E}">
        <p14:creationId xmlns:p14="http://schemas.microsoft.com/office/powerpoint/2010/main" val="3073036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741" y="2741"/>
            <a:ext cx="3426036" cy="342055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545454">
                <a:alpha val="3922"/>
              </a:srgbClr>
            </a:solidFill>
          </p:spPr>
        </p:sp>
      </p:grpSp>
      <p:sp>
        <p:nvSpPr>
          <p:cNvPr id="12" name="TextBox 12"/>
          <p:cNvSpPr txBox="1"/>
          <p:nvPr/>
        </p:nvSpPr>
        <p:spPr>
          <a:xfrm>
            <a:off x="1240139" y="842914"/>
            <a:ext cx="7474253" cy="861646"/>
          </a:xfrm>
          <a:prstGeom prst="rect">
            <a:avLst/>
          </a:prstGeom>
        </p:spPr>
        <p:txBody>
          <a:bodyPr wrap="square" lIns="0" tIns="0" rIns="0" bIns="0" rtlCol="0" anchor="t">
            <a:spAutoFit/>
          </a:bodyPr>
          <a:lstStyle/>
          <a:p>
            <a:pPr>
              <a:lnSpc>
                <a:spcPts val="7280"/>
              </a:lnSpc>
              <a:spcBef>
                <a:spcPct val="0"/>
              </a:spcBef>
            </a:pPr>
            <a:r>
              <a:rPr lang="en-US" sz="5200" dirty="0">
                <a:solidFill>
                  <a:srgbClr val="202B3D"/>
                </a:solidFill>
                <a:latin typeface="Raleway"/>
              </a:rPr>
              <a:t>STARTER QUESTION </a:t>
            </a:r>
          </a:p>
        </p:txBody>
      </p:sp>
      <p:sp>
        <p:nvSpPr>
          <p:cNvPr id="15" name="TextBox 15"/>
          <p:cNvSpPr txBox="1"/>
          <p:nvPr/>
        </p:nvSpPr>
        <p:spPr>
          <a:xfrm>
            <a:off x="9573609" y="2260840"/>
            <a:ext cx="3132076" cy="1634091"/>
          </a:xfrm>
          <a:prstGeom prst="rect">
            <a:avLst/>
          </a:prstGeom>
        </p:spPr>
        <p:txBody>
          <a:bodyPr lIns="0" tIns="0" rIns="0" bIns="0" rtlCol="0" anchor="t">
            <a:spAutoFit/>
          </a:bodyPr>
          <a:lstStyle/>
          <a:p>
            <a:pPr>
              <a:lnSpc>
                <a:spcPts val="7203"/>
              </a:lnSpc>
              <a:spcBef>
                <a:spcPct val="0"/>
              </a:spcBef>
            </a:pPr>
            <a:endParaRPr lang="en-US" sz="5145" dirty="0">
              <a:solidFill>
                <a:srgbClr val="FFFFFF"/>
              </a:solidFill>
              <a:latin typeface="Open Sans Extra Bold"/>
            </a:endParaRPr>
          </a:p>
        </p:txBody>
      </p:sp>
      <p:grpSp>
        <p:nvGrpSpPr>
          <p:cNvPr id="26" name="Group 25">
            <a:extLst>
              <a:ext uri="{FF2B5EF4-FFF2-40B4-BE49-F238E27FC236}">
                <a16:creationId xmlns:a16="http://schemas.microsoft.com/office/drawing/2014/main" id="{985ABFF9-F422-4993-8EF1-872523F8EC81}"/>
              </a:ext>
            </a:extLst>
          </p:cNvPr>
          <p:cNvGrpSpPr/>
          <p:nvPr/>
        </p:nvGrpSpPr>
        <p:grpSpPr>
          <a:xfrm>
            <a:off x="10636733" y="1"/>
            <a:ext cx="7651267" cy="10286999"/>
            <a:chOff x="12746262" y="1558579"/>
            <a:chExt cx="6239508" cy="5730159"/>
          </a:xfrm>
          <a:solidFill>
            <a:srgbClr val="89CDDA"/>
          </a:solidFill>
        </p:grpSpPr>
        <p:grpSp>
          <p:nvGrpSpPr>
            <p:cNvPr id="10" name="Group 10"/>
            <p:cNvGrpSpPr/>
            <p:nvPr/>
          </p:nvGrpSpPr>
          <p:grpSpPr>
            <a:xfrm>
              <a:off x="12746262" y="1558579"/>
              <a:ext cx="6239507" cy="5730159"/>
              <a:chOff x="202345" y="-188067"/>
              <a:chExt cx="1913890" cy="1757654"/>
            </a:xfrm>
            <a:grpFill/>
          </p:grpSpPr>
          <p:sp>
            <p:nvSpPr>
              <p:cNvPr id="11" name="Freeform 11"/>
              <p:cNvSpPr/>
              <p:nvPr/>
            </p:nvSpPr>
            <p:spPr>
              <a:xfrm>
                <a:off x="202345" y="-188067"/>
                <a:ext cx="1913890" cy="1757654"/>
              </a:xfrm>
              <a:custGeom>
                <a:avLst/>
                <a:gdLst/>
                <a:ahLst/>
                <a:cxnLst/>
                <a:rect l="l" t="t" r="r" b="b"/>
                <a:pathLst>
                  <a:path w="1913890" h="1913890">
                    <a:moveTo>
                      <a:pt x="0" y="0"/>
                    </a:moveTo>
                    <a:lnTo>
                      <a:pt x="1913890" y="0"/>
                    </a:lnTo>
                    <a:lnTo>
                      <a:pt x="1913890" y="1913890"/>
                    </a:lnTo>
                    <a:lnTo>
                      <a:pt x="0" y="1913890"/>
                    </a:lnTo>
                    <a:close/>
                  </a:path>
                </a:pathLst>
              </a:custGeom>
              <a:grpFill/>
            </p:spPr>
          </p:sp>
        </p:grpSp>
        <p:sp>
          <p:nvSpPr>
            <p:cNvPr id="23" name="TextBox 22">
              <a:extLst>
                <a:ext uri="{FF2B5EF4-FFF2-40B4-BE49-F238E27FC236}">
                  <a16:creationId xmlns:a16="http://schemas.microsoft.com/office/drawing/2014/main" id="{DB0D49DD-6B10-4ADA-86C2-7E1778060360}"/>
                </a:ext>
              </a:extLst>
            </p:cNvPr>
            <p:cNvSpPr txBox="1"/>
            <p:nvPr/>
          </p:nvSpPr>
          <p:spPr>
            <a:xfrm>
              <a:off x="12922414" y="2750883"/>
              <a:ext cx="6063356" cy="4131717"/>
            </a:xfrm>
            <a:prstGeom prst="rect">
              <a:avLst/>
            </a:prstGeom>
            <a:grpFill/>
          </p:spPr>
          <p:txBody>
            <a:bodyPr wrap="square">
              <a:spAutoFit/>
            </a:bodyPr>
            <a:lstStyle/>
            <a:p>
              <a:pPr algn="ct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4400" dirty="0">
                  <a:latin typeface="Open Sans" panose="020B0606030504020204" pitchFamily="34" charset="0"/>
                  <a:ea typeface="Open Sans" panose="020B0606030504020204" pitchFamily="34" charset="0"/>
                  <a:cs typeface="Open Sans" panose="020B0606030504020204" pitchFamily="34" charset="0"/>
                </a:rPr>
                <a:t>7 in 10 Americans believe that young adults today have a harder time than their parents’ generation did when it comes to buying a home?</a:t>
              </a:r>
              <a:r>
                <a:rPr lang="en-US" sz="4800" dirty="0">
                  <a:latin typeface="Open Sans" panose="020B0606030504020204" pitchFamily="34" charset="0"/>
                  <a:ea typeface="Open Sans" panose="020B0606030504020204" pitchFamily="34" charset="0"/>
                  <a:cs typeface="Open Sans" panose="020B0606030504020204" pitchFamily="34" charset="0"/>
                </a:rPr>
                <a:t> </a:t>
              </a:r>
            </a:p>
          </p:txBody>
        </p:sp>
      </p:grpSp>
      <p:grpSp>
        <p:nvGrpSpPr>
          <p:cNvPr id="6" name="Group 6"/>
          <p:cNvGrpSpPr/>
          <p:nvPr/>
        </p:nvGrpSpPr>
        <p:grpSpPr>
          <a:xfrm rot="-10800000">
            <a:off x="15785798" y="0"/>
            <a:ext cx="2524125" cy="1286843"/>
            <a:chOff x="0" y="0"/>
            <a:chExt cx="6350000" cy="6339840"/>
          </a:xfrm>
          <a:solidFill>
            <a:srgbClr val="EBB740"/>
          </a:solidFill>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grpFill/>
          </p:spPr>
        </p:sp>
      </p:grpSp>
      <p:sp>
        <p:nvSpPr>
          <p:cNvPr id="9" name="TextBox 8">
            <a:extLst>
              <a:ext uri="{FF2B5EF4-FFF2-40B4-BE49-F238E27FC236}">
                <a16:creationId xmlns:a16="http://schemas.microsoft.com/office/drawing/2014/main" id="{D47797EB-7553-257C-21C0-69C8B8D237AC}"/>
              </a:ext>
            </a:extLst>
          </p:cNvPr>
          <p:cNvSpPr txBox="1"/>
          <p:nvPr/>
        </p:nvSpPr>
        <p:spPr>
          <a:xfrm>
            <a:off x="1219357" y="1733469"/>
            <a:ext cx="8807434" cy="814005"/>
          </a:xfrm>
          <a:prstGeom prst="rect">
            <a:avLst/>
          </a:prstGeom>
          <a:noFill/>
        </p:spPr>
        <p:txBody>
          <a:bodyPr wrap="square">
            <a:spAutoFit/>
          </a:bodyPr>
          <a:lstStyle/>
          <a:p>
            <a:pPr marL="0" marR="0" lvl="0" indent="0" algn="l" defTabSz="914400" rtl="0" eaLnBrk="1" fontAlgn="auto" latinLnBrk="0" hangingPunct="1">
              <a:lnSpc>
                <a:spcPts val="6136"/>
              </a:lnSpc>
              <a:spcBef>
                <a:spcPts val="0"/>
              </a:spcBef>
              <a:spcAft>
                <a:spcPts val="0"/>
              </a:spcAft>
              <a:buClrTx/>
              <a:buSzTx/>
              <a:buFontTx/>
              <a:buNone/>
              <a:tabLst/>
              <a:defRPr/>
            </a:pPr>
            <a:r>
              <a:rPr lang="en-US" sz="4400" cap="all" dirty="0">
                <a:solidFill>
                  <a:srgbClr val="202B3D"/>
                </a:solidFill>
                <a:latin typeface="Raleway Bold"/>
              </a:rPr>
              <a:t>ANSWER - TRUE</a:t>
            </a:r>
            <a:endParaRPr kumimoji="0" lang="en-US" sz="4400" b="0" i="0" u="none" strike="noStrike" kern="1200" cap="all" spc="0" normalizeH="0" baseline="0" noProof="0" dirty="0">
              <a:ln>
                <a:noFill/>
              </a:ln>
              <a:solidFill>
                <a:srgbClr val="202B3D"/>
              </a:solidFill>
              <a:effectLst/>
              <a:uLnTx/>
              <a:uFillTx/>
              <a:latin typeface="Raleway Bold"/>
              <a:ea typeface="+mn-ea"/>
              <a:cs typeface="+mn-cs"/>
            </a:endParaRPr>
          </a:p>
        </p:txBody>
      </p:sp>
      <p:pic>
        <p:nvPicPr>
          <p:cNvPr id="14" name="Graphic 13" descr="Teacher with solid fill">
            <a:extLst>
              <a:ext uri="{FF2B5EF4-FFF2-40B4-BE49-F238E27FC236}">
                <a16:creationId xmlns:a16="http://schemas.microsoft.com/office/drawing/2014/main" id="{925A80A8-92A1-3A23-0909-CFCD6F05F9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17416" y="842914"/>
            <a:ext cx="4522157" cy="4522157"/>
          </a:xfrm>
          <a:prstGeom prst="rect">
            <a:avLst/>
          </a:prstGeom>
        </p:spPr>
      </p:pic>
      <p:graphicFrame>
        <p:nvGraphicFramePr>
          <p:cNvPr id="5" name="Table 4">
            <a:extLst>
              <a:ext uri="{FF2B5EF4-FFF2-40B4-BE49-F238E27FC236}">
                <a16:creationId xmlns:a16="http://schemas.microsoft.com/office/drawing/2014/main" id="{7E1E3BF3-4D45-C362-6841-94F4209D197F}"/>
              </a:ext>
            </a:extLst>
          </p:cNvPr>
          <p:cNvGraphicFramePr>
            <a:graphicFrameLocks noGrp="1"/>
          </p:cNvGraphicFramePr>
          <p:nvPr/>
        </p:nvGraphicFramePr>
        <p:xfrm>
          <a:off x="747004" y="2770600"/>
          <a:ext cx="8229600" cy="7516400"/>
        </p:xfrm>
        <a:graphic>
          <a:graphicData uri="http://schemas.openxmlformats.org/drawingml/2006/table">
            <a:tbl>
              <a:tblPr/>
              <a:tblGrid>
                <a:gridCol w="8229600">
                  <a:extLst>
                    <a:ext uri="{9D8B030D-6E8A-4147-A177-3AD203B41FA5}">
                      <a16:colId xmlns:a16="http://schemas.microsoft.com/office/drawing/2014/main" val="2571023382"/>
                    </a:ext>
                  </a:extLst>
                </a:gridCol>
              </a:tblGrid>
              <a:tr h="7516400">
                <a:tc>
                  <a:txBody>
                    <a:bodyPr/>
                    <a:lstStyle/>
                    <a:p>
                      <a:pPr marL="457200" marR="0" lvl="1" indent="0" algn="l">
                        <a:lnSpc>
                          <a:spcPct val="107000"/>
                        </a:lnSpc>
                        <a:spcBef>
                          <a:spcPts val="0"/>
                        </a:spcBef>
                        <a:spcAft>
                          <a:spcPts val="800"/>
                        </a:spcAft>
                        <a:buFont typeface="+mj-lt"/>
                        <a:buNone/>
                      </a:pPr>
                      <a:r>
                        <a:rPr lang="en-US" sz="3200" kern="1000" dirty="0">
                          <a:solidFill>
                            <a:srgbClr val="2A2A2A"/>
                          </a:solidFill>
                          <a:effectLst/>
                          <a:latin typeface="Arial" panose="020B0604020202020204" pitchFamily="34" charset="0"/>
                          <a:ea typeface="Franklin Gothic Book" panose="020B0503020102020204" pitchFamily="34" charset="0"/>
                          <a:cs typeface="Times New Roman" panose="02020603050405020304" pitchFamily="18" charset="0"/>
                        </a:rPr>
                        <a:t>According to a Pew Research Center survey conducted in October 2021, 70% of Americans believe that young adults have a hard time buying a home today than their parents’ generation did. These findings come at a time when younger </a:t>
                      </a:r>
                      <a:r>
                        <a:rPr lang="en-US" sz="3200" u="none" kern="1000" dirty="0">
                          <a:solidFill>
                            <a:srgbClr val="2A2A2A"/>
                          </a:solidFill>
                          <a:effectLst/>
                          <a:latin typeface="Arial" panose="020B0604020202020204" pitchFamily="34" charset="0"/>
                          <a:ea typeface="Franklin Gothic Book" panose="020B0503020102020204" pitchFamily="34" charset="0"/>
                          <a:cs typeface="Times New Roman" panose="02020603050405020304" pitchFamily="18" charset="0"/>
                        </a:rPr>
                        <a:t>Americans are more likely than </a:t>
                      </a:r>
                      <a:r>
                        <a:rPr lang="en-US" sz="3200" u="none" kern="1000" dirty="0">
                          <a:solidFill>
                            <a:schemeClr val="tx1"/>
                          </a:solidFill>
                          <a:effectLst/>
                          <a:latin typeface="Arial" panose="020B0604020202020204" pitchFamily="34" charset="0"/>
                          <a:ea typeface="Franklin Gothic Book" panose="020B0503020102020204" pitchFamily="34" charset="0"/>
                          <a:cs typeface="Times New Roman" panose="02020603050405020304" pitchFamily="18" charset="0"/>
                        </a:rPr>
                        <a:t>previous generations to have taken on student debt with tuition costs steadily rising, and to face an affordable housing crisis as rent and housing prices have grown markedly faster than incomes in the last decade.</a:t>
                      </a:r>
                      <a:endParaRPr lang="en-US" sz="3200" u="none" kern="1000" dirty="0">
                        <a:solidFill>
                          <a:schemeClr val="tx1"/>
                        </a:solidFill>
                        <a:effectLst/>
                        <a:latin typeface="Franklin Gothic Book" panose="020B0503020102020204" pitchFamily="34" charset="0"/>
                        <a:ea typeface="Franklin Gothic Book" panose="020B0503020102020204" pitchFamily="34" charset="0"/>
                        <a:cs typeface="Times New Roman" panose="02020603050405020304" pitchFamily="18" charset="0"/>
                      </a:endParaRPr>
                    </a:p>
                    <a:p>
                      <a:pPr marL="1143000" marR="0" algn="l">
                        <a:lnSpc>
                          <a:spcPct val="107000"/>
                        </a:lnSpc>
                        <a:spcBef>
                          <a:spcPts val="0"/>
                        </a:spcBef>
                        <a:spcAft>
                          <a:spcPts val="800"/>
                        </a:spcAft>
                      </a:pPr>
                      <a:r>
                        <a:rPr lang="en-US" sz="3200" kern="1000" dirty="0">
                          <a:effectLst/>
                          <a:latin typeface="Arial" panose="020B0604020202020204" pitchFamily="34" charset="0"/>
                          <a:ea typeface="Franklin Gothic Book" panose="020B0503020102020204" pitchFamily="34" charset="0"/>
                          <a:cs typeface="Times New Roman" panose="02020603050405020304" pitchFamily="18" charset="0"/>
                        </a:rPr>
                        <a:t> </a:t>
                      </a:r>
                      <a:endParaRPr lang="en-US" sz="3200" kern="10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1529839168"/>
                  </a:ext>
                </a:extLst>
              </a:tr>
            </a:tbl>
          </a:graphicData>
        </a:graphic>
      </p:graphicFrame>
    </p:spTree>
    <p:extLst>
      <p:ext uri="{BB962C8B-B14F-4D97-AF65-F5344CB8AC3E}">
        <p14:creationId xmlns:p14="http://schemas.microsoft.com/office/powerpoint/2010/main" val="2962036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piral notebook on blue background">
            <a:extLst>
              <a:ext uri="{FF2B5EF4-FFF2-40B4-BE49-F238E27FC236}">
                <a16:creationId xmlns:a16="http://schemas.microsoft.com/office/drawing/2014/main" id="{6AA65C48-8454-3AA2-1BC9-C297C1415BFA}"/>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3008" t="8771" r="-3008" b="-1"/>
          <a:stretch/>
        </p:blipFill>
        <p:spPr>
          <a:xfrm>
            <a:off x="7620000" y="-190500"/>
            <a:ext cx="11025458" cy="15089085"/>
          </a:xfrm>
          <a:prstGeom prst="rect">
            <a:avLst/>
          </a:prstGeom>
          <a:solidFill>
            <a:srgbClr val="89CDDA"/>
          </a:solidFill>
        </p:spPr>
      </p:pic>
      <p:pic>
        <p:nvPicPr>
          <p:cNvPr id="4" name="Picture 3">
            <a:extLst>
              <a:ext uri="{FF2B5EF4-FFF2-40B4-BE49-F238E27FC236}">
                <a16:creationId xmlns:a16="http://schemas.microsoft.com/office/drawing/2014/main" id="{1AEAB9C0-6BD1-CF0C-CF3D-BCBC3685F023}"/>
              </a:ext>
            </a:extLst>
          </p:cNvPr>
          <p:cNvPicPr>
            <a:picLocks noChangeAspect="1"/>
          </p:cNvPicPr>
          <p:nvPr/>
        </p:nvPicPr>
        <p:blipFill>
          <a:blip r:embed="rId4"/>
          <a:stretch>
            <a:fillRect/>
          </a:stretch>
        </p:blipFill>
        <p:spPr>
          <a:xfrm>
            <a:off x="12622473" y="0"/>
            <a:ext cx="5665527" cy="2887502"/>
          </a:xfrm>
          <a:prstGeom prst="rect">
            <a:avLst/>
          </a:prstGeom>
        </p:spPr>
      </p:pic>
      <p:sp>
        <p:nvSpPr>
          <p:cNvPr id="7" name="TextBox 6">
            <a:extLst>
              <a:ext uri="{FF2B5EF4-FFF2-40B4-BE49-F238E27FC236}">
                <a16:creationId xmlns:a16="http://schemas.microsoft.com/office/drawing/2014/main" id="{6EF29CB1-CCBB-2AFA-13AD-8978D72C74E3}"/>
              </a:ext>
            </a:extLst>
          </p:cNvPr>
          <p:cNvSpPr txBox="1"/>
          <p:nvPr/>
        </p:nvSpPr>
        <p:spPr>
          <a:xfrm>
            <a:off x="304800" y="507894"/>
            <a:ext cx="9578896" cy="1277273"/>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3600" b="1" i="0" u="none" strike="noStrike" kern="1200" cap="none" spc="0" normalizeH="0" baseline="0" noProof="0" dirty="0">
                <a:ln>
                  <a:noFill/>
                </a:ln>
                <a:effectLst/>
                <a:uLnTx/>
                <a:uFillTx/>
                <a:latin typeface="Raleway" pitchFamily="2" charset="0"/>
              </a:rPr>
              <a:t>QUESTION #2</a:t>
            </a:r>
          </a:p>
          <a:p>
            <a:pPr marL="0" marR="0" lvl="0" indent="0" algn="l" defTabSz="914400" rtl="0" eaLnBrk="1" fontAlgn="auto" latinLnBrk="0" hangingPunct="1">
              <a:lnSpc>
                <a:spcPct val="100000"/>
              </a:lnSpc>
              <a:spcBef>
                <a:spcPct val="0"/>
              </a:spcBef>
              <a:spcAft>
                <a:spcPts val="600"/>
              </a:spcAft>
              <a:buClrTx/>
              <a:buSzTx/>
              <a:buFontTx/>
              <a:buNone/>
              <a:tabLst/>
              <a:defRPr/>
            </a:pPr>
            <a:r>
              <a:rPr lang="en-US" sz="3600" dirty="0">
                <a:latin typeface="Raleway" pitchFamily="2" charset="0"/>
              </a:rPr>
              <a:t>SCAN THE QR CODE TO START</a:t>
            </a:r>
            <a:endParaRPr kumimoji="0" lang="en-US" sz="3600" i="0" u="none" strike="noStrike" kern="1200" cap="none" spc="0" normalizeH="0" baseline="0" noProof="0" dirty="0">
              <a:ln>
                <a:noFill/>
              </a:ln>
              <a:effectLst/>
              <a:uLnTx/>
              <a:uFillTx/>
              <a:latin typeface="Raleway" pitchFamily="2" charset="0"/>
            </a:endParaRPr>
          </a:p>
        </p:txBody>
      </p:sp>
      <p:sp>
        <p:nvSpPr>
          <p:cNvPr id="3" name="TextBox 2">
            <a:extLst>
              <a:ext uri="{FF2B5EF4-FFF2-40B4-BE49-F238E27FC236}">
                <a16:creationId xmlns:a16="http://schemas.microsoft.com/office/drawing/2014/main" id="{9B001983-D751-87E7-A51D-36998A0C3B76}"/>
              </a:ext>
            </a:extLst>
          </p:cNvPr>
          <p:cNvSpPr txBox="1"/>
          <p:nvPr/>
        </p:nvSpPr>
        <p:spPr>
          <a:xfrm>
            <a:off x="10277729" y="2359820"/>
            <a:ext cx="5665527" cy="72019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What is the largest barrier to purchasing a home reported by millennials ?</a:t>
            </a:r>
          </a:p>
        </p:txBody>
      </p:sp>
      <p:pic>
        <p:nvPicPr>
          <p:cNvPr id="14" name="Picture 13" descr="A picture containing clipart&#10;&#10;Description automatically generated">
            <a:extLst>
              <a:ext uri="{FF2B5EF4-FFF2-40B4-BE49-F238E27FC236}">
                <a16:creationId xmlns:a16="http://schemas.microsoft.com/office/drawing/2014/main" id="{83756C82-E369-534D-FF01-D0CE210453B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5246" b="96138" l="59484" r="95498">
                        <a14:foregroundMark x1="94972" y1="76336" x2="95345" y2="78015"/>
                        <a14:foregroundMark x1="59963" y1="80305" x2="61825" y2="84275"/>
                      </a14:backgroundRemoval>
                    </a14:imgEffect>
                  </a14:imgLayer>
                </a14:imgProps>
              </a:ext>
              <a:ext uri="{28A0092B-C50C-407E-A947-70E740481C1C}">
                <a14:useLocalDpi xmlns:a14="http://schemas.microsoft.com/office/drawing/2010/main" val="0"/>
              </a:ext>
            </a:extLst>
          </a:blip>
          <a:srcRect l="54982" t="61384" r="-28119" b="-14683"/>
          <a:stretch/>
        </p:blipFill>
        <p:spPr>
          <a:xfrm rot="1091609">
            <a:off x="15611010" y="8202974"/>
            <a:ext cx="3937578" cy="3499991"/>
          </a:xfrm>
          <a:prstGeom prst="rect">
            <a:avLst/>
          </a:prstGeom>
        </p:spPr>
      </p:pic>
      <p:pic>
        <p:nvPicPr>
          <p:cNvPr id="2" name="Picture 1">
            <a:extLst>
              <a:ext uri="{FF2B5EF4-FFF2-40B4-BE49-F238E27FC236}">
                <a16:creationId xmlns:a16="http://schemas.microsoft.com/office/drawing/2014/main" id="{B21DC692-29E6-E8DD-6457-615C2D798FA2}"/>
              </a:ext>
            </a:extLst>
          </p:cNvPr>
          <p:cNvPicPr>
            <a:picLocks noChangeAspect="1"/>
          </p:cNvPicPr>
          <p:nvPr/>
        </p:nvPicPr>
        <p:blipFill>
          <a:blip r:embed="rId7"/>
          <a:stretch>
            <a:fillRect/>
          </a:stretch>
        </p:blipFill>
        <p:spPr>
          <a:xfrm>
            <a:off x="724280" y="2887502"/>
            <a:ext cx="5669771" cy="5669771"/>
          </a:xfrm>
          <a:prstGeom prst="rect">
            <a:avLst/>
          </a:prstGeom>
        </p:spPr>
      </p:pic>
    </p:spTree>
    <p:extLst>
      <p:ext uri="{BB962C8B-B14F-4D97-AF65-F5344CB8AC3E}">
        <p14:creationId xmlns:p14="http://schemas.microsoft.com/office/powerpoint/2010/main" val="11938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741" y="2741"/>
            <a:ext cx="3426036" cy="342055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545454">
                <a:alpha val="3922"/>
              </a:srgbClr>
            </a:solidFill>
          </p:spPr>
        </p:sp>
      </p:grpSp>
      <p:sp>
        <p:nvSpPr>
          <p:cNvPr id="12" name="TextBox 12"/>
          <p:cNvSpPr txBox="1"/>
          <p:nvPr/>
        </p:nvSpPr>
        <p:spPr>
          <a:xfrm>
            <a:off x="1240139" y="842914"/>
            <a:ext cx="7474253" cy="861646"/>
          </a:xfrm>
          <a:prstGeom prst="rect">
            <a:avLst/>
          </a:prstGeom>
        </p:spPr>
        <p:txBody>
          <a:bodyPr wrap="square" lIns="0" tIns="0" rIns="0" bIns="0" rtlCol="0" anchor="t">
            <a:spAutoFit/>
          </a:bodyPr>
          <a:lstStyle/>
          <a:p>
            <a:pPr>
              <a:lnSpc>
                <a:spcPts val="7280"/>
              </a:lnSpc>
              <a:spcBef>
                <a:spcPct val="0"/>
              </a:spcBef>
            </a:pPr>
            <a:r>
              <a:rPr lang="en-US" sz="5200" dirty="0">
                <a:solidFill>
                  <a:srgbClr val="202B3D"/>
                </a:solidFill>
                <a:latin typeface="Raleway"/>
              </a:rPr>
              <a:t>QUESTION #2</a:t>
            </a:r>
          </a:p>
        </p:txBody>
      </p:sp>
      <p:sp>
        <p:nvSpPr>
          <p:cNvPr id="15" name="TextBox 15"/>
          <p:cNvSpPr txBox="1"/>
          <p:nvPr/>
        </p:nvSpPr>
        <p:spPr>
          <a:xfrm>
            <a:off x="9573609" y="2260840"/>
            <a:ext cx="3132076" cy="1634091"/>
          </a:xfrm>
          <a:prstGeom prst="rect">
            <a:avLst/>
          </a:prstGeom>
        </p:spPr>
        <p:txBody>
          <a:bodyPr lIns="0" tIns="0" rIns="0" bIns="0" rtlCol="0" anchor="t">
            <a:spAutoFit/>
          </a:bodyPr>
          <a:lstStyle/>
          <a:p>
            <a:pPr>
              <a:lnSpc>
                <a:spcPts val="7203"/>
              </a:lnSpc>
              <a:spcBef>
                <a:spcPct val="0"/>
              </a:spcBef>
            </a:pPr>
            <a:endParaRPr lang="en-US" sz="5145" dirty="0">
              <a:solidFill>
                <a:srgbClr val="FFFFFF"/>
              </a:solidFill>
              <a:latin typeface="Open Sans Extra Bold"/>
            </a:endParaRPr>
          </a:p>
        </p:txBody>
      </p:sp>
      <p:grpSp>
        <p:nvGrpSpPr>
          <p:cNvPr id="26" name="Group 25">
            <a:extLst>
              <a:ext uri="{FF2B5EF4-FFF2-40B4-BE49-F238E27FC236}">
                <a16:creationId xmlns:a16="http://schemas.microsoft.com/office/drawing/2014/main" id="{985ABFF9-F422-4993-8EF1-872523F8EC81}"/>
              </a:ext>
            </a:extLst>
          </p:cNvPr>
          <p:cNvGrpSpPr/>
          <p:nvPr/>
        </p:nvGrpSpPr>
        <p:grpSpPr>
          <a:xfrm>
            <a:off x="10636734" y="1"/>
            <a:ext cx="7651266" cy="10286999"/>
            <a:chOff x="12746262" y="1558579"/>
            <a:chExt cx="6239507" cy="5730159"/>
          </a:xfrm>
          <a:solidFill>
            <a:srgbClr val="89CDDA"/>
          </a:solidFill>
        </p:grpSpPr>
        <p:grpSp>
          <p:nvGrpSpPr>
            <p:cNvPr id="10" name="Group 10"/>
            <p:cNvGrpSpPr/>
            <p:nvPr/>
          </p:nvGrpSpPr>
          <p:grpSpPr>
            <a:xfrm>
              <a:off x="12746262" y="1558579"/>
              <a:ext cx="6239507" cy="5730159"/>
              <a:chOff x="202345" y="-188067"/>
              <a:chExt cx="1913890" cy="1757654"/>
            </a:xfrm>
            <a:grpFill/>
          </p:grpSpPr>
          <p:sp>
            <p:nvSpPr>
              <p:cNvPr id="11" name="Freeform 11"/>
              <p:cNvSpPr/>
              <p:nvPr/>
            </p:nvSpPr>
            <p:spPr>
              <a:xfrm>
                <a:off x="202345" y="-188067"/>
                <a:ext cx="1913890" cy="1757654"/>
              </a:xfrm>
              <a:custGeom>
                <a:avLst/>
                <a:gdLst/>
                <a:ahLst/>
                <a:cxnLst/>
                <a:rect l="l" t="t" r="r" b="b"/>
                <a:pathLst>
                  <a:path w="1913890" h="1913890">
                    <a:moveTo>
                      <a:pt x="0" y="0"/>
                    </a:moveTo>
                    <a:lnTo>
                      <a:pt x="1913890" y="0"/>
                    </a:lnTo>
                    <a:lnTo>
                      <a:pt x="1913890" y="1913890"/>
                    </a:lnTo>
                    <a:lnTo>
                      <a:pt x="0" y="1913890"/>
                    </a:lnTo>
                    <a:close/>
                  </a:path>
                </a:pathLst>
              </a:custGeom>
              <a:grpFill/>
            </p:spPr>
          </p:sp>
        </p:grpSp>
        <p:sp>
          <p:nvSpPr>
            <p:cNvPr id="23" name="TextBox 22">
              <a:extLst>
                <a:ext uri="{FF2B5EF4-FFF2-40B4-BE49-F238E27FC236}">
                  <a16:creationId xmlns:a16="http://schemas.microsoft.com/office/drawing/2014/main" id="{DB0D49DD-6B10-4ADA-86C2-7E1778060360}"/>
                </a:ext>
              </a:extLst>
            </p:cNvPr>
            <p:cNvSpPr txBox="1"/>
            <p:nvPr/>
          </p:nvSpPr>
          <p:spPr>
            <a:xfrm>
              <a:off x="13404578" y="2744915"/>
              <a:ext cx="5265806" cy="3480243"/>
            </a:xfrm>
            <a:prstGeom prst="rect">
              <a:avLst/>
            </a:prstGeom>
            <a:grpFill/>
          </p:spPr>
          <p:txBody>
            <a:bodyPr wrap="square">
              <a:spAutoFit/>
            </a:bodyPr>
            <a:lstStyle/>
            <a:p>
              <a:pPr algn="ct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en-US" sz="4800" dirty="0">
                  <a:latin typeface="Open Sans" panose="020B0606030504020204" pitchFamily="34" charset="0"/>
                  <a:ea typeface="Open Sans" panose="020B0606030504020204" pitchFamily="34" charset="0"/>
                  <a:cs typeface="Open Sans" panose="020B0606030504020204" pitchFamily="34" charset="0"/>
                </a:rPr>
                <a:t>What the largest barrier to purchasing a home reported by millennials?</a:t>
              </a:r>
            </a:p>
          </p:txBody>
        </p:sp>
      </p:grpSp>
      <p:grpSp>
        <p:nvGrpSpPr>
          <p:cNvPr id="6" name="Group 6"/>
          <p:cNvGrpSpPr/>
          <p:nvPr/>
        </p:nvGrpSpPr>
        <p:grpSpPr>
          <a:xfrm rot="-10800000">
            <a:off x="15785798" y="0"/>
            <a:ext cx="2524125" cy="1286843"/>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EBB740"/>
            </a:solidFill>
          </p:spPr>
        </p:sp>
      </p:grpSp>
      <p:sp>
        <p:nvSpPr>
          <p:cNvPr id="9" name="TextBox 8">
            <a:extLst>
              <a:ext uri="{FF2B5EF4-FFF2-40B4-BE49-F238E27FC236}">
                <a16:creationId xmlns:a16="http://schemas.microsoft.com/office/drawing/2014/main" id="{D47797EB-7553-257C-21C0-69C8B8D237AC}"/>
              </a:ext>
            </a:extLst>
          </p:cNvPr>
          <p:cNvSpPr txBox="1"/>
          <p:nvPr/>
        </p:nvSpPr>
        <p:spPr>
          <a:xfrm>
            <a:off x="1219357" y="1733469"/>
            <a:ext cx="8807434" cy="814005"/>
          </a:xfrm>
          <a:prstGeom prst="rect">
            <a:avLst/>
          </a:prstGeom>
          <a:noFill/>
        </p:spPr>
        <p:txBody>
          <a:bodyPr wrap="square">
            <a:spAutoFit/>
          </a:bodyPr>
          <a:lstStyle/>
          <a:p>
            <a:pPr marL="0" marR="0" lvl="0" indent="0" algn="l" defTabSz="914400" rtl="0" eaLnBrk="1" fontAlgn="auto" latinLnBrk="0" hangingPunct="1">
              <a:lnSpc>
                <a:spcPts val="6136"/>
              </a:lnSpc>
              <a:spcBef>
                <a:spcPts val="0"/>
              </a:spcBef>
              <a:spcAft>
                <a:spcPts val="0"/>
              </a:spcAft>
              <a:buClrTx/>
              <a:buSzTx/>
              <a:buFontTx/>
              <a:buNone/>
              <a:tabLst/>
              <a:defRPr/>
            </a:pPr>
            <a:r>
              <a:rPr lang="en-US" sz="4400" cap="all" dirty="0">
                <a:solidFill>
                  <a:srgbClr val="202B3D"/>
                </a:solidFill>
                <a:latin typeface="Raleway Bold"/>
              </a:rPr>
              <a:t>ANSWER</a:t>
            </a:r>
            <a:endParaRPr kumimoji="0" lang="en-US" sz="4400" b="0" i="0" u="none" strike="noStrike" kern="1200" cap="all" spc="0" normalizeH="0" baseline="0" noProof="0" dirty="0">
              <a:ln>
                <a:noFill/>
              </a:ln>
              <a:solidFill>
                <a:srgbClr val="202B3D"/>
              </a:solidFill>
              <a:effectLst/>
              <a:uLnTx/>
              <a:uFillTx/>
              <a:latin typeface="Raleway Bold"/>
              <a:ea typeface="+mn-ea"/>
              <a:cs typeface="+mn-cs"/>
            </a:endParaRPr>
          </a:p>
        </p:txBody>
      </p:sp>
      <p:pic>
        <p:nvPicPr>
          <p:cNvPr id="14" name="Graphic 13" descr="Teacher with solid fill">
            <a:extLst>
              <a:ext uri="{FF2B5EF4-FFF2-40B4-BE49-F238E27FC236}">
                <a16:creationId xmlns:a16="http://schemas.microsoft.com/office/drawing/2014/main" id="{925A80A8-92A1-3A23-0909-CFCD6F05F9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17416" y="842914"/>
            <a:ext cx="4522157" cy="4522157"/>
          </a:xfrm>
          <a:prstGeom prst="rect">
            <a:avLst/>
          </a:prstGeom>
        </p:spPr>
      </p:pic>
      <p:graphicFrame>
        <p:nvGraphicFramePr>
          <p:cNvPr id="5" name="Table 4">
            <a:extLst>
              <a:ext uri="{FF2B5EF4-FFF2-40B4-BE49-F238E27FC236}">
                <a16:creationId xmlns:a16="http://schemas.microsoft.com/office/drawing/2014/main" id="{7E1E3BF3-4D45-C362-6841-94F4209D197F}"/>
              </a:ext>
            </a:extLst>
          </p:cNvPr>
          <p:cNvGraphicFramePr>
            <a:graphicFrameLocks noGrp="1"/>
          </p:cNvGraphicFramePr>
          <p:nvPr>
            <p:extLst>
              <p:ext uri="{D42A27DB-BD31-4B8C-83A1-F6EECF244321}">
                <p14:modId xmlns:p14="http://schemas.microsoft.com/office/powerpoint/2010/main" val="2369463876"/>
              </p:ext>
            </p:extLst>
          </p:nvPr>
        </p:nvGraphicFramePr>
        <p:xfrm>
          <a:off x="747004" y="2770600"/>
          <a:ext cx="8229600" cy="7516400"/>
        </p:xfrm>
        <a:graphic>
          <a:graphicData uri="http://schemas.openxmlformats.org/drawingml/2006/table">
            <a:tbl>
              <a:tblPr/>
              <a:tblGrid>
                <a:gridCol w="8229600">
                  <a:extLst>
                    <a:ext uri="{9D8B030D-6E8A-4147-A177-3AD203B41FA5}">
                      <a16:colId xmlns:a16="http://schemas.microsoft.com/office/drawing/2014/main" val="2571023382"/>
                    </a:ext>
                  </a:extLst>
                </a:gridCol>
              </a:tblGrid>
              <a:tr h="7516400">
                <a:tc>
                  <a:txBody>
                    <a:bodyPr/>
                    <a:lstStyle/>
                    <a:p>
                      <a:pPr marL="457200" marR="0" lvl="1" indent="0" algn="l">
                        <a:lnSpc>
                          <a:spcPct val="107000"/>
                        </a:lnSpc>
                        <a:spcBef>
                          <a:spcPts val="0"/>
                        </a:spcBef>
                        <a:spcAft>
                          <a:spcPts val="800"/>
                        </a:spcAft>
                        <a:buFont typeface="+mj-lt"/>
                        <a:buNone/>
                      </a:pPr>
                      <a:r>
                        <a:rPr lang="en-US" sz="3200" b="1" kern="1000" dirty="0">
                          <a:solidFill>
                            <a:srgbClr val="2A2A2A"/>
                          </a:solidFill>
                          <a:effectLst/>
                          <a:latin typeface="Arial" panose="020B0604020202020204" pitchFamily="34" charset="0"/>
                          <a:ea typeface="Franklin Gothic Book" panose="020B0503020102020204" pitchFamily="34" charset="0"/>
                          <a:cs typeface="Times New Roman" panose="02020603050405020304" pitchFamily="18" charset="0"/>
                        </a:rPr>
                        <a:t>Thinking that they do not have enough saved to make a down payment. </a:t>
                      </a:r>
                    </a:p>
                    <a:p>
                      <a:pPr marL="457200" marR="0" lvl="1" indent="0" algn="l">
                        <a:lnSpc>
                          <a:spcPct val="107000"/>
                        </a:lnSpc>
                        <a:spcBef>
                          <a:spcPts val="0"/>
                        </a:spcBef>
                        <a:spcAft>
                          <a:spcPts val="800"/>
                        </a:spcAft>
                        <a:buFont typeface="+mj-lt"/>
                        <a:buNone/>
                      </a:pPr>
                      <a:r>
                        <a:rPr lang="en-US" sz="3200" kern="1000" dirty="0">
                          <a:solidFill>
                            <a:srgbClr val="2A2A2A"/>
                          </a:solidFill>
                          <a:effectLst/>
                          <a:latin typeface="Arial" panose="020B0604020202020204" pitchFamily="34" charset="0"/>
                          <a:ea typeface="Franklin Gothic Book" panose="020B0503020102020204" pitchFamily="34" charset="0"/>
                          <a:cs typeface="Times New Roman" panose="02020603050405020304" pitchFamily="18" charset="0"/>
                        </a:rPr>
                        <a:t>A report published by the Urban Institute shows the largest reported reason that was prevent young adults from purchasing a home was feeling like they did not have enough money saved up to make a down payment. </a:t>
                      </a:r>
                      <a:endParaRPr lang="en-US" sz="3200" kern="10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1529839168"/>
                  </a:ext>
                </a:extLst>
              </a:tr>
            </a:tbl>
          </a:graphicData>
        </a:graphic>
      </p:graphicFrame>
    </p:spTree>
    <p:extLst>
      <p:ext uri="{BB962C8B-B14F-4D97-AF65-F5344CB8AC3E}">
        <p14:creationId xmlns:p14="http://schemas.microsoft.com/office/powerpoint/2010/main" val="18136780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piral notebook on blue background">
            <a:extLst>
              <a:ext uri="{FF2B5EF4-FFF2-40B4-BE49-F238E27FC236}">
                <a16:creationId xmlns:a16="http://schemas.microsoft.com/office/drawing/2014/main" id="{6AA65C48-8454-3AA2-1BC9-C297C1415BFA}"/>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3008" t="8771" r="-3008" b="-1"/>
          <a:stretch/>
        </p:blipFill>
        <p:spPr>
          <a:xfrm>
            <a:off x="7620000" y="-190500"/>
            <a:ext cx="11025458" cy="15089085"/>
          </a:xfrm>
          <a:prstGeom prst="rect">
            <a:avLst/>
          </a:prstGeom>
          <a:solidFill>
            <a:srgbClr val="89CDDA"/>
          </a:solidFill>
        </p:spPr>
      </p:pic>
      <p:pic>
        <p:nvPicPr>
          <p:cNvPr id="4" name="Picture 3">
            <a:extLst>
              <a:ext uri="{FF2B5EF4-FFF2-40B4-BE49-F238E27FC236}">
                <a16:creationId xmlns:a16="http://schemas.microsoft.com/office/drawing/2014/main" id="{1AEAB9C0-6BD1-CF0C-CF3D-BCBC3685F023}"/>
              </a:ext>
            </a:extLst>
          </p:cNvPr>
          <p:cNvPicPr>
            <a:picLocks noChangeAspect="1"/>
          </p:cNvPicPr>
          <p:nvPr/>
        </p:nvPicPr>
        <p:blipFill>
          <a:blip r:embed="rId4"/>
          <a:stretch>
            <a:fillRect/>
          </a:stretch>
        </p:blipFill>
        <p:spPr>
          <a:xfrm>
            <a:off x="12622473" y="0"/>
            <a:ext cx="5665527" cy="2887502"/>
          </a:xfrm>
          <a:prstGeom prst="rect">
            <a:avLst/>
          </a:prstGeom>
        </p:spPr>
      </p:pic>
      <p:sp>
        <p:nvSpPr>
          <p:cNvPr id="7" name="TextBox 6">
            <a:extLst>
              <a:ext uri="{FF2B5EF4-FFF2-40B4-BE49-F238E27FC236}">
                <a16:creationId xmlns:a16="http://schemas.microsoft.com/office/drawing/2014/main" id="{6EF29CB1-CCBB-2AFA-13AD-8978D72C74E3}"/>
              </a:ext>
            </a:extLst>
          </p:cNvPr>
          <p:cNvSpPr txBox="1"/>
          <p:nvPr/>
        </p:nvSpPr>
        <p:spPr>
          <a:xfrm>
            <a:off x="304800" y="507894"/>
            <a:ext cx="9578896" cy="1277273"/>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3600" b="1" i="0" u="none" strike="noStrike" kern="1200" cap="none" spc="0" normalizeH="0" baseline="0" noProof="0" dirty="0">
                <a:ln>
                  <a:noFill/>
                </a:ln>
                <a:effectLst/>
                <a:uLnTx/>
                <a:uFillTx/>
                <a:latin typeface="Raleway" pitchFamily="2" charset="0"/>
              </a:rPr>
              <a:t>QUESTION #3</a:t>
            </a:r>
          </a:p>
          <a:p>
            <a:pPr marL="0" marR="0" lvl="0" indent="0" algn="l" defTabSz="914400" rtl="0" eaLnBrk="1" fontAlgn="auto" latinLnBrk="0" hangingPunct="1">
              <a:lnSpc>
                <a:spcPct val="100000"/>
              </a:lnSpc>
              <a:spcBef>
                <a:spcPct val="0"/>
              </a:spcBef>
              <a:spcAft>
                <a:spcPts val="600"/>
              </a:spcAft>
              <a:buClrTx/>
              <a:buSzTx/>
              <a:buFontTx/>
              <a:buNone/>
              <a:tabLst/>
              <a:defRPr/>
            </a:pPr>
            <a:r>
              <a:rPr lang="en-US" sz="3600" dirty="0">
                <a:latin typeface="Raleway" pitchFamily="2" charset="0"/>
              </a:rPr>
              <a:t>SCAN THE QR CODE TO START</a:t>
            </a:r>
            <a:endParaRPr kumimoji="0" lang="en-US" sz="3600" i="0" u="none" strike="noStrike" kern="1200" cap="none" spc="0" normalizeH="0" baseline="0" noProof="0" dirty="0">
              <a:ln>
                <a:noFill/>
              </a:ln>
              <a:effectLst/>
              <a:uLnTx/>
              <a:uFillTx/>
              <a:latin typeface="Raleway" pitchFamily="2" charset="0"/>
            </a:endParaRPr>
          </a:p>
        </p:txBody>
      </p:sp>
      <p:sp>
        <p:nvSpPr>
          <p:cNvPr id="3" name="TextBox 2">
            <a:extLst>
              <a:ext uri="{FF2B5EF4-FFF2-40B4-BE49-F238E27FC236}">
                <a16:creationId xmlns:a16="http://schemas.microsoft.com/office/drawing/2014/main" id="{9B001983-D751-87E7-A51D-36998A0C3B76}"/>
              </a:ext>
            </a:extLst>
          </p:cNvPr>
          <p:cNvSpPr txBox="1"/>
          <p:nvPr/>
        </p:nvSpPr>
        <p:spPr>
          <a:xfrm>
            <a:off x="10072748" y="2324100"/>
            <a:ext cx="5665527" cy="720197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What is the minimum down payment required to purchase a home?</a:t>
            </a:r>
          </a:p>
        </p:txBody>
      </p:sp>
      <p:pic>
        <p:nvPicPr>
          <p:cNvPr id="5" name="Picture 4">
            <a:extLst>
              <a:ext uri="{FF2B5EF4-FFF2-40B4-BE49-F238E27FC236}">
                <a16:creationId xmlns:a16="http://schemas.microsoft.com/office/drawing/2014/main" id="{84A40A2C-5A05-05D6-BB60-163466844438}"/>
              </a:ext>
            </a:extLst>
          </p:cNvPr>
          <p:cNvPicPr>
            <a:picLocks noChangeAspect="1"/>
          </p:cNvPicPr>
          <p:nvPr/>
        </p:nvPicPr>
        <p:blipFill>
          <a:blip r:embed="rId5"/>
          <a:stretch>
            <a:fillRect/>
          </a:stretch>
        </p:blipFill>
        <p:spPr>
          <a:xfrm>
            <a:off x="838200" y="3238500"/>
            <a:ext cx="5669771" cy="5669771"/>
          </a:xfrm>
          <a:prstGeom prst="rect">
            <a:avLst/>
          </a:prstGeom>
        </p:spPr>
      </p:pic>
      <p:pic>
        <p:nvPicPr>
          <p:cNvPr id="8" name="Picture 7" descr="Whiteboard&#10;&#10;Description automatically generated with low confidence">
            <a:extLst>
              <a:ext uri="{FF2B5EF4-FFF2-40B4-BE49-F238E27FC236}">
                <a16:creationId xmlns:a16="http://schemas.microsoft.com/office/drawing/2014/main" id="{4FD08BC6-D10C-11B9-B2B0-95EDF5BB9647}"/>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7100" b="34474" l="3390" r="23063">
                        <a14:foregroundMark x1="3208" y1="16424" x2="2179" y2="20958"/>
                        <a14:foregroundMark x1="2179" y1="20958" x2="3208" y2="27545"/>
                        <a14:foregroundMark x1="3208" y1="27545" x2="3874" y2="21728"/>
                        <a14:foregroundMark x1="3874" y1="21728" x2="14467" y2="33191"/>
                        <a14:foregroundMark x1="14467" y1="33191" x2="11077" y2="35672"/>
                        <a14:foregroundMark x1="11077" y1="35672" x2="5145" y2="30026"/>
                        <a14:foregroundMark x1="5145" y1="30026" x2="15860" y2="30796"/>
                        <a14:foregroundMark x1="15860" y1="30796" x2="19794" y2="27887"/>
                        <a14:foregroundMark x1="19794" y1="27887" x2="19492" y2="14371"/>
                        <a14:foregroundMark x1="19492" y1="14371" x2="13559" y2="6929"/>
                        <a14:foregroundMark x1="13559" y1="6929" x2="9625" y2="8640"/>
                        <a14:foregroundMark x1="9625" y1="8640" x2="13438" y2="7100"/>
                        <a14:foregroundMark x1="13438" y1="7100" x2="9625" y2="8298"/>
                        <a14:foregroundMark x1="9625" y1="8298" x2="9685" y2="8383"/>
                      </a14:backgroundRemoval>
                    </a14:imgEffect>
                  </a14:imgLayer>
                </a14:imgProps>
              </a:ext>
              <a:ext uri="{28A0092B-C50C-407E-A947-70E740481C1C}">
                <a14:useLocalDpi xmlns:a14="http://schemas.microsoft.com/office/drawing/2010/main" val="0"/>
              </a:ext>
            </a:extLst>
          </a:blip>
          <a:srcRect l="932" t="4546" r="74413" b="62121"/>
          <a:stretch/>
        </p:blipFill>
        <p:spPr>
          <a:xfrm rot="1492404">
            <a:off x="14728110" y="6957438"/>
            <a:ext cx="3584166" cy="3429000"/>
          </a:xfrm>
          <a:prstGeom prst="rect">
            <a:avLst/>
          </a:prstGeom>
        </p:spPr>
      </p:pic>
    </p:spTree>
    <p:extLst>
      <p:ext uri="{BB962C8B-B14F-4D97-AF65-F5344CB8AC3E}">
        <p14:creationId xmlns:p14="http://schemas.microsoft.com/office/powerpoint/2010/main" val="3825008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741" y="2741"/>
            <a:ext cx="3426036" cy="342055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545454">
                <a:alpha val="3922"/>
              </a:srgbClr>
            </a:solidFill>
          </p:spPr>
        </p:sp>
      </p:grpSp>
      <p:sp>
        <p:nvSpPr>
          <p:cNvPr id="12" name="TextBox 12"/>
          <p:cNvSpPr txBox="1"/>
          <p:nvPr/>
        </p:nvSpPr>
        <p:spPr>
          <a:xfrm>
            <a:off x="1240139" y="842914"/>
            <a:ext cx="7474253" cy="861646"/>
          </a:xfrm>
          <a:prstGeom prst="rect">
            <a:avLst/>
          </a:prstGeom>
        </p:spPr>
        <p:txBody>
          <a:bodyPr wrap="square" lIns="0" tIns="0" rIns="0" bIns="0" rtlCol="0" anchor="t">
            <a:spAutoFit/>
          </a:bodyPr>
          <a:lstStyle/>
          <a:p>
            <a:pPr>
              <a:lnSpc>
                <a:spcPts val="7280"/>
              </a:lnSpc>
              <a:spcBef>
                <a:spcPct val="0"/>
              </a:spcBef>
            </a:pPr>
            <a:r>
              <a:rPr lang="en-US" sz="5200" dirty="0">
                <a:solidFill>
                  <a:srgbClr val="202B3D"/>
                </a:solidFill>
                <a:latin typeface="Raleway"/>
              </a:rPr>
              <a:t>QUESTION #3</a:t>
            </a:r>
          </a:p>
        </p:txBody>
      </p:sp>
      <p:sp>
        <p:nvSpPr>
          <p:cNvPr id="15" name="TextBox 15"/>
          <p:cNvSpPr txBox="1"/>
          <p:nvPr/>
        </p:nvSpPr>
        <p:spPr>
          <a:xfrm>
            <a:off x="9573609" y="2260840"/>
            <a:ext cx="3132076" cy="1634091"/>
          </a:xfrm>
          <a:prstGeom prst="rect">
            <a:avLst/>
          </a:prstGeom>
        </p:spPr>
        <p:txBody>
          <a:bodyPr lIns="0" tIns="0" rIns="0" bIns="0" rtlCol="0" anchor="t">
            <a:spAutoFit/>
          </a:bodyPr>
          <a:lstStyle/>
          <a:p>
            <a:pPr>
              <a:lnSpc>
                <a:spcPts val="7203"/>
              </a:lnSpc>
              <a:spcBef>
                <a:spcPct val="0"/>
              </a:spcBef>
            </a:pPr>
            <a:endParaRPr lang="en-US" sz="5145" dirty="0">
              <a:solidFill>
                <a:srgbClr val="FFFFFF"/>
              </a:solidFill>
              <a:latin typeface="Open Sans Extra Bold"/>
            </a:endParaRPr>
          </a:p>
        </p:txBody>
      </p:sp>
      <p:grpSp>
        <p:nvGrpSpPr>
          <p:cNvPr id="26" name="Group 25">
            <a:extLst>
              <a:ext uri="{FF2B5EF4-FFF2-40B4-BE49-F238E27FC236}">
                <a16:creationId xmlns:a16="http://schemas.microsoft.com/office/drawing/2014/main" id="{985ABFF9-F422-4993-8EF1-872523F8EC81}"/>
              </a:ext>
            </a:extLst>
          </p:cNvPr>
          <p:cNvGrpSpPr/>
          <p:nvPr/>
        </p:nvGrpSpPr>
        <p:grpSpPr>
          <a:xfrm>
            <a:off x="10576698" y="-1"/>
            <a:ext cx="7651266" cy="10286999"/>
            <a:chOff x="12733068" y="1558579"/>
            <a:chExt cx="6239507" cy="5730159"/>
          </a:xfrm>
          <a:solidFill>
            <a:srgbClr val="89CDDA"/>
          </a:solidFill>
        </p:grpSpPr>
        <p:grpSp>
          <p:nvGrpSpPr>
            <p:cNvPr id="10" name="Group 10"/>
            <p:cNvGrpSpPr/>
            <p:nvPr/>
          </p:nvGrpSpPr>
          <p:grpSpPr>
            <a:xfrm>
              <a:off x="12733068" y="1558579"/>
              <a:ext cx="6239507" cy="5730159"/>
              <a:chOff x="198298" y="-188067"/>
              <a:chExt cx="1913890" cy="1757654"/>
            </a:xfrm>
            <a:grpFill/>
          </p:grpSpPr>
          <p:sp>
            <p:nvSpPr>
              <p:cNvPr id="11" name="Freeform 11"/>
              <p:cNvSpPr/>
              <p:nvPr/>
            </p:nvSpPr>
            <p:spPr>
              <a:xfrm>
                <a:off x="198298" y="-188067"/>
                <a:ext cx="1913890" cy="1757654"/>
              </a:xfrm>
              <a:custGeom>
                <a:avLst/>
                <a:gdLst/>
                <a:ahLst/>
                <a:cxnLst/>
                <a:rect l="l" t="t" r="r" b="b"/>
                <a:pathLst>
                  <a:path w="1913890" h="1913890">
                    <a:moveTo>
                      <a:pt x="0" y="0"/>
                    </a:moveTo>
                    <a:lnTo>
                      <a:pt x="1913890" y="0"/>
                    </a:lnTo>
                    <a:lnTo>
                      <a:pt x="1913890" y="1913890"/>
                    </a:lnTo>
                    <a:lnTo>
                      <a:pt x="0" y="1913890"/>
                    </a:lnTo>
                    <a:close/>
                  </a:path>
                </a:pathLst>
              </a:custGeom>
              <a:grpFill/>
            </p:spPr>
          </p:sp>
        </p:grpSp>
        <p:sp>
          <p:nvSpPr>
            <p:cNvPr id="23" name="TextBox 22">
              <a:extLst>
                <a:ext uri="{FF2B5EF4-FFF2-40B4-BE49-F238E27FC236}">
                  <a16:creationId xmlns:a16="http://schemas.microsoft.com/office/drawing/2014/main" id="{DB0D49DD-6B10-4ADA-86C2-7E1778060360}"/>
                </a:ext>
              </a:extLst>
            </p:cNvPr>
            <p:cNvSpPr txBox="1"/>
            <p:nvPr/>
          </p:nvSpPr>
          <p:spPr>
            <a:xfrm>
              <a:off x="13233113" y="2804091"/>
              <a:ext cx="5265806" cy="3480243"/>
            </a:xfrm>
            <a:prstGeom prst="rect">
              <a:avLst/>
            </a:prstGeom>
            <a:grpFill/>
          </p:spPr>
          <p:txBody>
            <a:bodyPr wrap="square">
              <a:spAutoFit/>
            </a:bodyPr>
            <a:lstStyle/>
            <a:p>
              <a:pPr algn="ct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4800" dirty="0">
                  <a:latin typeface="Open Sans" panose="020B0606030504020204" pitchFamily="34" charset="0"/>
                  <a:ea typeface="Open Sans" panose="020B0606030504020204" pitchFamily="34" charset="0"/>
                  <a:cs typeface="Open Sans" panose="020B0606030504020204" pitchFamily="34" charset="0"/>
                </a:rPr>
                <a:t>What is the minimum down payment required to purchase a home?</a:t>
              </a:r>
            </a:p>
          </p:txBody>
        </p:sp>
      </p:grpSp>
      <p:grpSp>
        <p:nvGrpSpPr>
          <p:cNvPr id="6" name="Group 6"/>
          <p:cNvGrpSpPr/>
          <p:nvPr/>
        </p:nvGrpSpPr>
        <p:grpSpPr>
          <a:xfrm rot="-10800000">
            <a:off x="15785798" y="0"/>
            <a:ext cx="2524125" cy="1286843"/>
            <a:chOff x="0" y="0"/>
            <a:chExt cx="6350000" cy="6339840"/>
          </a:xfrm>
          <a:solidFill>
            <a:srgbClr val="EBB740"/>
          </a:solidFill>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grpFill/>
          </p:spPr>
        </p:sp>
      </p:grpSp>
      <p:sp>
        <p:nvSpPr>
          <p:cNvPr id="9" name="TextBox 8">
            <a:extLst>
              <a:ext uri="{FF2B5EF4-FFF2-40B4-BE49-F238E27FC236}">
                <a16:creationId xmlns:a16="http://schemas.microsoft.com/office/drawing/2014/main" id="{D47797EB-7553-257C-21C0-69C8B8D237AC}"/>
              </a:ext>
            </a:extLst>
          </p:cNvPr>
          <p:cNvSpPr txBox="1"/>
          <p:nvPr/>
        </p:nvSpPr>
        <p:spPr>
          <a:xfrm>
            <a:off x="1219357" y="1733469"/>
            <a:ext cx="8807434" cy="814005"/>
          </a:xfrm>
          <a:prstGeom prst="rect">
            <a:avLst/>
          </a:prstGeom>
          <a:noFill/>
        </p:spPr>
        <p:txBody>
          <a:bodyPr wrap="square">
            <a:spAutoFit/>
          </a:bodyPr>
          <a:lstStyle/>
          <a:p>
            <a:pPr marL="0" marR="0" lvl="0" indent="0" algn="l" defTabSz="914400" rtl="0" eaLnBrk="1" fontAlgn="auto" latinLnBrk="0" hangingPunct="1">
              <a:lnSpc>
                <a:spcPts val="6136"/>
              </a:lnSpc>
              <a:spcBef>
                <a:spcPts val="0"/>
              </a:spcBef>
              <a:spcAft>
                <a:spcPts val="0"/>
              </a:spcAft>
              <a:buClrTx/>
              <a:buSzTx/>
              <a:buFontTx/>
              <a:buNone/>
              <a:tabLst/>
              <a:defRPr/>
            </a:pPr>
            <a:r>
              <a:rPr lang="en-US" sz="4400" cap="all" dirty="0">
                <a:solidFill>
                  <a:srgbClr val="202B3D"/>
                </a:solidFill>
                <a:latin typeface="Raleway Bold"/>
              </a:rPr>
              <a:t>ANSWER</a:t>
            </a:r>
            <a:endParaRPr kumimoji="0" lang="en-US" sz="4400" b="0" i="0" u="none" strike="noStrike" kern="1200" cap="all" spc="0" normalizeH="0" baseline="0" noProof="0" dirty="0">
              <a:ln>
                <a:noFill/>
              </a:ln>
              <a:solidFill>
                <a:srgbClr val="202B3D"/>
              </a:solidFill>
              <a:effectLst/>
              <a:uLnTx/>
              <a:uFillTx/>
              <a:latin typeface="Raleway Bold"/>
              <a:ea typeface="+mn-ea"/>
              <a:cs typeface="+mn-cs"/>
            </a:endParaRPr>
          </a:p>
        </p:txBody>
      </p:sp>
      <p:pic>
        <p:nvPicPr>
          <p:cNvPr id="14" name="Graphic 13" descr="Teacher with solid fill">
            <a:extLst>
              <a:ext uri="{FF2B5EF4-FFF2-40B4-BE49-F238E27FC236}">
                <a16:creationId xmlns:a16="http://schemas.microsoft.com/office/drawing/2014/main" id="{925A80A8-92A1-3A23-0909-CFCD6F05F9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17416" y="842914"/>
            <a:ext cx="4522157" cy="4522157"/>
          </a:xfrm>
          <a:prstGeom prst="rect">
            <a:avLst/>
          </a:prstGeom>
        </p:spPr>
      </p:pic>
      <p:graphicFrame>
        <p:nvGraphicFramePr>
          <p:cNvPr id="5" name="Table 4">
            <a:extLst>
              <a:ext uri="{FF2B5EF4-FFF2-40B4-BE49-F238E27FC236}">
                <a16:creationId xmlns:a16="http://schemas.microsoft.com/office/drawing/2014/main" id="{7E1E3BF3-4D45-C362-6841-94F4209D197F}"/>
              </a:ext>
            </a:extLst>
          </p:cNvPr>
          <p:cNvGraphicFramePr>
            <a:graphicFrameLocks noGrp="1"/>
          </p:cNvGraphicFramePr>
          <p:nvPr>
            <p:extLst>
              <p:ext uri="{D42A27DB-BD31-4B8C-83A1-F6EECF244321}">
                <p14:modId xmlns:p14="http://schemas.microsoft.com/office/powerpoint/2010/main" val="2120766172"/>
              </p:ext>
            </p:extLst>
          </p:nvPr>
        </p:nvGraphicFramePr>
        <p:xfrm>
          <a:off x="747004" y="2770600"/>
          <a:ext cx="8229600" cy="7516400"/>
        </p:xfrm>
        <a:graphic>
          <a:graphicData uri="http://schemas.openxmlformats.org/drawingml/2006/table">
            <a:tbl>
              <a:tblPr/>
              <a:tblGrid>
                <a:gridCol w="8229600">
                  <a:extLst>
                    <a:ext uri="{9D8B030D-6E8A-4147-A177-3AD203B41FA5}">
                      <a16:colId xmlns:a16="http://schemas.microsoft.com/office/drawing/2014/main" val="2571023382"/>
                    </a:ext>
                  </a:extLst>
                </a:gridCol>
              </a:tblGrid>
              <a:tr h="7516400">
                <a:tc>
                  <a:txBody>
                    <a:bodyPr/>
                    <a:lstStyle/>
                    <a:p>
                      <a:pPr marL="457200" marR="0" lvl="1" indent="0" algn="l">
                        <a:lnSpc>
                          <a:spcPct val="107000"/>
                        </a:lnSpc>
                        <a:spcBef>
                          <a:spcPts val="0"/>
                        </a:spcBef>
                        <a:spcAft>
                          <a:spcPts val="800"/>
                        </a:spcAft>
                        <a:buFont typeface="+mj-lt"/>
                        <a:buNone/>
                      </a:pPr>
                      <a:r>
                        <a:rPr lang="en-US" sz="3600" b="1" kern="1000" dirty="0">
                          <a:solidFill>
                            <a:srgbClr val="2A2A2A"/>
                          </a:solidFill>
                          <a:effectLst/>
                          <a:latin typeface="Arial" panose="020B0604020202020204" pitchFamily="34" charset="0"/>
                          <a:ea typeface="Franklin Gothic Book" panose="020B0503020102020204" pitchFamily="34" charset="0"/>
                          <a:cs typeface="Times New Roman" panose="02020603050405020304" pitchFamily="18" charset="0"/>
                        </a:rPr>
                        <a:t>There is no true minimum. </a:t>
                      </a:r>
                      <a:r>
                        <a:rPr lang="en-US" sz="3600" kern="1000" dirty="0">
                          <a:solidFill>
                            <a:srgbClr val="2A2A2A"/>
                          </a:solidFill>
                          <a:effectLst/>
                          <a:latin typeface="Arial" panose="020B0604020202020204" pitchFamily="34" charset="0"/>
                          <a:ea typeface="Franklin Gothic Book" panose="020B0503020102020204" pitchFamily="34" charset="0"/>
                          <a:cs typeface="Times New Roman" panose="02020603050405020304" pitchFamily="18" charset="0"/>
                        </a:rPr>
                        <a:t>There are plenty of homebuyer assistance programs that require smaller down payments to purchase a home. FHA loans require as little as 3.5 percent (with a 580 credit score), and VA loans and USDA loans have no down payment requirement at all. However, you must consider closing costs as well .</a:t>
                      </a:r>
                      <a:endParaRPr lang="en-US" sz="3600" kern="10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1529839168"/>
                  </a:ext>
                </a:extLst>
              </a:tr>
            </a:tbl>
          </a:graphicData>
        </a:graphic>
      </p:graphicFrame>
    </p:spTree>
    <p:extLst>
      <p:ext uri="{BB962C8B-B14F-4D97-AF65-F5344CB8AC3E}">
        <p14:creationId xmlns:p14="http://schemas.microsoft.com/office/powerpoint/2010/main" val="967086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Spiral notebook on blue background">
            <a:extLst>
              <a:ext uri="{FF2B5EF4-FFF2-40B4-BE49-F238E27FC236}">
                <a16:creationId xmlns:a16="http://schemas.microsoft.com/office/drawing/2014/main" id="{6AA65C48-8454-3AA2-1BC9-C297C1415BFA}"/>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3008" t="8771" r="-3008" b="-1"/>
          <a:stretch/>
        </p:blipFill>
        <p:spPr>
          <a:xfrm>
            <a:off x="7619999" y="-190500"/>
            <a:ext cx="11025458" cy="15089085"/>
          </a:xfrm>
          <a:prstGeom prst="rect">
            <a:avLst/>
          </a:prstGeom>
          <a:solidFill>
            <a:srgbClr val="89CDDA"/>
          </a:solidFill>
        </p:spPr>
      </p:pic>
      <p:pic>
        <p:nvPicPr>
          <p:cNvPr id="4" name="Picture 3">
            <a:extLst>
              <a:ext uri="{FF2B5EF4-FFF2-40B4-BE49-F238E27FC236}">
                <a16:creationId xmlns:a16="http://schemas.microsoft.com/office/drawing/2014/main" id="{1AEAB9C0-6BD1-CF0C-CF3D-BCBC3685F023}"/>
              </a:ext>
            </a:extLst>
          </p:cNvPr>
          <p:cNvPicPr>
            <a:picLocks noChangeAspect="1"/>
          </p:cNvPicPr>
          <p:nvPr/>
        </p:nvPicPr>
        <p:blipFill>
          <a:blip r:embed="rId4"/>
          <a:stretch>
            <a:fillRect/>
          </a:stretch>
        </p:blipFill>
        <p:spPr>
          <a:xfrm>
            <a:off x="12622473" y="0"/>
            <a:ext cx="5665527" cy="2887502"/>
          </a:xfrm>
          <a:prstGeom prst="rect">
            <a:avLst/>
          </a:prstGeom>
        </p:spPr>
      </p:pic>
      <p:sp>
        <p:nvSpPr>
          <p:cNvPr id="7" name="TextBox 6">
            <a:extLst>
              <a:ext uri="{FF2B5EF4-FFF2-40B4-BE49-F238E27FC236}">
                <a16:creationId xmlns:a16="http://schemas.microsoft.com/office/drawing/2014/main" id="{6EF29CB1-CCBB-2AFA-13AD-8978D72C74E3}"/>
              </a:ext>
            </a:extLst>
          </p:cNvPr>
          <p:cNvSpPr txBox="1"/>
          <p:nvPr/>
        </p:nvSpPr>
        <p:spPr>
          <a:xfrm>
            <a:off x="304800" y="507894"/>
            <a:ext cx="9578896" cy="1277273"/>
          </a:xfrm>
          <a:prstGeom prst="rect">
            <a:avLst/>
          </a:prstGeom>
          <a:noFill/>
        </p:spPr>
        <p:txBody>
          <a:bodyPr wrap="square">
            <a:spAutoFit/>
          </a:body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3600" b="1" i="0" u="none" strike="noStrike" kern="1200" cap="none" spc="0" normalizeH="0" baseline="0" noProof="0" dirty="0">
                <a:ln>
                  <a:noFill/>
                </a:ln>
                <a:effectLst/>
                <a:uLnTx/>
                <a:uFillTx/>
                <a:latin typeface="Raleway" pitchFamily="2" charset="0"/>
              </a:rPr>
              <a:t>QUESTION #4</a:t>
            </a:r>
          </a:p>
          <a:p>
            <a:pPr marL="0" marR="0" lvl="0" indent="0" algn="l" defTabSz="914400" rtl="0" eaLnBrk="1" fontAlgn="auto" latinLnBrk="0" hangingPunct="1">
              <a:lnSpc>
                <a:spcPct val="100000"/>
              </a:lnSpc>
              <a:spcBef>
                <a:spcPct val="0"/>
              </a:spcBef>
              <a:spcAft>
                <a:spcPts val="600"/>
              </a:spcAft>
              <a:buClrTx/>
              <a:buSzTx/>
              <a:buFontTx/>
              <a:buNone/>
              <a:tabLst/>
              <a:defRPr/>
            </a:pPr>
            <a:r>
              <a:rPr lang="en-US" sz="3600" dirty="0">
                <a:latin typeface="Raleway" pitchFamily="2" charset="0"/>
              </a:rPr>
              <a:t>SCAN THE QR CODE TO START</a:t>
            </a:r>
            <a:endParaRPr kumimoji="0" lang="en-US" sz="3600" i="0" u="none" strike="noStrike" kern="1200" cap="none" spc="0" normalizeH="0" baseline="0" noProof="0" dirty="0">
              <a:ln>
                <a:noFill/>
              </a:ln>
              <a:effectLst/>
              <a:uLnTx/>
              <a:uFillTx/>
              <a:latin typeface="Raleway" pitchFamily="2" charset="0"/>
            </a:endParaRPr>
          </a:p>
        </p:txBody>
      </p:sp>
      <p:sp>
        <p:nvSpPr>
          <p:cNvPr id="3" name="TextBox 2">
            <a:extLst>
              <a:ext uri="{FF2B5EF4-FFF2-40B4-BE49-F238E27FC236}">
                <a16:creationId xmlns:a16="http://schemas.microsoft.com/office/drawing/2014/main" id="{9B001983-D751-87E7-A51D-36998A0C3B76}"/>
              </a:ext>
            </a:extLst>
          </p:cNvPr>
          <p:cNvSpPr txBox="1"/>
          <p:nvPr/>
        </p:nvSpPr>
        <p:spPr>
          <a:xfrm>
            <a:off x="10299965" y="2958024"/>
            <a:ext cx="5665527" cy="470898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effectLst/>
                <a:uLnTx/>
                <a:uFillTx/>
                <a:latin typeface="Open Sans" panose="020B0606030504020204" pitchFamily="34" charset="0"/>
                <a:ea typeface="Open Sans" panose="020B0606030504020204" pitchFamily="34" charset="0"/>
                <a:cs typeface="Open Sans" panose="020B0606030504020204" pitchFamily="34" charset="0"/>
              </a:rPr>
              <a:t>What is the minimum credit score to purchase a home?</a:t>
            </a:r>
          </a:p>
        </p:txBody>
      </p:sp>
      <p:pic>
        <p:nvPicPr>
          <p:cNvPr id="2" name="Picture 1" descr="Qr code&#10;&#10;Description automatically generated">
            <a:extLst>
              <a:ext uri="{FF2B5EF4-FFF2-40B4-BE49-F238E27FC236}">
                <a16:creationId xmlns:a16="http://schemas.microsoft.com/office/drawing/2014/main" id="{F4FC2036-2991-6666-3861-D6CE1E2A14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400" y="2672596"/>
            <a:ext cx="5669280" cy="5669280"/>
          </a:xfrm>
          <a:prstGeom prst="rect">
            <a:avLst/>
          </a:prstGeom>
        </p:spPr>
      </p:pic>
      <p:pic>
        <p:nvPicPr>
          <p:cNvPr id="5" name="Picture 4">
            <a:extLst>
              <a:ext uri="{FF2B5EF4-FFF2-40B4-BE49-F238E27FC236}">
                <a16:creationId xmlns:a16="http://schemas.microsoft.com/office/drawing/2014/main" id="{CEF9C7AB-7DDC-F533-AD12-A5A6D01F6F89}"/>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0000" b="91556" l="9942" r="92788">
                        <a14:foregroundMark x1="84211" y1="83333" x2="92788" y2="91111"/>
                        <a14:foregroundMark x1="92788" y1="91111" x2="84016" y2="88222"/>
                        <a14:foregroundMark x1="84016" y1="88222" x2="85380" y2="88000"/>
                        <a14:foregroundMark x1="80507" y1="86444" x2="92008" y2="94444"/>
                        <a14:foregroundMark x1="92008" y1="94444" x2="81676" y2="88889"/>
                        <a14:foregroundMark x1="81676" y1="88889" x2="93177" y2="92444"/>
                        <a14:foregroundMark x1="93177" y1="92444" x2="83626" y2="90667"/>
                        <a14:foregroundMark x1="83626" y1="90667" x2="94932" y2="97111"/>
                        <a14:foregroundMark x1="94932" y1="97111" x2="88304" y2="91111"/>
                        <a14:foregroundMark x1="88304" y1="91111" x2="87914" y2="91556"/>
                        <a14:foregroundMark x1="83626" y1="91111" x2="83626" y2="89778"/>
                      </a14:backgroundRemoval>
                    </a14:imgEffect>
                  </a14:imgLayer>
                </a14:imgProps>
              </a:ext>
            </a:extLst>
          </a:blip>
          <a:stretch>
            <a:fillRect/>
          </a:stretch>
        </p:blipFill>
        <p:spPr>
          <a:xfrm rot="5110130">
            <a:off x="13459956" y="6469633"/>
            <a:ext cx="3920240" cy="3438806"/>
          </a:xfrm>
          <a:prstGeom prst="rect">
            <a:avLst/>
          </a:prstGeom>
        </p:spPr>
      </p:pic>
      <p:sp>
        <p:nvSpPr>
          <p:cNvPr id="6" name="Isosceles Triangle 5">
            <a:extLst>
              <a:ext uri="{FF2B5EF4-FFF2-40B4-BE49-F238E27FC236}">
                <a16:creationId xmlns:a16="http://schemas.microsoft.com/office/drawing/2014/main" id="{23FBC53D-90CB-8F2D-B2FD-069B1CAF98AD}"/>
              </a:ext>
            </a:extLst>
          </p:cNvPr>
          <p:cNvSpPr/>
          <p:nvPr/>
        </p:nvSpPr>
        <p:spPr>
          <a:xfrm rot="13219884">
            <a:off x="13995401" y="9639301"/>
            <a:ext cx="304800" cy="381000"/>
          </a:xfrm>
          <a:prstGeom prst="triangl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36600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2741" y="2741"/>
            <a:ext cx="3426036" cy="342055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545454">
                <a:alpha val="3922"/>
              </a:srgbClr>
            </a:solidFill>
          </p:spPr>
        </p:sp>
      </p:grpSp>
      <p:sp>
        <p:nvSpPr>
          <p:cNvPr id="12" name="TextBox 12"/>
          <p:cNvSpPr txBox="1"/>
          <p:nvPr/>
        </p:nvSpPr>
        <p:spPr>
          <a:xfrm>
            <a:off x="1240139" y="842914"/>
            <a:ext cx="7474253" cy="861646"/>
          </a:xfrm>
          <a:prstGeom prst="rect">
            <a:avLst/>
          </a:prstGeom>
        </p:spPr>
        <p:txBody>
          <a:bodyPr wrap="square" lIns="0" tIns="0" rIns="0" bIns="0" rtlCol="0" anchor="t">
            <a:spAutoFit/>
          </a:bodyPr>
          <a:lstStyle/>
          <a:p>
            <a:pPr>
              <a:lnSpc>
                <a:spcPts val="7280"/>
              </a:lnSpc>
              <a:spcBef>
                <a:spcPct val="0"/>
              </a:spcBef>
            </a:pPr>
            <a:r>
              <a:rPr lang="en-US" sz="5200" dirty="0">
                <a:solidFill>
                  <a:srgbClr val="202B3D"/>
                </a:solidFill>
                <a:latin typeface="Raleway"/>
              </a:rPr>
              <a:t>QUESTION #4</a:t>
            </a:r>
          </a:p>
        </p:txBody>
      </p:sp>
      <p:sp>
        <p:nvSpPr>
          <p:cNvPr id="15" name="TextBox 15"/>
          <p:cNvSpPr txBox="1"/>
          <p:nvPr/>
        </p:nvSpPr>
        <p:spPr>
          <a:xfrm>
            <a:off x="9573609" y="2260840"/>
            <a:ext cx="3132076" cy="1634091"/>
          </a:xfrm>
          <a:prstGeom prst="rect">
            <a:avLst/>
          </a:prstGeom>
        </p:spPr>
        <p:txBody>
          <a:bodyPr lIns="0" tIns="0" rIns="0" bIns="0" rtlCol="0" anchor="t">
            <a:spAutoFit/>
          </a:bodyPr>
          <a:lstStyle/>
          <a:p>
            <a:pPr>
              <a:lnSpc>
                <a:spcPts val="7203"/>
              </a:lnSpc>
              <a:spcBef>
                <a:spcPct val="0"/>
              </a:spcBef>
            </a:pPr>
            <a:endParaRPr lang="en-US" sz="5145" dirty="0">
              <a:solidFill>
                <a:srgbClr val="FFFFFF"/>
              </a:solidFill>
              <a:latin typeface="Open Sans Extra Bold"/>
            </a:endParaRPr>
          </a:p>
        </p:txBody>
      </p:sp>
      <p:grpSp>
        <p:nvGrpSpPr>
          <p:cNvPr id="26" name="Group 25">
            <a:extLst>
              <a:ext uri="{FF2B5EF4-FFF2-40B4-BE49-F238E27FC236}">
                <a16:creationId xmlns:a16="http://schemas.microsoft.com/office/drawing/2014/main" id="{985ABFF9-F422-4993-8EF1-872523F8EC81}"/>
              </a:ext>
            </a:extLst>
          </p:cNvPr>
          <p:cNvGrpSpPr/>
          <p:nvPr/>
        </p:nvGrpSpPr>
        <p:grpSpPr>
          <a:xfrm>
            <a:off x="10620555" y="1"/>
            <a:ext cx="7651266" cy="10286999"/>
            <a:chOff x="12733068" y="1558579"/>
            <a:chExt cx="6239507" cy="5730159"/>
          </a:xfrm>
          <a:solidFill>
            <a:srgbClr val="89CDDA"/>
          </a:solidFill>
        </p:grpSpPr>
        <p:grpSp>
          <p:nvGrpSpPr>
            <p:cNvPr id="10" name="Group 10"/>
            <p:cNvGrpSpPr/>
            <p:nvPr/>
          </p:nvGrpSpPr>
          <p:grpSpPr>
            <a:xfrm>
              <a:off x="12733068" y="1558579"/>
              <a:ext cx="6239507" cy="5730159"/>
              <a:chOff x="198298" y="-188067"/>
              <a:chExt cx="1913890" cy="1757654"/>
            </a:xfrm>
            <a:grpFill/>
          </p:grpSpPr>
          <p:sp>
            <p:nvSpPr>
              <p:cNvPr id="11" name="Freeform 11"/>
              <p:cNvSpPr/>
              <p:nvPr/>
            </p:nvSpPr>
            <p:spPr>
              <a:xfrm>
                <a:off x="198298" y="-188067"/>
                <a:ext cx="1913890" cy="1757654"/>
              </a:xfrm>
              <a:custGeom>
                <a:avLst/>
                <a:gdLst/>
                <a:ahLst/>
                <a:cxnLst/>
                <a:rect l="l" t="t" r="r" b="b"/>
                <a:pathLst>
                  <a:path w="1913890" h="1913890">
                    <a:moveTo>
                      <a:pt x="0" y="0"/>
                    </a:moveTo>
                    <a:lnTo>
                      <a:pt x="1913890" y="0"/>
                    </a:lnTo>
                    <a:lnTo>
                      <a:pt x="1913890" y="1913890"/>
                    </a:lnTo>
                    <a:lnTo>
                      <a:pt x="0" y="1913890"/>
                    </a:lnTo>
                    <a:close/>
                  </a:path>
                </a:pathLst>
              </a:custGeom>
              <a:grpFill/>
            </p:spPr>
          </p:sp>
        </p:grpSp>
        <p:sp>
          <p:nvSpPr>
            <p:cNvPr id="23" name="TextBox 22">
              <a:extLst>
                <a:ext uri="{FF2B5EF4-FFF2-40B4-BE49-F238E27FC236}">
                  <a16:creationId xmlns:a16="http://schemas.microsoft.com/office/drawing/2014/main" id="{DB0D49DD-6B10-4ADA-86C2-7E1778060360}"/>
                </a:ext>
              </a:extLst>
            </p:cNvPr>
            <p:cNvSpPr txBox="1"/>
            <p:nvPr/>
          </p:nvSpPr>
          <p:spPr>
            <a:xfrm>
              <a:off x="13233113" y="2804091"/>
              <a:ext cx="5265806" cy="3068785"/>
            </a:xfrm>
            <a:prstGeom prst="rect">
              <a:avLst/>
            </a:prstGeom>
            <a:grpFill/>
          </p:spPr>
          <p:txBody>
            <a:bodyPr wrap="square">
              <a:spAutoFit/>
            </a:bodyPr>
            <a:lstStyle/>
            <a:p>
              <a:pPr algn="ct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32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endParaRPr lang="en-US" sz="36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r>
                <a:rPr lang="en-US" sz="4800" dirty="0">
                  <a:latin typeface="Open Sans" panose="020B0606030504020204" pitchFamily="34" charset="0"/>
                  <a:ea typeface="Open Sans" panose="020B0606030504020204" pitchFamily="34" charset="0"/>
                  <a:cs typeface="Open Sans" panose="020B0606030504020204" pitchFamily="34" charset="0"/>
                </a:rPr>
                <a:t>What is the minimum credit score required to purchase a home?</a:t>
              </a:r>
            </a:p>
          </p:txBody>
        </p:sp>
      </p:grpSp>
      <p:grpSp>
        <p:nvGrpSpPr>
          <p:cNvPr id="6" name="Group 6"/>
          <p:cNvGrpSpPr/>
          <p:nvPr/>
        </p:nvGrpSpPr>
        <p:grpSpPr>
          <a:xfrm rot="-10800000">
            <a:off x="15785798" y="0"/>
            <a:ext cx="2524125" cy="1286843"/>
            <a:chOff x="0" y="0"/>
            <a:chExt cx="6350000" cy="6339840"/>
          </a:xfrm>
          <a:solidFill>
            <a:schemeClr val="tx1"/>
          </a:solidFill>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grpFill/>
          </p:spPr>
        </p:sp>
      </p:grpSp>
      <p:sp>
        <p:nvSpPr>
          <p:cNvPr id="9" name="TextBox 8">
            <a:extLst>
              <a:ext uri="{FF2B5EF4-FFF2-40B4-BE49-F238E27FC236}">
                <a16:creationId xmlns:a16="http://schemas.microsoft.com/office/drawing/2014/main" id="{D47797EB-7553-257C-21C0-69C8B8D237AC}"/>
              </a:ext>
            </a:extLst>
          </p:cNvPr>
          <p:cNvSpPr txBox="1"/>
          <p:nvPr/>
        </p:nvSpPr>
        <p:spPr>
          <a:xfrm>
            <a:off x="1219357" y="1733469"/>
            <a:ext cx="8807434" cy="814005"/>
          </a:xfrm>
          <a:prstGeom prst="rect">
            <a:avLst/>
          </a:prstGeom>
          <a:noFill/>
        </p:spPr>
        <p:txBody>
          <a:bodyPr wrap="square">
            <a:spAutoFit/>
          </a:bodyPr>
          <a:lstStyle/>
          <a:p>
            <a:pPr marL="0" marR="0" lvl="0" indent="0" algn="l" defTabSz="914400" rtl="0" eaLnBrk="1" fontAlgn="auto" latinLnBrk="0" hangingPunct="1">
              <a:lnSpc>
                <a:spcPts val="6136"/>
              </a:lnSpc>
              <a:spcBef>
                <a:spcPts val="0"/>
              </a:spcBef>
              <a:spcAft>
                <a:spcPts val="0"/>
              </a:spcAft>
              <a:buClrTx/>
              <a:buSzTx/>
              <a:buFontTx/>
              <a:buNone/>
              <a:tabLst/>
              <a:defRPr/>
            </a:pPr>
            <a:r>
              <a:rPr lang="en-US" sz="4400" cap="all" dirty="0">
                <a:solidFill>
                  <a:srgbClr val="202B3D"/>
                </a:solidFill>
                <a:latin typeface="Raleway Bold"/>
              </a:rPr>
              <a:t>ANSWER</a:t>
            </a:r>
            <a:endParaRPr kumimoji="0" lang="en-US" sz="4400" b="0" i="0" u="none" strike="noStrike" kern="1200" cap="all" spc="0" normalizeH="0" baseline="0" noProof="0" dirty="0">
              <a:ln>
                <a:noFill/>
              </a:ln>
              <a:solidFill>
                <a:srgbClr val="202B3D"/>
              </a:solidFill>
              <a:effectLst/>
              <a:uLnTx/>
              <a:uFillTx/>
              <a:latin typeface="Raleway Bold"/>
              <a:ea typeface="+mn-ea"/>
              <a:cs typeface="+mn-cs"/>
            </a:endParaRPr>
          </a:p>
        </p:txBody>
      </p:sp>
      <p:pic>
        <p:nvPicPr>
          <p:cNvPr id="14" name="Graphic 13" descr="Teacher with solid fill">
            <a:extLst>
              <a:ext uri="{FF2B5EF4-FFF2-40B4-BE49-F238E27FC236}">
                <a16:creationId xmlns:a16="http://schemas.microsoft.com/office/drawing/2014/main" id="{925A80A8-92A1-3A23-0909-CFCD6F05F9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117416" y="842914"/>
            <a:ext cx="4522157" cy="4522157"/>
          </a:xfrm>
          <a:prstGeom prst="rect">
            <a:avLst/>
          </a:prstGeom>
        </p:spPr>
      </p:pic>
      <p:graphicFrame>
        <p:nvGraphicFramePr>
          <p:cNvPr id="5" name="Table 4">
            <a:extLst>
              <a:ext uri="{FF2B5EF4-FFF2-40B4-BE49-F238E27FC236}">
                <a16:creationId xmlns:a16="http://schemas.microsoft.com/office/drawing/2014/main" id="{7E1E3BF3-4D45-C362-6841-94F4209D197F}"/>
              </a:ext>
            </a:extLst>
          </p:cNvPr>
          <p:cNvGraphicFramePr>
            <a:graphicFrameLocks noGrp="1"/>
          </p:cNvGraphicFramePr>
          <p:nvPr>
            <p:extLst>
              <p:ext uri="{D42A27DB-BD31-4B8C-83A1-F6EECF244321}">
                <p14:modId xmlns:p14="http://schemas.microsoft.com/office/powerpoint/2010/main" val="4259583188"/>
              </p:ext>
            </p:extLst>
          </p:nvPr>
        </p:nvGraphicFramePr>
        <p:xfrm>
          <a:off x="747004" y="2770600"/>
          <a:ext cx="8229600" cy="7516400"/>
        </p:xfrm>
        <a:graphic>
          <a:graphicData uri="http://schemas.openxmlformats.org/drawingml/2006/table">
            <a:tbl>
              <a:tblPr/>
              <a:tblGrid>
                <a:gridCol w="8229600">
                  <a:extLst>
                    <a:ext uri="{9D8B030D-6E8A-4147-A177-3AD203B41FA5}">
                      <a16:colId xmlns:a16="http://schemas.microsoft.com/office/drawing/2014/main" val="2571023382"/>
                    </a:ext>
                  </a:extLst>
                </a:gridCol>
              </a:tblGrid>
              <a:tr h="7516400">
                <a:tc>
                  <a:txBody>
                    <a:bodyPr/>
                    <a:lstStyle/>
                    <a:p>
                      <a:pPr marL="457200" marR="0" lvl="1" indent="0" algn="l">
                        <a:lnSpc>
                          <a:spcPct val="107000"/>
                        </a:lnSpc>
                        <a:spcBef>
                          <a:spcPts val="0"/>
                        </a:spcBef>
                        <a:spcAft>
                          <a:spcPts val="800"/>
                        </a:spcAft>
                        <a:buFont typeface="+mj-lt"/>
                        <a:buNone/>
                      </a:pPr>
                      <a:r>
                        <a:rPr lang="en-US" sz="3600" b="1" kern="1000" dirty="0">
                          <a:solidFill>
                            <a:srgbClr val="2A2A2A"/>
                          </a:solidFill>
                          <a:effectLst/>
                          <a:latin typeface="Arial" panose="020B0604020202020204" pitchFamily="34" charset="0"/>
                          <a:ea typeface="Franklin Gothic Book" panose="020B0503020102020204" pitchFamily="34" charset="0"/>
                          <a:cs typeface="Times New Roman" panose="02020603050405020304" pitchFamily="18" charset="0"/>
                        </a:rPr>
                        <a:t>It varies…</a:t>
                      </a:r>
                    </a:p>
                    <a:p>
                      <a:pPr marL="457200" marR="0" lvl="1" indent="0" algn="l">
                        <a:lnSpc>
                          <a:spcPct val="107000"/>
                        </a:lnSpc>
                        <a:spcBef>
                          <a:spcPts val="0"/>
                        </a:spcBef>
                        <a:spcAft>
                          <a:spcPts val="800"/>
                        </a:spcAft>
                        <a:buFont typeface="+mj-lt"/>
                        <a:buNone/>
                      </a:pPr>
                      <a:r>
                        <a:rPr lang="en-US" sz="3600" b="0" kern="1000" dirty="0">
                          <a:solidFill>
                            <a:srgbClr val="2A2A2A"/>
                          </a:solidFill>
                          <a:effectLst/>
                          <a:latin typeface="Arial" panose="020B0604020202020204" pitchFamily="34" charset="0"/>
                          <a:ea typeface="Franklin Gothic Book" panose="020B0503020102020204" pitchFamily="34" charset="0"/>
                          <a:cs typeface="Times New Roman" panose="02020603050405020304" pitchFamily="18" charset="0"/>
                        </a:rPr>
                        <a:t>Different loans and homeowner assistance programs can require different minimum credit scores, but it is often lower than what you likely think it is. A conventional mortgage usually requires a score of at least 620, but many government-backed loans and grants will require a score that can be as low as 500.</a:t>
                      </a:r>
                      <a:endParaRPr lang="en-US" sz="3600" b="0" kern="1000" dirty="0">
                        <a:effectLst/>
                        <a:latin typeface="Franklin Gothic Book" panose="020B0503020102020204" pitchFamily="34" charset="0"/>
                        <a:ea typeface="Franklin Gothic Book" panose="020B0503020102020204" pitchFamily="34"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1529839168"/>
                  </a:ext>
                </a:extLst>
              </a:tr>
            </a:tbl>
          </a:graphicData>
        </a:graphic>
      </p:graphicFrame>
    </p:spTree>
    <p:extLst>
      <p:ext uri="{BB962C8B-B14F-4D97-AF65-F5344CB8AC3E}">
        <p14:creationId xmlns:p14="http://schemas.microsoft.com/office/powerpoint/2010/main" val="3258926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3225</TotalTime>
  <Words>582</Words>
  <Application>Microsoft Office PowerPoint</Application>
  <PresentationFormat>Custom</PresentationFormat>
  <Paragraphs>86</Paragraphs>
  <Slides>12</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Raleway</vt:lpstr>
      <vt:lpstr>Open Sans Extra Bold</vt:lpstr>
      <vt:lpstr>Calibri</vt:lpstr>
      <vt:lpstr>Open Sans</vt:lpstr>
      <vt:lpstr>Arial</vt:lpstr>
      <vt:lpstr>Raleway Bold</vt:lpstr>
      <vt:lpstr>Franklin Gothic 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Navy and Green Professional Business Plan Presentation</dc:title>
  <dc:creator>McAdoo, Natasha L</dc:creator>
  <cp:lastModifiedBy>McAdoo, Natasha L</cp:lastModifiedBy>
  <cp:revision>19</cp:revision>
  <dcterms:created xsi:type="dcterms:W3CDTF">2006-08-16T00:00:00Z</dcterms:created>
  <dcterms:modified xsi:type="dcterms:W3CDTF">2023-09-05T21:13:10Z</dcterms:modified>
  <dc:identifier>DAFcYXfRKjw</dc:identifier>
</cp:coreProperties>
</file>