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23"/>
  </p:notesMasterIdLst>
  <p:sldIdLst>
    <p:sldId id="272" r:id="rId6"/>
    <p:sldId id="279" r:id="rId7"/>
    <p:sldId id="311" r:id="rId8"/>
    <p:sldId id="256" r:id="rId9"/>
    <p:sldId id="261" r:id="rId10"/>
    <p:sldId id="276" r:id="rId11"/>
    <p:sldId id="312" r:id="rId12"/>
    <p:sldId id="269" r:id="rId13"/>
    <p:sldId id="313" r:id="rId14"/>
    <p:sldId id="274" r:id="rId15"/>
    <p:sldId id="314" r:id="rId16"/>
    <p:sldId id="273" r:id="rId17"/>
    <p:sldId id="315" r:id="rId18"/>
    <p:sldId id="316" r:id="rId19"/>
    <p:sldId id="281" r:id="rId20"/>
    <p:sldId id="265" r:id="rId21"/>
    <p:sldId id="258" r:id="rId2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5BF"/>
    <a:srgbClr val="294B65"/>
    <a:srgbClr val="E6EAF0"/>
    <a:srgbClr val="356081"/>
    <a:srgbClr val="FFC8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053"/>
    <p:restoredTop sz="92252" autoAdjust="0"/>
  </p:normalViewPr>
  <p:slideViewPr>
    <p:cSldViewPr snapToGrid="0" snapToObjects="1" showGuides="1">
      <p:cViewPr varScale="1">
        <p:scale>
          <a:sx n="105" d="100"/>
          <a:sy n="105" d="100"/>
        </p:scale>
        <p:origin x="486" y="-66"/>
      </p:cViewPr>
      <p:guideLst>
        <p:guide orient="horz" pos="2136"/>
        <p:guide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es-Taylor, Crystal" userId="e19636eb-1f63-44b4-bdf7-b6dcd1096be6" providerId="ADAL" clId="{A86725EA-E1C5-4BC0-A888-2FD70F55FAF0}"/>
    <pc:docChg chg="undo custSel modSld">
      <pc:chgData name="Jones-Taylor, Crystal" userId="e19636eb-1f63-44b4-bdf7-b6dcd1096be6" providerId="ADAL" clId="{A86725EA-E1C5-4BC0-A888-2FD70F55FAF0}" dt="2023-09-06T20:27:30.269" v="509" actId="20577"/>
      <pc:docMkLst>
        <pc:docMk/>
      </pc:docMkLst>
      <pc:sldChg chg="modSp mod">
        <pc:chgData name="Jones-Taylor, Crystal" userId="e19636eb-1f63-44b4-bdf7-b6dcd1096be6" providerId="ADAL" clId="{A86725EA-E1C5-4BC0-A888-2FD70F55FAF0}" dt="2023-09-06T17:47:17.917" v="81" actId="20577"/>
        <pc:sldMkLst>
          <pc:docMk/>
          <pc:sldMk cId="3619525117" sldId="274"/>
        </pc:sldMkLst>
        <pc:spChg chg="mod">
          <ac:chgData name="Jones-Taylor, Crystal" userId="e19636eb-1f63-44b4-bdf7-b6dcd1096be6" providerId="ADAL" clId="{A86725EA-E1C5-4BC0-A888-2FD70F55FAF0}" dt="2023-09-06T17:47:17.917" v="81" actId="20577"/>
          <ac:spMkLst>
            <pc:docMk/>
            <pc:sldMk cId="3619525117" sldId="274"/>
            <ac:spMk id="2" creationId="{175958DE-0E32-A75D-A547-F8095E8859DA}"/>
          </ac:spMkLst>
        </pc:spChg>
        <pc:spChg chg="mod">
          <ac:chgData name="Jones-Taylor, Crystal" userId="e19636eb-1f63-44b4-bdf7-b6dcd1096be6" providerId="ADAL" clId="{A86725EA-E1C5-4BC0-A888-2FD70F55FAF0}" dt="2023-09-06T17:46:34.107" v="77" actId="20577"/>
          <ac:spMkLst>
            <pc:docMk/>
            <pc:sldMk cId="3619525117" sldId="274"/>
            <ac:spMk id="4" creationId="{3D8B2A0E-1FAC-BF4C-9B72-759D44E22B99}"/>
          </ac:spMkLst>
        </pc:spChg>
      </pc:sldChg>
      <pc:sldChg chg="modSp mod">
        <pc:chgData name="Jones-Taylor, Crystal" userId="e19636eb-1f63-44b4-bdf7-b6dcd1096be6" providerId="ADAL" clId="{A86725EA-E1C5-4BC0-A888-2FD70F55FAF0}" dt="2023-09-06T20:21:46.419" v="403" actId="20577"/>
        <pc:sldMkLst>
          <pc:docMk/>
          <pc:sldMk cId="2703662350" sldId="313"/>
        </pc:sldMkLst>
        <pc:spChg chg="mod">
          <ac:chgData name="Jones-Taylor, Crystal" userId="e19636eb-1f63-44b4-bdf7-b6dcd1096be6" providerId="ADAL" clId="{A86725EA-E1C5-4BC0-A888-2FD70F55FAF0}" dt="2023-09-06T20:21:46.419" v="403" actId="20577"/>
          <ac:spMkLst>
            <pc:docMk/>
            <pc:sldMk cId="2703662350" sldId="313"/>
            <ac:spMk id="2" creationId="{1C635304-5A3B-A210-C9B3-9384DEAD896E}"/>
          </ac:spMkLst>
        </pc:spChg>
      </pc:sldChg>
      <pc:sldChg chg="modSp mod">
        <pc:chgData name="Jones-Taylor, Crystal" userId="e19636eb-1f63-44b4-bdf7-b6dcd1096be6" providerId="ADAL" clId="{A86725EA-E1C5-4BC0-A888-2FD70F55FAF0}" dt="2023-09-06T17:52:01.790" v="123" actId="20577"/>
        <pc:sldMkLst>
          <pc:docMk/>
          <pc:sldMk cId="2364836643" sldId="315"/>
        </pc:sldMkLst>
        <pc:spChg chg="mod">
          <ac:chgData name="Jones-Taylor, Crystal" userId="e19636eb-1f63-44b4-bdf7-b6dcd1096be6" providerId="ADAL" clId="{A86725EA-E1C5-4BC0-A888-2FD70F55FAF0}" dt="2023-09-06T17:52:01.790" v="123" actId="20577"/>
          <ac:spMkLst>
            <pc:docMk/>
            <pc:sldMk cId="2364836643" sldId="315"/>
            <ac:spMk id="3" creationId="{D452BC9D-3CF7-3902-3224-BF701205AEC7}"/>
          </ac:spMkLst>
        </pc:spChg>
      </pc:sldChg>
      <pc:sldChg chg="modSp mod">
        <pc:chgData name="Jones-Taylor, Crystal" userId="e19636eb-1f63-44b4-bdf7-b6dcd1096be6" providerId="ADAL" clId="{A86725EA-E1C5-4BC0-A888-2FD70F55FAF0}" dt="2023-09-06T20:27:30.269" v="509" actId="20577"/>
        <pc:sldMkLst>
          <pc:docMk/>
          <pc:sldMk cId="1035455630" sldId="316"/>
        </pc:sldMkLst>
        <pc:spChg chg="mod">
          <ac:chgData name="Jones-Taylor, Crystal" userId="e19636eb-1f63-44b4-bdf7-b6dcd1096be6" providerId="ADAL" clId="{A86725EA-E1C5-4BC0-A888-2FD70F55FAF0}" dt="2023-09-06T20:27:30.269" v="509" actId="20577"/>
          <ac:spMkLst>
            <pc:docMk/>
            <pc:sldMk cId="1035455630" sldId="316"/>
            <ac:spMk id="5" creationId="{DCA987ED-38A6-CC4B-2841-9440F8B600A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2807CD1-F3AF-FF4C-BC06-A1A10E62C2FF}" type="datetimeFigureOut">
              <a:rPr lang="en-US" smtClean="0"/>
              <a:t>9/6/2023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9795CDA-4CBB-0340-9374-ADFA43BA2E81}" type="slidenum">
              <a:rPr lang="en-US" smtClean="0"/>
              <a:t>‹#›</a:t>
            </a:fld>
            <a:endParaRPr lang="en-US"/>
          </a:p>
        </p:txBody>
      </p:sp>
    </p:spTree>
    <p:extLst>
      <p:ext uri="{BB962C8B-B14F-4D97-AF65-F5344CB8AC3E}">
        <p14:creationId xmlns:p14="http://schemas.microsoft.com/office/powerpoint/2010/main" val="2467342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795CDA-4CBB-0340-9374-ADFA43BA2E81}" type="slidenum">
              <a:rPr lang="en-US" smtClean="0"/>
              <a:t>1</a:t>
            </a:fld>
            <a:endParaRPr lang="en-US" dirty="0"/>
          </a:p>
        </p:txBody>
      </p:sp>
    </p:spTree>
    <p:extLst>
      <p:ext uri="{BB962C8B-B14F-4D97-AF65-F5344CB8AC3E}">
        <p14:creationId xmlns:p14="http://schemas.microsoft.com/office/powerpoint/2010/main" val="4197608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795CDA-4CBB-0340-9374-ADFA43BA2E81}" type="slidenum">
              <a:rPr lang="en-US" smtClean="0"/>
              <a:t>16</a:t>
            </a:fld>
            <a:endParaRPr lang="en-US"/>
          </a:p>
        </p:txBody>
      </p:sp>
    </p:spTree>
    <p:extLst>
      <p:ext uri="{BB962C8B-B14F-4D97-AF65-F5344CB8AC3E}">
        <p14:creationId xmlns:p14="http://schemas.microsoft.com/office/powerpoint/2010/main" val="31136962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795CDA-4CBB-0340-9374-ADFA43BA2E81}" type="slidenum">
              <a:rPr lang="en-US" smtClean="0"/>
              <a:t>17</a:t>
            </a:fld>
            <a:endParaRPr lang="en-US"/>
          </a:p>
        </p:txBody>
      </p:sp>
    </p:spTree>
    <p:extLst>
      <p:ext uri="{BB962C8B-B14F-4D97-AF65-F5344CB8AC3E}">
        <p14:creationId xmlns:p14="http://schemas.microsoft.com/office/powerpoint/2010/main" val="1210042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7B9282-B53B-4786-B052-7277FF9753DC}" type="slidenum">
              <a:rPr lang="en-US" smtClean="0"/>
              <a:pPr/>
              <a:t>3</a:t>
            </a:fld>
            <a:endParaRPr lang="en-US" dirty="0"/>
          </a:p>
        </p:txBody>
      </p:sp>
    </p:spTree>
    <p:extLst>
      <p:ext uri="{BB962C8B-B14F-4D97-AF65-F5344CB8AC3E}">
        <p14:creationId xmlns:p14="http://schemas.microsoft.com/office/powerpoint/2010/main" val="3169257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795CDA-4CBB-0340-9374-ADFA43BA2E81}" type="slidenum">
              <a:rPr lang="en-US" smtClean="0"/>
              <a:t>4</a:t>
            </a:fld>
            <a:endParaRPr lang="en-US" dirty="0"/>
          </a:p>
        </p:txBody>
      </p:sp>
    </p:spTree>
    <p:extLst>
      <p:ext uri="{BB962C8B-B14F-4D97-AF65-F5344CB8AC3E}">
        <p14:creationId xmlns:p14="http://schemas.microsoft.com/office/powerpoint/2010/main" val="2233654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795CDA-4CBB-0340-9374-ADFA43BA2E81}" type="slidenum">
              <a:rPr lang="en-US" smtClean="0"/>
              <a:t>8</a:t>
            </a:fld>
            <a:endParaRPr lang="en-US"/>
          </a:p>
        </p:txBody>
      </p:sp>
    </p:spTree>
    <p:extLst>
      <p:ext uri="{BB962C8B-B14F-4D97-AF65-F5344CB8AC3E}">
        <p14:creationId xmlns:p14="http://schemas.microsoft.com/office/powerpoint/2010/main" val="3977098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795CDA-4CBB-0340-9374-ADFA43BA2E81}" type="slidenum">
              <a:rPr lang="en-US" smtClean="0"/>
              <a:t>9</a:t>
            </a:fld>
            <a:endParaRPr lang="en-US"/>
          </a:p>
        </p:txBody>
      </p:sp>
    </p:spTree>
    <p:extLst>
      <p:ext uri="{BB962C8B-B14F-4D97-AF65-F5344CB8AC3E}">
        <p14:creationId xmlns:p14="http://schemas.microsoft.com/office/powerpoint/2010/main" val="997932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795CDA-4CBB-0340-9374-ADFA43BA2E81}" type="slidenum">
              <a:rPr lang="en-US" smtClean="0"/>
              <a:t>10</a:t>
            </a:fld>
            <a:endParaRPr lang="en-US"/>
          </a:p>
        </p:txBody>
      </p:sp>
    </p:spTree>
    <p:extLst>
      <p:ext uri="{BB962C8B-B14F-4D97-AF65-F5344CB8AC3E}">
        <p14:creationId xmlns:p14="http://schemas.microsoft.com/office/powerpoint/2010/main" val="2835031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795CDA-4CBB-0340-9374-ADFA43BA2E81}" type="slidenum">
              <a:rPr lang="en-US" smtClean="0"/>
              <a:t>11</a:t>
            </a:fld>
            <a:endParaRPr lang="en-US"/>
          </a:p>
        </p:txBody>
      </p:sp>
    </p:spTree>
    <p:extLst>
      <p:ext uri="{BB962C8B-B14F-4D97-AF65-F5344CB8AC3E}">
        <p14:creationId xmlns:p14="http://schemas.microsoft.com/office/powerpoint/2010/main" val="5562639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795CDA-4CBB-0340-9374-ADFA43BA2E81}" type="slidenum">
              <a:rPr lang="en-US" smtClean="0"/>
              <a:t>12</a:t>
            </a:fld>
            <a:endParaRPr lang="en-US"/>
          </a:p>
        </p:txBody>
      </p:sp>
    </p:spTree>
    <p:extLst>
      <p:ext uri="{BB962C8B-B14F-4D97-AF65-F5344CB8AC3E}">
        <p14:creationId xmlns:p14="http://schemas.microsoft.com/office/powerpoint/2010/main" val="1612567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795CDA-4CBB-0340-9374-ADFA43BA2E81}" type="slidenum">
              <a:rPr lang="en-US" smtClean="0"/>
              <a:t>13</a:t>
            </a:fld>
            <a:endParaRPr lang="en-US"/>
          </a:p>
        </p:txBody>
      </p:sp>
    </p:spTree>
    <p:extLst>
      <p:ext uri="{BB962C8B-B14F-4D97-AF65-F5344CB8AC3E}">
        <p14:creationId xmlns:p14="http://schemas.microsoft.com/office/powerpoint/2010/main" val="19247438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E157F-5CC9-A240-80A9-8B5D52C0D3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F0E1587-6E81-6F4D-ADB1-2ABD355B0F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0648A6-B7C0-BD4F-B63E-69E6DEAE9909}"/>
              </a:ext>
            </a:extLst>
          </p:cNvPr>
          <p:cNvSpPr>
            <a:spLocks noGrp="1"/>
          </p:cNvSpPr>
          <p:nvPr>
            <p:ph type="dt" sz="half" idx="10"/>
          </p:nvPr>
        </p:nvSpPr>
        <p:spPr/>
        <p:txBody>
          <a:bodyPr/>
          <a:lstStyle/>
          <a:p>
            <a:fld id="{370D1520-C4A2-CF4B-B18F-3390E3324D39}" type="datetimeFigureOut">
              <a:rPr lang="en-US" smtClean="0"/>
              <a:t>9/6/2023</a:t>
            </a:fld>
            <a:endParaRPr lang="en-US"/>
          </a:p>
        </p:txBody>
      </p:sp>
      <p:sp>
        <p:nvSpPr>
          <p:cNvPr id="5" name="Footer Placeholder 4">
            <a:extLst>
              <a:ext uri="{FF2B5EF4-FFF2-40B4-BE49-F238E27FC236}">
                <a16:creationId xmlns:a16="http://schemas.microsoft.com/office/drawing/2014/main" id="{337C632F-17AF-CD47-8BAD-89060F1229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F81456-D2E2-0846-80E7-689097638581}"/>
              </a:ext>
            </a:extLst>
          </p:cNvPr>
          <p:cNvSpPr>
            <a:spLocks noGrp="1"/>
          </p:cNvSpPr>
          <p:nvPr>
            <p:ph type="sldNum" sz="quarter" idx="12"/>
          </p:nvPr>
        </p:nvSpPr>
        <p:spPr/>
        <p:txBody>
          <a:bodyPr/>
          <a:lstStyle/>
          <a:p>
            <a:fld id="{748FF7F8-2094-8540-B1F2-0AA40F858334}" type="slidenum">
              <a:rPr lang="en-US" smtClean="0"/>
              <a:t>‹#›</a:t>
            </a:fld>
            <a:endParaRPr lang="en-US"/>
          </a:p>
        </p:txBody>
      </p:sp>
    </p:spTree>
    <p:extLst>
      <p:ext uri="{BB962C8B-B14F-4D97-AF65-F5344CB8AC3E}">
        <p14:creationId xmlns:p14="http://schemas.microsoft.com/office/powerpoint/2010/main" val="720356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264F1-539F-C44F-83B1-43FB07E354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751EDFE-88E6-A44A-B0C3-CF6C153E80E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1693C4-3BFF-BC4E-B5F9-2687F45F570B}"/>
              </a:ext>
            </a:extLst>
          </p:cNvPr>
          <p:cNvSpPr>
            <a:spLocks noGrp="1"/>
          </p:cNvSpPr>
          <p:nvPr>
            <p:ph type="dt" sz="half" idx="10"/>
          </p:nvPr>
        </p:nvSpPr>
        <p:spPr/>
        <p:txBody>
          <a:bodyPr/>
          <a:lstStyle/>
          <a:p>
            <a:fld id="{370D1520-C4A2-CF4B-B18F-3390E3324D39}" type="datetimeFigureOut">
              <a:rPr lang="en-US" smtClean="0"/>
              <a:t>9/6/2023</a:t>
            </a:fld>
            <a:endParaRPr lang="en-US"/>
          </a:p>
        </p:txBody>
      </p:sp>
      <p:sp>
        <p:nvSpPr>
          <p:cNvPr id="5" name="Footer Placeholder 4">
            <a:extLst>
              <a:ext uri="{FF2B5EF4-FFF2-40B4-BE49-F238E27FC236}">
                <a16:creationId xmlns:a16="http://schemas.microsoft.com/office/drawing/2014/main" id="{2F08A4B9-34B6-C94F-875D-52197B1638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47374F-3625-ED44-9090-03FC70D77D6C}"/>
              </a:ext>
            </a:extLst>
          </p:cNvPr>
          <p:cNvSpPr>
            <a:spLocks noGrp="1"/>
          </p:cNvSpPr>
          <p:nvPr>
            <p:ph type="sldNum" sz="quarter" idx="12"/>
          </p:nvPr>
        </p:nvSpPr>
        <p:spPr/>
        <p:txBody>
          <a:bodyPr/>
          <a:lstStyle/>
          <a:p>
            <a:fld id="{748FF7F8-2094-8540-B1F2-0AA40F858334}" type="slidenum">
              <a:rPr lang="en-US" smtClean="0"/>
              <a:t>‹#›</a:t>
            </a:fld>
            <a:endParaRPr lang="en-US"/>
          </a:p>
        </p:txBody>
      </p:sp>
    </p:spTree>
    <p:extLst>
      <p:ext uri="{BB962C8B-B14F-4D97-AF65-F5344CB8AC3E}">
        <p14:creationId xmlns:p14="http://schemas.microsoft.com/office/powerpoint/2010/main" val="1928474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11D856-29B6-954F-A594-3716AA1BC19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AD5E77B-C17A-8742-9BEB-6B31251AAFE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9A4507-3202-754D-A5DA-256048BCD624}"/>
              </a:ext>
            </a:extLst>
          </p:cNvPr>
          <p:cNvSpPr>
            <a:spLocks noGrp="1"/>
          </p:cNvSpPr>
          <p:nvPr>
            <p:ph type="dt" sz="half" idx="10"/>
          </p:nvPr>
        </p:nvSpPr>
        <p:spPr/>
        <p:txBody>
          <a:bodyPr/>
          <a:lstStyle/>
          <a:p>
            <a:fld id="{370D1520-C4A2-CF4B-B18F-3390E3324D39}" type="datetimeFigureOut">
              <a:rPr lang="en-US" smtClean="0"/>
              <a:t>9/6/2023</a:t>
            </a:fld>
            <a:endParaRPr lang="en-US"/>
          </a:p>
        </p:txBody>
      </p:sp>
      <p:sp>
        <p:nvSpPr>
          <p:cNvPr id="5" name="Footer Placeholder 4">
            <a:extLst>
              <a:ext uri="{FF2B5EF4-FFF2-40B4-BE49-F238E27FC236}">
                <a16:creationId xmlns:a16="http://schemas.microsoft.com/office/drawing/2014/main" id="{E122DB5F-E042-9A43-BFE9-EA65E88A64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513EA6-20DC-C741-9B44-EEE7AD816BE8}"/>
              </a:ext>
            </a:extLst>
          </p:cNvPr>
          <p:cNvSpPr>
            <a:spLocks noGrp="1"/>
          </p:cNvSpPr>
          <p:nvPr>
            <p:ph type="sldNum" sz="quarter" idx="12"/>
          </p:nvPr>
        </p:nvSpPr>
        <p:spPr/>
        <p:txBody>
          <a:bodyPr/>
          <a:lstStyle/>
          <a:p>
            <a:fld id="{748FF7F8-2094-8540-B1F2-0AA40F858334}" type="slidenum">
              <a:rPr lang="en-US" smtClean="0"/>
              <a:t>‹#›</a:t>
            </a:fld>
            <a:endParaRPr lang="en-US"/>
          </a:p>
        </p:txBody>
      </p:sp>
    </p:spTree>
    <p:extLst>
      <p:ext uri="{BB962C8B-B14F-4D97-AF65-F5344CB8AC3E}">
        <p14:creationId xmlns:p14="http://schemas.microsoft.com/office/powerpoint/2010/main" val="1086615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C8236-1C52-D541-ADFE-681BAF7538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3CA791-14B8-244A-AD82-4E226B023D5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9F9C3E-2FAA-0E4A-B791-BBC95D626D60}"/>
              </a:ext>
            </a:extLst>
          </p:cNvPr>
          <p:cNvSpPr>
            <a:spLocks noGrp="1"/>
          </p:cNvSpPr>
          <p:nvPr>
            <p:ph type="dt" sz="half" idx="10"/>
          </p:nvPr>
        </p:nvSpPr>
        <p:spPr/>
        <p:txBody>
          <a:bodyPr/>
          <a:lstStyle/>
          <a:p>
            <a:fld id="{370D1520-C4A2-CF4B-B18F-3390E3324D39}" type="datetimeFigureOut">
              <a:rPr lang="en-US" smtClean="0"/>
              <a:t>9/6/2023</a:t>
            </a:fld>
            <a:endParaRPr lang="en-US"/>
          </a:p>
        </p:txBody>
      </p:sp>
      <p:sp>
        <p:nvSpPr>
          <p:cNvPr id="5" name="Footer Placeholder 4">
            <a:extLst>
              <a:ext uri="{FF2B5EF4-FFF2-40B4-BE49-F238E27FC236}">
                <a16:creationId xmlns:a16="http://schemas.microsoft.com/office/drawing/2014/main" id="{D604E775-00B5-D843-A4AC-146B4866D2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A07A5E-9806-134C-AE28-5BB42D93B294}"/>
              </a:ext>
            </a:extLst>
          </p:cNvPr>
          <p:cNvSpPr>
            <a:spLocks noGrp="1"/>
          </p:cNvSpPr>
          <p:nvPr>
            <p:ph type="sldNum" sz="quarter" idx="12"/>
          </p:nvPr>
        </p:nvSpPr>
        <p:spPr/>
        <p:txBody>
          <a:bodyPr/>
          <a:lstStyle/>
          <a:p>
            <a:fld id="{748FF7F8-2094-8540-B1F2-0AA40F858334}" type="slidenum">
              <a:rPr lang="en-US" smtClean="0"/>
              <a:t>‹#›</a:t>
            </a:fld>
            <a:endParaRPr lang="en-US"/>
          </a:p>
        </p:txBody>
      </p:sp>
    </p:spTree>
    <p:extLst>
      <p:ext uri="{BB962C8B-B14F-4D97-AF65-F5344CB8AC3E}">
        <p14:creationId xmlns:p14="http://schemas.microsoft.com/office/powerpoint/2010/main" val="3254278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8791C-D41D-8543-B55A-BF2FEA7D55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AE5B764-ABFC-2840-B5D6-6CA04803D3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F9E6BDB-1AB5-9B4E-AF64-A47229ACB6AB}"/>
              </a:ext>
            </a:extLst>
          </p:cNvPr>
          <p:cNvSpPr>
            <a:spLocks noGrp="1"/>
          </p:cNvSpPr>
          <p:nvPr>
            <p:ph type="dt" sz="half" idx="10"/>
          </p:nvPr>
        </p:nvSpPr>
        <p:spPr/>
        <p:txBody>
          <a:bodyPr/>
          <a:lstStyle/>
          <a:p>
            <a:fld id="{370D1520-C4A2-CF4B-B18F-3390E3324D39}" type="datetimeFigureOut">
              <a:rPr lang="en-US" smtClean="0"/>
              <a:t>9/6/2023</a:t>
            </a:fld>
            <a:endParaRPr lang="en-US"/>
          </a:p>
        </p:txBody>
      </p:sp>
      <p:sp>
        <p:nvSpPr>
          <p:cNvPr id="5" name="Footer Placeholder 4">
            <a:extLst>
              <a:ext uri="{FF2B5EF4-FFF2-40B4-BE49-F238E27FC236}">
                <a16:creationId xmlns:a16="http://schemas.microsoft.com/office/drawing/2014/main" id="{5A4B3012-353F-7246-A2CB-8A25E05289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C558C0-F0A5-D74B-99F6-D96E5953302F}"/>
              </a:ext>
            </a:extLst>
          </p:cNvPr>
          <p:cNvSpPr>
            <a:spLocks noGrp="1"/>
          </p:cNvSpPr>
          <p:nvPr>
            <p:ph type="sldNum" sz="quarter" idx="12"/>
          </p:nvPr>
        </p:nvSpPr>
        <p:spPr/>
        <p:txBody>
          <a:bodyPr/>
          <a:lstStyle/>
          <a:p>
            <a:fld id="{748FF7F8-2094-8540-B1F2-0AA40F858334}" type="slidenum">
              <a:rPr lang="en-US" smtClean="0"/>
              <a:t>‹#›</a:t>
            </a:fld>
            <a:endParaRPr lang="en-US"/>
          </a:p>
        </p:txBody>
      </p:sp>
    </p:spTree>
    <p:extLst>
      <p:ext uri="{BB962C8B-B14F-4D97-AF65-F5344CB8AC3E}">
        <p14:creationId xmlns:p14="http://schemas.microsoft.com/office/powerpoint/2010/main" val="104217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D358F-F8E7-5B40-8AA2-973599192A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FFFCC2-49BA-744E-8993-FB28233FEE1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174E38-6742-B242-86A7-7469A09CA8B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873EA9-6F6C-D848-A3DB-F57D5867D351}"/>
              </a:ext>
            </a:extLst>
          </p:cNvPr>
          <p:cNvSpPr>
            <a:spLocks noGrp="1"/>
          </p:cNvSpPr>
          <p:nvPr>
            <p:ph type="dt" sz="half" idx="10"/>
          </p:nvPr>
        </p:nvSpPr>
        <p:spPr/>
        <p:txBody>
          <a:bodyPr/>
          <a:lstStyle/>
          <a:p>
            <a:fld id="{370D1520-C4A2-CF4B-B18F-3390E3324D39}" type="datetimeFigureOut">
              <a:rPr lang="en-US" smtClean="0"/>
              <a:t>9/6/2023</a:t>
            </a:fld>
            <a:endParaRPr lang="en-US"/>
          </a:p>
        </p:txBody>
      </p:sp>
      <p:sp>
        <p:nvSpPr>
          <p:cNvPr id="6" name="Footer Placeholder 5">
            <a:extLst>
              <a:ext uri="{FF2B5EF4-FFF2-40B4-BE49-F238E27FC236}">
                <a16:creationId xmlns:a16="http://schemas.microsoft.com/office/drawing/2014/main" id="{FA1EAB74-72F2-B04B-8F82-34883E32E6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FB5A33-C085-8142-8630-ADE833E28EBF}"/>
              </a:ext>
            </a:extLst>
          </p:cNvPr>
          <p:cNvSpPr>
            <a:spLocks noGrp="1"/>
          </p:cNvSpPr>
          <p:nvPr>
            <p:ph type="sldNum" sz="quarter" idx="12"/>
          </p:nvPr>
        </p:nvSpPr>
        <p:spPr/>
        <p:txBody>
          <a:bodyPr/>
          <a:lstStyle/>
          <a:p>
            <a:fld id="{748FF7F8-2094-8540-B1F2-0AA40F858334}" type="slidenum">
              <a:rPr lang="en-US" smtClean="0"/>
              <a:t>‹#›</a:t>
            </a:fld>
            <a:endParaRPr lang="en-US"/>
          </a:p>
        </p:txBody>
      </p:sp>
    </p:spTree>
    <p:extLst>
      <p:ext uri="{BB962C8B-B14F-4D97-AF65-F5344CB8AC3E}">
        <p14:creationId xmlns:p14="http://schemas.microsoft.com/office/powerpoint/2010/main" val="938454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DEEDA-F9E1-6F4F-979D-04CE05941A8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52BCBA-0EF7-E144-AC44-3089EB3B3E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1D5113-2511-8F49-8596-38CD8AA2629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A2BCAC-9F34-7A43-9AA7-EDE1FB4C8B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741D0CF-B151-C145-8425-5C77961DBF5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A708311-BBFC-DD4B-BF5A-BF32C69FAB26}"/>
              </a:ext>
            </a:extLst>
          </p:cNvPr>
          <p:cNvSpPr>
            <a:spLocks noGrp="1"/>
          </p:cNvSpPr>
          <p:nvPr>
            <p:ph type="dt" sz="half" idx="10"/>
          </p:nvPr>
        </p:nvSpPr>
        <p:spPr/>
        <p:txBody>
          <a:bodyPr/>
          <a:lstStyle/>
          <a:p>
            <a:fld id="{370D1520-C4A2-CF4B-B18F-3390E3324D39}" type="datetimeFigureOut">
              <a:rPr lang="en-US" smtClean="0"/>
              <a:t>9/6/2023</a:t>
            </a:fld>
            <a:endParaRPr lang="en-US"/>
          </a:p>
        </p:txBody>
      </p:sp>
      <p:sp>
        <p:nvSpPr>
          <p:cNvPr id="8" name="Footer Placeholder 7">
            <a:extLst>
              <a:ext uri="{FF2B5EF4-FFF2-40B4-BE49-F238E27FC236}">
                <a16:creationId xmlns:a16="http://schemas.microsoft.com/office/drawing/2014/main" id="{3741BAB8-BE20-244D-8587-34770504108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AC6803-8E48-C84D-9323-4C0E81C0C458}"/>
              </a:ext>
            </a:extLst>
          </p:cNvPr>
          <p:cNvSpPr>
            <a:spLocks noGrp="1"/>
          </p:cNvSpPr>
          <p:nvPr>
            <p:ph type="sldNum" sz="quarter" idx="12"/>
          </p:nvPr>
        </p:nvSpPr>
        <p:spPr/>
        <p:txBody>
          <a:bodyPr/>
          <a:lstStyle/>
          <a:p>
            <a:fld id="{748FF7F8-2094-8540-B1F2-0AA40F858334}" type="slidenum">
              <a:rPr lang="en-US" smtClean="0"/>
              <a:t>‹#›</a:t>
            </a:fld>
            <a:endParaRPr lang="en-US"/>
          </a:p>
        </p:txBody>
      </p:sp>
    </p:spTree>
    <p:extLst>
      <p:ext uri="{BB962C8B-B14F-4D97-AF65-F5344CB8AC3E}">
        <p14:creationId xmlns:p14="http://schemas.microsoft.com/office/powerpoint/2010/main" val="3347891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E77A8-2D37-6C42-AC13-93E040F055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63A2318-0952-F241-B0A8-9768ABBCFF63}"/>
              </a:ext>
            </a:extLst>
          </p:cNvPr>
          <p:cNvSpPr>
            <a:spLocks noGrp="1"/>
          </p:cNvSpPr>
          <p:nvPr>
            <p:ph type="dt" sz="half" idx="10"/>
          </p:nvPr>
        </p:nvSpPr>
        <p:spPr/>
        <p:txBody>
          <a:bodyPr/>
          <a:lstStyle/>
          <a:p>
            <a:fld id="{370D1520-C4A2-CF4B-B18F-3390E3324D39}" type="datetimeFigureOut">
              <a:rPr lang="en-US" smtClean="0"/>
              <a:t>9/6/2023</a:t>
            </a:fld>
            <a:endParaRPr lang="en-US"/>
          </a:p>
        </p:txBody>
      </p:sp>
      <p:sp>
        <p:nvSpPr>
          <p:cNvPr id="4" name="Footer Placeholder 3">
            <a:extLst>
              <a:ext uri="{FF2B5EF4-FFF2-40B4-BE49-F238E27FC236}">
                <a16:creationId xmlns:a16="http://schemas.microsoft.com/office/drawing/2014/main" id="{3B67FF12-AA96-9245-8B1B-298F71787AC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62618F6-364B-C244-92A3-FEDF009597B9}"/>
              </a:ext>
            </a:extLst>
          </p:cNvPr>
          <p:cNvSpPr>
            <a:spLocks noGrp="1"/>
          </p:cNvSpPr>
          <p:nvPr>
            <p:ph type="sldNum" sz="quarter" idx="12"/>
          </p:nvPr>
        </p:nvSpPr>
        <p:spPr/>
        <p:txBody>
          <a:bodyPr/>
          <a:lstStyle/>
          <a:p>
            <a:fld id="{748FF7F8-2094-8540-B1F2-0AA40F858334}" type="slidenum">
              <a:rPr lang="en-US" smtClean="0"/>
              <a:t>‹#›</a:t>
            </a:fld>
            <a:endParaRPr lang="en-US"/>
          </a:p>
        </p:txBody>
      </p:sp>
    </p:spTree>
    <p:extLst>
      <p:ext uri="{BB962C8B-B14F-4D97-AF65-F5344CB8AC3E}">
        <p14:creationId xmlns:p14="http://schemas.microsoft.com/office/powerpoint/2010/main" val="746892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458477-8B03-854C-A0D9-17B228C5CABC}"/>
              </a:ext>
            </a:extLst>
          </p:cNvPr>
          <p:cNvSpPr>
            <a:spLocks noGrp="1"/>
          </p:cNvSpPr>
          <p:nvPr>
            <p:ph type="dt" sz="half" idx="10"/>
          </p:nvPr>
        </p:nvSpPr>
        <p:spPr/>
        <p:txBody>
          <a:bodyPr/>
          <a:lstStyle/>
          <a:p>
            <a:fld id="{370D1520-C4A2-CF4B-B18F-3390E3324D39}" type="datetimeFigureOut">
              <a:rPr lang="en-US" smtClean="0"/>
              <a:t>9/6/2023</a:t>
            </a:fld>
            <a:endParaRPr lang="en-US"/>
          </a:p>
        </p:txBody>
      </p:sp>
      <p:sp>
        <p:nvSpPr>
          <p:cNvPr id="3" name="Footer Placeholder 2">
            <a:extLst>
              <a:ext uri="{FF2B5EF4-FFF2-40B4-BE49-F238E27FC236}">
                <a16:creationId xmlns:a16="http://schemas.microsoft.com/office/drawing/2014/main" id="{0008499D-8606-5D46-B706-1134A5AEC8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B63B8DC-A66D-1246-A599-540D933661E8}"/>
              </a:ext>
            </a:extLst>
          </p:cNvPr>
          <p:cNvSpPr>
            <a:spLocks noGrp="1"/>
          </p:cNvSpPr>
          <p:nvPr>
            <p:ph type="sldNum" sz="quarter" idx="12"/>
          </p:nvPr>
        </p:nvSpPr>
        <p:spPr/>
        <p:txBody>
          <a:bodyPr/>
          <a:lstStyle/>
          <a:p>
            <a:fld id="{748FF7F8-2094-8540-B1F2-0AA40F858334}" type="slidenum">
              <a:rPr lang="en-US" smtClean="0"/>
              <a:t>‹#›</a:t>
            </a:fld>
            <a:endParaRPr lang="en-US"/>
          </a:p>
        </p:txBody>
      </p:sp>
    </p:spTree>
    <p:extLst>
      <p:ext uri="{BB962C8B-B14F-4D97-AF65-F5344CB8AC3E}">
        <p14:creationId xmlns:p14="http://schemas.microsoft.com/office/powerpoint/2010/main" val="434998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C75C8-4093-FA42-AEC5-85ABB8EA60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4446406-A86D-904C-83C4-C39343F5F2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7B4C1D8-CEAB-D647-A7A7-0CC692DECF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96472FA-30F3-9544-970E-1521F5D2B1AE}"/>
              </a:ext>
            </a:extLst>
          </p:cNvPr>
          <p:cNvSpPr>
            <a:spLocks noGrp="1"/>
          </p:cNvSpPr>
          <p:nvPr>
            <p:ph type="dt" sz="half" idx="10"/>
          </p:nvPr>
        </p:nvSpPr>
        <p:spPr/>
        <p:txBody>
          <a:bodyPr/>
          <a:lstStyle/>
          <a:p>
            <a:fld id="{370D1520-C4A2-CF4B-B18F-3390E3324D39}" type="datetimeFigureOut">
              <a:rPr lang="en-US" smtClean="0"/>
              <a:t>9/6/2023</a:t>
            </a:fld>
            <a:endParaRPr lang="en-US"/>
          </a:p>
        </p:txBody>
      </p:sp>
      <p:sp>
        <p:nvSpPr>
          <p:cNvPr id="6" name="Footer Placeholder 5">
            <a:extLst>
              <a:ext uri="{FF2B5EF4-FFF2-40B4-BE49-F238E27FC236}">
                <a16:creationId xmlns:a16="http://schemas.microsoft.com/office/drawing/2014/main" id="{24B1AD8D-424A-4A41-87E4-ED50C9B18A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448B74-3AA2-DA44-A534-E5A71A3FB324}"/>
              </a:ext>
            </a:extLst>
          </p:cNvPr>
          <p:cNvSpPr>
            <a:spLocks noGrp="1"/>
          </p:cNvSpPr>
          <p:nvPr>
            <p:ph type="sldNum" sz="quarter" idx="12"/>
          </p:nvPr>
        </p:nvSpPr>
        <p:spPr/>
        <p:txBody>
          <a:bodyPr/>
          <a:lstStyle/>
          <a:p>
            <a:fld id="{748FF7F8-2094-8540-B1F2-0AA40F858334}" type="slidenum">
              <a:rPr lang="en-US" smtClean="0"/>
              <a:t>‹#›</a:t>
            </a:fld>
            <a:endParaRPr lang="en-US"/>
          </a:p>
        </p:txBody>
      </p:sp>
    </p:spTree>
    <p:extLst>
      <p:ext uri="{BB962C8B-B14F-4D97-AF65-F5344CB8AC3E}">
        <p14:creationId xmlns:p14="http://schemas.microsoft.com/office/powerpoint/2010/main" val="3218174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13390-5746-484F-AE8C-3410F45CCF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D10018-89F6-1745-A71C-BAF1BF80DA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4F9839-B5BA-F442-AC41-C7A45123EA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FB752B0-894C-2B48-AB4E-2E2683464A7C}"/>
              </a:ext>
            </a:extLst>
          </p:cNvPr>
          <p:cNvSpPr>
            <a:spLocks noGrp="1"/>
          </p:cNvSpPr>
          <p:nvPr>
            <p:ph type="dt" sz="half" idx="10"/>
          </p:nvPr>
        </p:nvSpPr>
        <p:spPr/>
        <p:txBody>
          <a:bodyPr/>
          <a:lstStyle/>
          <a:p>
            <a:fld id="{370D1520-C4A2-CF4B-B18F-3390E3324D39}" type="datetimeFigureOut">
              <a:rPr lang="en-US" smtClean="0"/>
              <a:t>9/6/2023</a:t>
            </a:fld>
            <a:endParaRPr lang="en-US"/>
          </a:p>
        </p:txBody>
      </p:sp>
      <p:sp>
        <p:nvSpPr>
          <p:cNvPr id="6" name="Footer Placeholder 5">
            <a:extLst>
              <a:ext uri="{FF2B5EF4-FFF2-40B4-BE49-F238E27FC236}">
                <a16:creationId xmlns:a16="http://schemas.microsoft.com/office/drawing/2014/main" id="{64E5D25D-2461-9E42-A7E1-3240A1FF3C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4A6EA2-5131-3B44-937F-0C0FC95EB27C}"/>
              </a:ext>
            </a:extLst>
          </p:cNvPr>
          <p:cNvSpPr>
            <a:spLocks noGrp="1"/>
          </p:cNvSpPr>
          <p:nvPr>
            <p:ph type="sldNum" sz="quarter" idx="12"/>
          </p:nvPr>
        </p:nvSpPr>
        <p:spPr/>
        <p:txBody>
          <a:bodyPr/>
          <a:lstStyle/>
          <a:p>
            <a:fld id="{748FF7F8-2094-8540-B1F2-0AA40F858334}" type="slidenum">
              <a:rPr lang="en-US" smtClean="0"/>
              <a:t>‹#›</a:t>
            </a:fld>
            <a:endParaRPr lang="en-US"/>
          </a:p>
        </p:txBody>
      </p:sp>
    </p:spTree>
    <p:extLst>
      <p:ext uri="{BB962C8B-B14F-4D97-AF65-F5344CB8AC3E}">
        <p14:creationId xmlns:p14="http://schemas.microsoft.com/office/powerpoint/2010/main" val="37633080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917C8E-2686-4246-89EF-0AFB369FEE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0CB3435-209B-B443-9EE7-445AFDD30C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A1DE81-C148-B54C-AB2B-8E2EE1F398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0D1520-C4A2-CF4B-B18F-3390E3324D39}" type="datetimeFigureOut">
              <a:rPr lang="en-US" smtClean="0"/>
              <a:t>9/6/2023</a:t>
            </a:fld>
            <a:endParaRPr lang="en-US"/>
          </a:p>
        </p:txBody>
      </p:sp>
      <p:sp>
        <p:nvSpPr>
          <p:cNvPr id="5" name="Footer Placeholder 4">
            <a:extLst>
              <a:ext uri="{FF2B5EF4-FFF2-40B4-BE49-F238E27FC236}">
                <a16:creationId xmlns:a16="http://schemas.microsoft.com/office/drawing/2014/main" id="{0AD2756C-5C0D-8A46-AB28-B87FD8038F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6E1F5E2-3ACE-A946-9B83-002A4C4786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8FF7F8-2094-8540-B1F2-0AA40F858334}" type="slidenum">
              <a:rPr lang="en-US" smtClean="0"/>
              <a:t>‹#›</a:t>
            </a:fld>
            <a:endParaRPr lang="en-US"/>
          </a:p>
        </p:txBody>
      </p:sp>
    </p:spTree>
    <p:extLst>
      <p:ext uri="{BB962C8B-B14F-4D97-AF65-F5344CB8AC3E}">
        <p14:creationId xmlns:p14="http://schemas.microsoft.com/office/powerpoint/2010/main" val="21327467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CAE86A5-F240-D54A-853D-7A11018D55A6}"/>
              </a:ext>
            </a:extLst>
          </p:cNvPr>
          <p:cNvSpPr txBox="1">
            <a:spLocks/>
          </p:cNvSpPr>
          <p:nvPr/>
        </p:nvSpPr>
        <p:spPr>
          <a:xfrm>
            <a:off x="0" y="3516740"/>
            <a:ext cx="12192000" cy="1924050"/>
          </a:xfrm>
          <a:prstGeom prst="rect">
            <a:avLst/>
          </a:prstGeom>
          <a:solidFill>
            <a:srgbClr val="00B5BF">
              <a:alpha val="85000"/>
            </a:srgbClr>
          </a:solidFill>
        </p:spPr>
        <p:txBody>
          <a:bodyPr vert="horz" lIns="274320" tIns="45720" rIns="27432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dirty="0">
                <a:solidFill>
                  <a:schemeClr val="bg1"/>
                </a:solidFill>
              </a:rPr>
              <a:t>BREAKING BARRIERS WORKSTREAM</a:t>
            </a:r>
            <a:endParaRPr lang="en-US" sz="4400" dirty="0">
              <a:solidFill>
                <a:schemeClr val="bg1"/>
              </a:solidFill>
            </a:endParaRPr>
          </a:p>
        </p:txBody>
      </p:sp>
      <p:sp>
        <p:nvSpPr>
          <p:cNvPr id="7" name="Rectangle 6">
            <a:extLst>
              <a:ext uri="{FF2B5EF4-FFF2-40B4-BE49-F238E27FC236}">
                <a16:creationId xmlns:a16="http://schemas.microsoft.com/office/drawing/2014/main" id="{27E1AF9D-67F8-9247-AF42-30855158C2E1}"/>
              </a:ext>
            </a:extLst>
          </p:cNvPr>
          <p:cNvSpPr/>
          <p:nvPr/>
        </p:nvSpPr>
        <p:spPr>
          <a:xfrm>
            <a:off x="4328932" y="5068541"/>
            <a:ext cx="3576577" cy="952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5BF">
                  <a:alpha val="85000"/>
                </a:srgbClr>
              </a:solidFill>
            </a:endParaRPr>
          </a:p>
        </p:txBody>
      </p:sp>
      <p:pic>
        <p:nvPicPr>
          <p:cNvPr id="12" name="Picture 11">
            <a:extLst>
              <a:ext uri="{FF2B5EF4-FFF2-40B4-BE49-F238E27FC236}">
                <a16:creationId xmlns:a16="http://schemas.microsoft.com/office/drawing/2014/main" id="{E90AA930-3561-6846-880C-57BBBC0A9204}"/>
              </a:ext>
            </a:extLst>
          </p:cNvPr>
          <p:cNvPicPr>
            <a:picLocks noChangeAspect="1"/>
          </p:cNvPicPr>
          <p:nvPr/>
        </p:nvPicPr>
        <p:blipFill>
          <a:blip r:embed="rId4"/>
          <a:stretch>
            <a:fillRect/>
          </a:stretch>
        </p:blipFill>
        <p:spPr>
          <a:xfrm>
            <a:off x="4626417" y="5269704"/>
            <a:ext cx="3015366" cy="552817"/>
          </a:xfrm>
          <a:prstGeom prst="rect">
            <a:avLst/>
          </a:prstGeom>
        </p:spPr>
      </p:pic>
    </p:spTree>
    <p:extLst>
      <p:ext uri="{BB962C8B-B14F-4D97-AF65-F5344CB8AC3E}">
        <p14:creationId xmlns:p14="http://schemas.microsoft.com/office/powerpoint/2010/main" val="40718892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D8B2A0E-1FAC-BF4C-9B72-759D44E22B99}"/>
              </a:ext>
            </a:extLst>
          </p:cNvPr>
          <p:cNvSpPr>
            <a:spLocks noGrp="1"/>
          </p:cNvSpPr>
          <p:nvPr>
            <p:ph type="title"/>
          </p:nvPr>
        </p:nvSpPr>
        <p:spPr>
          <a:xfrm>
            <a:off x="395927" y="226244"/>
            <a:ext cx="11180722" cy="876416"/>
          </a:xfrm>
        </p:spPr>
        <p:txBody>
          <a:bodyPr lIns="0" anchor="t">
            <a:normAutofit fontScale="90000"/>
          </a:bodyPr>
          <a:lstStyle/>
          <a:p>
            <a:r>
              <a:rPr lang="en-US" sz="3500" dirty="0">
                <a:solidFill>
                  <a:srgbClr val="356081"/>
                </a:solidFill>
                <a:latin typeface="Poppins" pitchFamily="2" charset="77"/>
                <a:cs typeface="Poppins" pitchFamily="2" charset="77"/>
              </a:rPr>
              <a:t>Lack of funds for downpayment &amp; closing, using Housing Choice Voucher (HCV)</a:t>
            </a:r>
          </a:p>
        </p:txBody>
      </p:sp>
      <p:cxnSp>
        <p:nvCxnSpPr>
          <p:cNvPr id="7" name="Straight Connector 6">
            <a:extLst>
              <a:ext uri="{FF2B5EF4-FFF2-40B4-BE49-F238E27FC236}">
                <a16:creationId xmlns:a16="http://schemas.microsoft.com/office/drawing/2014/main" id="{9DC18C65-6EE0-5245-B853-5C49C75E1908}"/>
              </a:ext>
            </a:extLst>
          </p:cNvPr>
          <p:cNvCxnSpPr>
            <a:cxnSpLocks/>
          </p:cNvCxnSpPr>
          <p:nvPr/>
        </p:nvCxnSpPr>
        <p:spPr>
          <a:xfrm>
            <a:off x="495300" y="1199371"/>
            <a:ext cx="428065" cy="0"/>
          </a:xfrm>
          <a:prstGeom prst="line">
            <a:avLst/>
          </a:prstGeom>
          <a:ln w="76200">
            <a:solidFill>
              <a:srgbClr val="FFC832"/>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9882018B-0BF0-944D-9227-0E63C8500886}"/>
              </a:ext>
            </a:extLst>
          </p:cNvPr>
          <p:cNvSpPr txBox="1">
            <a:spLocks/>
          </p:cNvSpPr>
          <p:nvPr/>
        </p:nvSpPr>
        <p:spPr>
          <a:xfrm>
            <a:off x="495300" y="1652038"/>
            <a:ext cx="6716383" cy="3985883"/>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70000"/>
              </a:lnSpc>
            </a:pPr>
            <a:endParaRPr lang="en-US" sz="16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175958DE-0E32-A75D-A547-F8095E8859DA}"/>
              </a:ext>
            </a:extLst>
          </p:cNvPr>
          <p:cNvSpPr txBox="1"/>
          <p:nvPr/>
        </p:nvSpPr>
        <p:spPr>
          <a:xfrm>
            <a:off x="395927" y="1296084"/>
            <a:ext cx="11180722" cy="5078313"/>
          </a:xfrm>
          <a:prstGeom prst="rect">
            <a:avLst/>
          </a:prstGeom>
          <a:noFill/>
        </p:spPr>
        <p:txBody>
          <a:bodyPr wrap="square" rtlCol="0">
            <a:spAutoFit/>
          </a:bodyPr>
          <a:lstStyle/>
          <a:p>
            <a:r>
              <a:rPr lang="en-US" sz="1800" b="1" i="0" u="none" strike="noStrike" dirty="0">
                <a:solidFill>
                  <a:srgbClr val="000000"/>
                </a:solidFill>
                <a:effectLst/>
                <a:latin typeface="Poppins" panose="00000500000000000000" pitchFamily="2" charset="0"/>
                <a:cs typeface="Poppins" panose="00000500000000000000" pitchFamily="2" charset="0"/>
              </a:rPr>
              <a:t>Objective: Understand existing trends in regulatory and local decisions that create barriers and limit the market’s ability to produce affordable housing . </a:t>
            </a:r>
            <a:endParaRPr lang="en-US" dirty="0">
              <a:solidFill>
                <a:srgbClr val="000000"/>
              </a:solidFill>
              <a:latin typeface="Poppins" panose="00000500000000000000" pitchFamily="2" charset="0"/>
              <a:cs typeface="Poppins" panose="00000500000000000000" pitchFamily="2" charset="0"/>
            </a:endParaRPr>
          </a:p>
          <a:p>
            <a:r>
              <a:rPr lang="en-US" sz="1800" b="0" i="0" u="none" strike="noStrike" dirty="0">
                <a:solidFill>
                  <a:srgbClr val="000000"/>
                </a:solidFill>
                <a:effectLst/>
                <a:latin typeface="Poppins" panose="00000500000000000000" pitchFamily="2" charset="0"/>
                <a:cs typeface="Poppins" panose="00000500000000000000" pitchFamily="2" charset="0"/>
              </a:rPr>
              <a:t>Lack of savings, lack of  credit and poor credit scores, inadequate funding, </a:t>
            </a:r>
            <a:r>
              <a:rPr lang="en-US" dirty="0">
                <a:solidFill>
                  <a:srgbClr val="000000"/>
                </a:solidFill>
                <a:latin typeface="Poppins" panose="00000500000000000000" pitchFamily="2" charset="0"/>
                <a:cs typeface="Poppins" panose="00000500000000000000" pitchFamily="2" charset="0"/>
              </a:rPr>
              <a:t>improper prioritization of funding allocations, and impaired program policies and procedures.</a:t>
            </a:r>
          </a:p>
          <a:p>
            <a:pPr marL="285750" indent="-285750">
              <a:buFont typeface="Wingdings" panose="05000000000000000000" pitchFamily="2" charset="2"/>
              <a:buChar char="§"/>
            </a:pPr>
            <a:r>
              <a:rPr lang="en-US" sz="1800" b="1" i="0" u="none" strike="noStrike" dirty="0">
                <a:solidFill>
                  <a:srgbClr val="000000"/>
                </a:solidFill>
                <a:effectLst/>
                <a:latin typeface="Poppins" panose="00000500000000000000" pitchFamily="2" charset="0"/>
                <a:cs typeface="Poppins" panose="00000500000000000000" pitchFamily="2" charset="0"/>
              </a:rPr>
              <a:t>Review recent efforts by federal and state agencies, and local communities to reduce regulatory control</a:t>
            </a:r>
            <a:r>
              <a:rPr lang="en-US" sz="1800" b="0" i="0" u="none" strike="noStrike" dirty="0">
                <a:solidFill>
                  <a:srgbClr val="000000"/>
                </a:solidFill>
                <a:effectLst/>
                <a:latin typeface="Poppins" panose="00000500000000000000" pitchFamily="2" charset="0"/>
                <a:cs typeface="Poppins" panose="00000500000000000000" pitchFamily="2" charset="0"/>
              </a:rPr>
              <a:t> .</a:t>
            </a:r>
          </a:p>
          <a:p>
            <a:r>
              <a:rPr lang="en-US" b="1" dirty="0">
                <a:solidFill>
                  <a:srgbClr val="00B0F0"/>
                </a:solidFill>
                <a:latin typeface="Poppins" panose="00000500000000000000" pitchFamily="2" charset="0"/>
                <a:cs typeface="Poppins" panose="00000500000000000000" pitchFamily="2" charset="0"/>
              </a:rPr>
              <a:t>REFERENCE HUD 2022-2026 Strategic Plan</a:t>
            </a:r>
          </a:p>
          <a:p>
            <a:r>
              <a:rPr lang="en-US" dirty="0">
                <a:latin typeface="Poppins" panose="00000500000000000000" pitchFamily="2" charset="0"/>
                <a:cs typeface="Poppins" panose="00000500000000000000" pitchFamily="2" charset="0"/>
              </a:rPr>
              <a:t>Strategic Goal 3: Promote Homeownership</a:t>
            </a:r>
            <a:endParaRPr lang="en-US" dirty="0">
              <a:solidFill>
                <a:srgbClr val="000000"/>
              </a:solidFill>
              <a:latin typeface="Poppins" panose="00000500000000000000" pitchFamily="2" charset="0"/>
              <a:cs typeface="Poppins" panose="00000500000000000000" pitchFamily="2" charset="0"/>
            </a:endParaRPr>
          </a:p>
          <a:p>
            <a:r>
              <a:rPr lang="en-US" dirty="0">
                <a:latin typeface="Poppins" panose="00000500000000000000" pitchFamily="2" charset="0"/>
                <a:cs typeface="Poppins" panose="00000500000000000000" pitchFamily="2" charset="0"/>
              </a:rPr>
              <a:t>Promote homeownership opportunities, equitable access to credit for purchase and improvements, and wealth building in underserved communities.</a:t>
            </a:r>
          </a:p>
          <a:p>
            <a:r>
              <a:rPr lang="en-US" b="1" dirty="0">
                <a:latin typeface="Poppins" panose="00000500000000000000" pitchFamily="2" charset="0"/>
                <a:cs typeface="Poppins" panose="00000500000000000000" pitchFamily="2" charset="0"/>
              </a:rPr>
              <a:t>3A: Advance Sustainable Homeownership</a:t>
            </a:r>
            <a:endParaRPr lang="en-US" b="1" dirty="0">
              <a:solidFill>
                <a:srgbClr val="000000"/>
              </a:solidFill>
              <a:latin typeface="Poppins" panose="00000500000000000000" pitchFamily="2" charset="0"/>
              <a:cs typeface="Poppins" panose="00000500000000000000" pitchFamily="2" charset="0"/>
            </a:endParaRPr>
          </a:p>
          <a:p>
            <a:r>
              <a:rPr lang="en-US" dirty="0">
                <a:latin typeface="Poppins" panose="00000500000000000000" pitchFamily="2" charset="0"/>
                <a:cs typeface="Poppins" panose="00000500000000000000" pitchFamily="2" charset="0"/>
              </a:rPr>
              <a:t>Advance the deployment of tools and capital that put sustainable homeownership within reach.</a:t>
            </a:r>
          </a:p>
          <a:p>
            <a:r>
              <a:rPr lang="en-US" b="1" dirty="0">
                <a:latin typeface="Poppins" panose="00000500000000000000" pitchFamily="2" charset="0"/>
                <a:cs typeface="Poppins" panose="00000500000000000000" pitchFamily="2" charset="0"/>
              </a:rPr>
              <a:t>3A – Major Initiative: Expand Homeownership Opportunities </a:t>
            </a:r>
            <a:endParaRPr lang="en-US" b="1" dirty="0">
              <a:solidFill>
                <a:srgbClr val="000000"/>
              </a:solidFill>
              <a:latin typeface="Poppins" panose="00000500000000000000" pitchFamily="2" charset="0"/>
              <a:cs typeface="Poppins" panose="00000500000000000000" pitchFamily="2" charset="0"/>
            </a:endParaRPr>
          </a:p>
          <a:p>
            <a:r>
              <a:rPr lang="en-US" dirty="0">
                <a:latin typeface="Poppins" panose="00000500000000000000" pitchFamily="2" charset="0"/>
                <a:cs typeface="Poppins" panose="00000500000000000000" pitchFamily="2" charset="0"/>
              </a:rPr>
              <a:t>Promote financing for innovative ownership models to increase the availability of affordable housing</a:t>
            </a:r>
          </a:p>
          <a:p>
            <a:r>
              <a:rPr lang="en-US" b="1" dirty="0">
                <a:latin typeface="Poppins" panose="00000500000000000000" pitchFamily="2" charset="0"/>
                <a:cs typeface="Poppins" panose="00000500000000000000" pitchFamily="2" charset="0"/>
              </a:rPr>
              <a:t>3B: Create a More Accessible and Inclusive Housing Finance System</a:t>
            </a:r>
          </a:p>
          <a:p>
            <a:r>
              <a:rPr lang="en-US" dirty="0">
                <a:latin typeface="Poppins" panose="00000500000000000000" pitchFamily="2" charset="0"/>
                <a:cs typeface="Poppins" panose="00000500000000000000" pitchFamily="2" charset="0"/>
              </a:rPr>
              <a:t> Advance new policy, programs, and modernization initiatives that support a more equitable housing finance system. Promote the preservation and creation of affordable housing stock</a:t>
            </a:r>
            <a:endParaRPr lang="en-US" dirty="0">
              <a:solidFill>
                <a:srgbClr val="000000"/>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6195251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D8B2A0E-1FAC-BF4C-9B72-759D44E22B99}"/>
              </a:ext>
            </a:extLst>
          </p:cNvPr>
          <p:cNvSpPr>
            <a:spLocks noGrp="1"/>
          </p:cNvSpPr>
          <p:nvPr>
            <p:ph type="title"/>
          </p:nvPr>
        </p:nvSpPr>
        <p:spPr>
          <a:xfrm>
            <a:off x="386499" y="358283"/>
            <a:ext cx="11190149" cy="744377"/>
          </a:xfrm>
        </p:spPr>
        <p:txBody>
          <a:bodyPr lIns="0" anchor="t">
            <a:normAutofit/>
          </a:bodyPr>
          <a:lstStyle/>
          <a:p>
            <a:r>
              <a:rPr lang="en-US" sz="3500" dirty="0">
                <a:solidFill>
                  <a:srgbClr val="356081"/>
                </a:solidFill>
                <a:latin typeface="Poppins" pitchFamily="2" charset="77"/>
                <a:cs typeface="Poppins" pitchFamily="2" charset="77"/>
              </a:rPr>
              <a:t>RECOMMENDATIONS</a:t>
            </a:r>
          </a:p>
        </p:txBody>
      </p:sp>
      <p:cxnSp>
        <p:nvCxnSpPr>
          <p:cNvPr id="7" name="Straight Connector 6">
            <a:extLst>
              <a:ext uri="{FF2B5EF4-FFF2-40B4-BE49-F238E27FC236}">
                <a16:creationId xmlns:a16="http://schemas.microsoft.com/office/drawing/2014/main" id="{9DC18C65-6EE0-5245-B853-5C49C75E1908}"/>
              </a:ext>
            </a:extLst>
          </p:cNvPr>
          <p:cNvCxnSpPr>
            <a:cxnSpLocks/>
          </p:cNvCxnSpPr>
          <p:nvPr/>
        </p:nvCxnSpPr>
        <p:spPr>
          <a:xfrm>
            <a:off x="377072" y="879135"/>
            <a:ext cx="428065" cy="0"/>
          </a:xfrm>
          <a:prstGeom prst="line">
            <a:avLst/>
          </a:prstGeom>
          <a:ln w="76200">
            <a:solidFill>
              <a:srgbClr val="FFC832"/>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9882018B-0BF0-944D-9227-0E63C8500886}"/>
              </a:ext>
            </a:extLst>
          </p:cNvPr>
          <p:cNvSpPr txBox="1">
            <a:spLocks/>
          </p:cNvSpPr>
          <p:nvPr/>
        </p:nvSpPr>
        <p:spPr>
          <a:xfrm>
            <a:off x="495300" y="1652038"/>
            <a:ext cx="9666795" cy="3985883"/>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70000"/>
              </a:lnSpc>
            </a:pPr>
            <a:endParaRPr lang="en-US" sz="16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A64968DA-8C29-F5C1-665F-DD52294545EC}"/>
              </a:ext>
            </a:extLst>
          </p:cNvPr>
          <p:cNvSpPr txBox="1"/>
          <p:nvPr/>
        </p:nvSpPr>
        <p:spPr>
          <a:xfrm>
            <a:off x="122548" y="952108"/>
            <a:ext cx="11682953" cy="6463308"/>
          </a:xfrm>
          <a:prstGeom prst="rect">
            <a:avLst/>
          </a:prstGeom>
          <a:noFill/>
        </p:spPr>
        <p:txBody>
          <a:bodyPr wrap="square" rtlCol="0">
            <a:spAutoFit/>
          </a:bodyPr>
          <a:lstStyle/>
          <a:p>
            <a:pPr marL="285750" indent="-285750">
              <a:buFont typeface="Wingdings" panose="05000000000000000000" pitchFamily="2" charset="2"/>
              <a:buChar char="Ø"/>
            </a:pPr>
            <a:r>
              <a:rPr lang="en-US" sz="2000" dirty="0">
                <a:latin typeface="Poppins" panose="00000500000000000000" pitchFamily="2" charset="0"/>
                <a:cs typeface="Poppins" panose="00000500000000000000" pitchFamily="2" charset="0"/>
              </a:rPr>
              <a:t>Reevaluate and improve programs policies and procedures with input and resources from public and private sectors to ensure these programs are designed and allocated to meet the needs of communities they are intended to serve.</a:t>
            </a:r>
          </a:p>
          <a:p>
            <a:pPr marL="285750" indent="-285750">
              <a:buFont typeface="Wingdings" panose="05000000000000000000" pitchFamily="2" charset="2"/>
              <a:buChar char="Ø"/>
            </a:pPr>
            <a:r>
              <a:rPr lang="en-US" sz="2000" dirty="0">
                <a:latin typeface="Poppins" panose="00000500000000000000" pitchFamily="2" charset="0"/>
                <a:cs typeface="Poppins" panose="00000500000000000000" pitchFamily="2" charset="0"/>
              </a:rPr>
              <a:t>Utilize </a:t>
            </a:r>
            <a:r>
              <a:rPr lang="en-US" sz="2000" b="1" dirty="0">
                <a:latin typeface="Poppins" panose="00000500000000000000" pitchFamily="2" charset="0"/>
                <a:cs typeface="Poppins" panose="00000500000000000000" pitchFamily="2" charset="0"/>
              </a:rPr>
              <a:t>HUD Certified Housing Counseling Agencies </a:t>
            </a:r>
            <a:r>
              <a:rPr lang="en-US" sz="2000" dirty="0">
                <a:latin typeface="Poppins" panose="00000500000000000000" pitchFamily="2" charset="0"/>
                <a:cs typeface="Poppins" panose="00000500000000000000" pitchFamily="2" charset="0"/>
              </a:rPr>
              <a:t>provide credit education and credit counseling.</a:t>
            </a:r>
            <a:endParaRPr lang="en-US" sz="2000" b="1" dirty="0">
              <a:latin typeface="Poppins" panose="00000500000000000000" pitchFamily="2" charset="0"/>
              <a:cs typeface="Poppins" panose="00000500000000000000" pitchFamily="2" charset="0"/>
            </a:endParaRPr>
          </a:p>
          <a:p>
            <a:pPr marL="285750" indent="-285750">
              <a:buFont typeface="Wingdings" panose="05000000000000000000" pitchFamily="2" charset="2"/>
              <a:buChar char="Ø"/>
            </a:pPr>
            <a:endParaRPr lang="en-US" sz="2000" dirty="0">
              <a:latin typeface="Poppins" panose="00000500000000000000" pitchFamily="2" charset="0"/>
              <a:cs typeface="Poppins" panose="00000500000000000000" pitchFamily="2" charset="0"/>
            </a:endParaRPr>
          </a:p>
          <a:p>
            <a:pPr marL="285750" indent="-285750">
              <a:buFont typeface="Wingdings" panose="05000000000000000000" pitchFamily="2" charset="2"/>
              <a:buChar char="Ø"/>
            </a:pPr>
            <a:r>
              <a:rPr lang="en-US" sz="2000" dirty="0">
                <a:latin typeface="Poppins" panose="00000500000000000000" pitchFamily="2" charset="0"/>
                <a:cs typeface="Poppins" panose="00000500000000000000" pitchFamily="2" charset="0"/>
              </a:rPr>
              <a:t>Massive marketing  demystifying available programs and service . Partner with </a:t>
            </a:r>
            <a:r>
              <a:rPr lang="en-US" sz="2000" b="1" dirty="0">
                <a:latin typeface="Poppins" panose="00000500000000000000" pitchFamily="2" charset="0"/>
                <a:cs typeface="Poppins" panose="00000500000000000000" pitchFamily="2" charset="0"/>
              </a:rPr>
              <a:t>civic and faith- based organizations,</a:t>
            </a:r>
            <a:r>
              <a:rPr lang="en-US" sz="2000" dirty="0">
                <a:latin typeface="Poppins" panose="00000500000000000000" pitchFamily="2" charset="0"/>
                <a:cs typeface="Poppins" panose="00000500000000000000" pitchFamily="2" charset="0"/>
              </a:rPr>
              <a:t>  and  institutions , to provide educational opportunities for financial literacy , generational wealth building, and information on available programs services.</a:t>
            </a:r>
            <a:endParaRPr lang="en-US" sz="2000" b="1" dirty="0">
              <a:latin typeface="Poppins" panose="00000500000000000000" pitchFamily="2" charset="0"/>
              <a:cs typeface="Poppins" panose="00000500000000000000" pitchFamily="2" charset="0"/>
            </a:endParaRPr>
          </a:p>
          <a:p>
            <a:endParaRPr lang="en-US" sz="2000" dirty="0">
              <a:latin typeface="Poppins" panose="00000500000000000000" pitchFamily="2" charset="0"/>
              <a:cs typeface="Poppins" panose="00000500000000000000" pitchFamily="2" charset="0"/>
            </a:endParaRPr>
          </a:p>
          <a:p>
            <a:pPr marL="285750" indent="-285750">
              <a:buFont typeface="Wingdings" panose="05000000000000000000" pitchFamily="2" charset="2"/>
              <a:buChar char="Ø"/>
            </a:pPr>
            <a:r>
              <a:rPr lang="en-US" sz="2000" dirty="0">
                <a:latin typeface="Poppins" panose="00000500000000000000" pitchFamily="2" charset="0"/>
                <a:cs typeface="Poppins" panose="00000500000000000000" pitchFamily="2" charset="0"/>
              </a:rPr>
              <a:t>Integrating systems with practitioners of public and private sectors.</a:t>
            </a:r>
          </a:p>
          <a:p>
            <a:pPr marL="285750" indent="-285750">
              <a:buFont typeface="Wingdings" panose="05000000000000000000" pitchFamily="2" charset="2"/>
              <a:buChar char="Ø"/>
            </a:pPr>
            <a:endParaRPr lang="en-US" sz="2000" dirty="0">
              <a:latin typeface="Poppins" panose="00000500000000000000" pitchFamily="2" charset="0"/>
              <a:cs typeface="Poppins" panose="00000500000000000000" pitchFamily="2" charset="0"/>
            </a:endParaRPr>
          </a:p>
          <a:p>
            <a:pPr marL="285750" indent="-285750">
              <a:buFont typeface="Wingdings" panose="05000000000000000000" pitchFamily="2" charset="2"/>
              <a:buChar char="Ø"/>
            </a:pPr>
            <a:r>
              <a:rPr lang="en-US" sz="2000" dirty="0">
                <a:latin typeface="Poppins" panose="00000500000000000000" pitchFamily="2" charset="0"/>
                <a:cs typeface="Poppins" panose="00000500000000000000" pitchFamily="2" charset="0"/>
              </a:rPr>
              <a:t>HUD public housing division reevaluate and improve the HCV program guidelines regarding lease up regulations concerning PHA’s to function in the same capacity and provide same funding regardless of whether recipient is utilizing the voucher to rent or buy. Further-more PHA’s should be regulated to provide program recipients the option to rent or buy.</a:t>
            </a:r>
          </a:p>
          <a:p>
            <a:pPr marL="285750" indent="-285750">
              <a:buFont typeface="Wingdings" panose="05000000000000000000" pitchFamily="2" charset="2"/>
              <a:buChar char="Ø"/>
            </a:pP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05151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EE3346C-CD32-8A40-A94B-E47DDEEB2DB7}"/>
              </a:ext>
            </a:extLst>
          </p:cNvPr>
          <p:cNvSpPr/>
          <p:nvPr/>
        </p:nvSpPr>
        <p:spPr>
          <a:xfrm>
            <a:off x="0" y="6187299"/>
            <a:ext cx="9224210" cy="670701"/>
          </a:xfrm>
          <a:prstGeom prst="rect">
            <a:avLst/>
          </a:prstGeom>
          <a:solidFill>
            <a:srgbClr val="00B5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3D8B2A0E-1FAC-BF4C-9B72-759D44E22B99}"/>
              </a:ext>
            </a:extLst>
          </p:cNvPr>
          <p:cNvSpPr>
            <a:spLocks noGrp="1"/>
          </p:cNvSpPr>
          <p:nvPr>
            <p:ph type="title"/>
          </p:nvPr>
        </p:nvSpPr>
        <p:spPr>
          <a:xfrm>
            <a:off x="113123" y="65988"/>
            <a:ext cx="11717516" cy="732709"/>
          </a:xfrm>
        </p:spPr>
        <p:txBody>
          <a:bodyPr lIns="0" anchor="t">
            <a:noAutofit/>
          </a:bodyPr>
          <a:lstStyle/>
          <a:p>
            <a:r>
              <a:rPr lang="en-US" sz="2800" dirty="0">
                <a:solidFill>
                  <a:srgbClr val="00B5BF"/>
                </a:solidFill>
                <a:latin typeface="Poppins" pitchFamily="2" charset="77"/>
                <a:cs typeface="Poppins" pitchFamily="2" charset="77"/>
              </a:rPr>
              <a:t>Lack of inventory , the cost of homes/development  removing restrictive zoning and cost challenges </a:t>
            </a:r>
          </a:p>
        </p:txBody>
      </p:sp>
      <p:sp>
        <p:nvSpPr>
          <p:cNvPr id="5" name="Title 1">
            <a:extLst>
              <a:ext uri="{FF2B5EF4-FFF2-40B4-BE49-F238E27FC236}">
                <a16:creationId xmlns:a16="http://schemas.microsoft.com/office/drawing/2014/main" id="{CCBB98F6-725F-0247-98E0-317F3939C75F}"/>
              </a:ext>
            </a:extLst>
          </p:cNvPr>
          <p:cNvSpPr txBox="1">
            <a:spLocks/>
          </p:cNvSpPr>
          <p:nvPr/>
        </p:nvSpPr>
        <p:spPr>
          <a:xfrm>
            <a:off x="495300" y="1462824"/>
            <a:ext cx="10675462" cy="4175097"/>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70000"/>
              </a:lnSpc>
            </a:pPr>
            <a:endParaRPr lang="en-US" sz="16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0D4D0060-BEEA-1B4E-B358-78527DDB9922}"/>
              </a:ext>
            </a:extLst>
          </p:cNvPr>
          <p:cNvPicPr>
            <a:picLocks noChangeAspect="1"/>
          </p:cNvPicPr>
          <p:nvPr/>
        </p:nvPicPr>
        <p:blipFill>
          <a:blip r:embed="rId3"/>
          <a:stretch>
            <a:fillRect/>
          </a:stretch>
        </p:blipFill>
        <p:spPr>
          <a:xfrm>
            <a:off x="9454815" y="6297694"/>
            <a:ext cx="2277344" cy="417513"/>
          </a:xfrm>
          <a:prstGeom prst="rect">
            <a:avLst/>
          </a:prstGeom>
        </p:spPr>
      </p:pic>
      <p:cxnSp>
        <p:nvCxnSpPr>
          <p:cNvPr id="7" name="Straight Connector 6">
            <a:extLst>
              <a:ext uri="{FF2B5EF4-FFF2-40B4-BE49-F238E27FC236}">
                <a16:creationId xmlns:a16="http://schemas.microsoft.com/office/drawing/2014/main" id="{9DC18C65-6EE0-5245-B853-5C49C75E1908}"/>
              </a:ext>
            </a:extLst>
          </p:cNvPr>
          <p:cNvCxnSpPr>
            <a:cxnSpLocks/>
          </p:cNvCxnSpPr>
          <p:nvPr/>
        </p:nvCxnSpPr>
        <p:spPr>
          <a:xfrm>
            <a:off x="147294" y="895482"/>
            <a:ext cx="503941" cy="0"/>
          </a:xfrm>
          <a:prstGeom prst="line">
            <a:avLst/>
          </a:prstGeom>
          <a:ln w="76200">
            <a:solidFill>
              <a:srgbClr val="FFC832"/>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9882018B-0BF0-944D-9227-0E63C8500886}"/>
              </a:ext>
            </a:extLst>
          </p:cNvPr>
          <p:cNvSpPr txBox="1">
            <a:spLocks/>
          </p:cNvSpPr>
          <p:nvPr/>
        </p:nvSpPr>
        <p:spPr>
          <a:xfrm>
            <a:off x="6096000" y="1652038"/>
            <a:ext cx="4959016" cy="3985883"/>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70000"/>
              </a:lnSpc>
            </a:pPr>
            <a:endParaRPr lang="en-US" sz="16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D452BC9D-3CF7-3902-3224-BF701205AEC7}"/>
              </a:ext>
            </a:extLst>
          </p:cNvPr>
          <p:cNvSpPr txBox="1"/>
          <p:nvPr/>
        </p:nvSpPr>
        <p:spPr>
          <a:xfrm>
            <a:off x="9428" y="895482"/>
            <a:ext cx="12192000" cy="6504663"/>
          </a:xfrm>
          <a:prstGeom prst="rect">
            <a:avLst/>
          </a:prstGeom>
          <a:noFill/>
        </p:spPr>
        <p:txBody>
          <a:bodyPr wrap="square" rtlCol="0">
            <a:spAutoFit/>
          </a:bodyPr>
          <a:lstStyle/>
          <a:p>
            <a:pPr marL="285750" indent="-285750">
              <a:buFont typeface="Wingdings" panose="05000000000000000000" pitchFamily="2" charset="2"/>
              <a:buChar char="Ø"/>
            </a:pPr>
            <a:r>
              <a:rPr lang="en-US" dirty="0">
                <a:latin typeface="Poppins" panose="00000500000000000000" pitchFamily="2" charset="0"/>
                <a:cs typeface="Poppins" panose="00000500000000000000" pitchFamily="2" charset="0"/>
              </a:rPr>
              <a:t>Regulatory Burdens for Zoning affordable housing.</a:t>
            </a:r>
          </a:p>
          <a:p>
            <a:pPr marL="285750" indent="-285750">
              <a:buFont typeface="Wingdings" panose="05000000000000000000" pitchFamily="2" charset="2"/>
              <a:buChar char="Ø"/>
            </a:pPr>
            <a:r>
              <a:rPr lang="en-US" dirty="0">
                <a:latin typeface="Poppins" panose="00000500000000000000" pitchFamily="2" charset="0"/>
                <a:cs typeface="Poppins" panose="00000500000000000000" pitchFamily="2" charset="0"/>
              </a:rPr>
              <a:t>Lack of housing inventory.</a:t>
            </a:r>
          </a:p>
          <a:p>
            <a:pPr marL="285750" indent="-285750">
              <a:buFont typeface="Wingdings" panose="05000000000000000000" pitchFamily="2" charset="2"/>
              <a:buChar char="Ø"/>
            </a:pPr>
            <a:r>
              <a:rPr lang="en-US" dirty="0">
                <a:latin typeface="Poppins" panose="00000500000000000000" pitchFamily="2" charset="0"/>
                <a:cs typeface="Poppins" panose="00000500000000000000" pitchFamily="2" charset="0"/>
              </a:rPr>
              <a:t>Dramatically Increased construction / development cost  ( the cost of material challenges housing developers)</a:t>
            </a:r>
          </a:p>
          <a:p>
            <a:pPr marL="285750" indent="-285750">
              <a:buFont typeface="Wingdings" panose="05000000000000000000" pitchFamily="2" charset="2"/>
              <a:buChar char="Ø"/>
            </a:pPr>
            <a:r>
              <a:rPr lang="en-US" dirty="0">
                <a:latin typeface="Poppins" panose="00000500000000000000" pitchFamily="2" charset="0"/>
                <a:cs typeface="Poppins" panose="00000500000000000000" pitchFamily="2" charset="0"/>
              </a:rPr>
              <a:t>Reevaluate and increase  homeownership development options</a:t>
            </a:r>
          </a:p>
          <a:p>
            <a:pPr marL="285750" indent="-285750">
              <a:buFont typeface="Wingdings" panose="05000000000000000000" pitchFamily="2" charset="2"/>
              <a:buChar char="Ø"/>
            </a:pPr>
            <a:r>
              <a:rPr lang="en-US" dirty="0">
                <a:latin typeface="Poppins" panose="00000500000000000000" pitchFamily="2" charset="0"/>
                <a:cs typeface="Poppins" panose="00000500000000000000" pitchFamily="2" charset="0"/>
              </a:rPr>
              <a:t>The need for better understanding of  the resources for disaster recovery,  development, and home renovations.</a:t>
            </a:r>
          </a:p>
          <a:p>
            <a:r>
              <a:rPr lang="en-US" b="1" dirty="0">
                <a:latin typeface="Poppins" panose="00000500000000000000" pitchFamily="2" charset="0"/>
                <a:cs typeface="Poppins" panose="00000500000000000000" pitchFamily="2" charset="0"/>
              </a:rPr>
              <a:t>Reference July 27, 2023</a:t>
            </a:r>
          </a:p>
          <a:p>
            <a:r>
              <a:rPr lang="en-US" kern="1800" spc="-20" dirty="0">
                <a:solidFill>
                  <a:srgbClr val="0A2458"/>
                </a:solidFill>
                <a:effectLst/>
                <a:latin typeface="Poppins" panose="00000500000000000000" pitchFamily="2" charset="0"/>
                <a:ea typeface="Times New Roman" panose="02020603050405020304" pitchFamily="18" charset="0"/>
                <a:cs typeface="Poppins" panose="00000500000000000000" pitchFamily="2" charset="0"/>
              </a:rPr>
              <a:t>Biden-⁠Harris Administration Announces Actions to Lower Housing Costs and Boost Supply</a:t>
            </a:r>
          </a:p>
          <a:p>
            <a:pPr marL="0" marR="0">
              <a:spcBef>
                <a:spcPts val="0"/>
              </a:spcBef>
              <a:spcAft>
                <a:spcPts val="0"/>
              </a:spcAft>
            </a:pPr>
            <a:r>
              <a:rPr lang="en-US" kern="100" dirty="0">
                <a:solidFill>
                  <a:schemeClr val="tx1">
                    <a:lumMod val="75000"/>
                    <a:lumOff val="25000"/>
                  </a:schemeClr>
                </a:solidFill>
                <a:effectLst/>
                <a:latin typeface="Poppins" panose="00000500000000000000" pitchFamily="2" charset="0"/>
                <a:ea typeface="Times New Roman" panose="02020603050405020304" pitchFamily="18" charset="0"/>
                <a:cs typeface="Poppins" panose="00000500000000000000" pitchFamily="2" charset="0"/>
              </a:rPr>
              <a:t>Launches first-of-its-kind program to address land use and zoning barriers that limit housing</a:t>
            </a:r>
          </a:p>
          <a:p>
            <a:pPr marL="285750" marR="0" lvl="0" indent="-285750">
              <a:lnSpc>
                <a:spcPts val="2110"/>
              </a:lnSpc>
              <a:spcBef>
                <a:spcPts val="0"/>
              </a:spcBef>
              <a:spcAft>
                <a:spcPts val="1125"/>
              </a:spcAft>
              <a:buSzPts val="1000"/>
              <a:buFont typeface="Wingdings" panose="05000000000000000000" pitchFamily="2" charset="2"/>
              <a:buChar char="Ø"/>
              <a:tabLst>
                <a:tab pos="457200" algn="l"/>
              </a:tabLst>
            </a:pPr>
            <a:r>
              <a:rPr lang="en-US" kern="0" dirty="0">
                <a:solidFill>
                  <a:schemeClr val="tx1">
                    <a:lumMod val="75000"/>
                    <a:lumOff val="25000"/>
                  </a:schemeClr>
                </a:solidFill>
                <a:effectLst/>
                <a:latin typeface="Poppins" panose="00000500000000000000" pitchFamily="2" charset="0"/>
                <a:ea typeface="Times New Roman" panose="02020603050405020304" pitchFamily="18" charset="0"/>
                <a:cs typeface="Poppins" panose="00000500000000000000" pitchFamily="2" charset="0"/>
              </a:rPr>
              <a:t>Reducing barriers to build housing like restrictive and costly land use and zoning rules;</a:t>
            </a:r>
            <a:endParaRPr lang="en-US" kern="100" dirty="0">
              <a:solidFill>
                <a:schemeClr val="tx1">
                  <a:lumMod val="75000"/>
                  <a:lumOff val="25000"/>
                </a:schemeClr>
              </a:solidFill>
              <a:latin typeface="Poppins" panose="00000500000000000000" pitchFamily="2" charset="0"/>
              <a:ea typeface="Times New Roman" panose="02020603050405020304" pitchFamily="18" charset="0"/>
              <a:cs typeface="Poppins" panose="00000500000000000000" pitchFamily="2" charset="0"/>
            </a:endParaRPr>
          </a:p>
          <a:p>
            <a:pPr marL="285750" marR="0" lvl="0" indent="-285750">
              <a:lnSpc>
                <a:spcPts val="2110"/>
              </a:lnSpc>
              <a:spcBef>
                <a:spcPts val="0"/>
              </a:spcBef>
              <a:spcAft>
                <a:spcPts val="1125"/>
              </a:spcAft>
              <a:buSzPts val="1000"/>
              <a:buFont typeface="Wingdings" panose="05000000000000000000" pitchFamily="2" charset="2"/>
              <a:buChar char="Ø"/>
              <a:tabLst>
                <a:tab pos="457200" algn="l"/>
              </a:tabLst>
            </a:pPr>
            <a:r>
              <a:rPr lang="en-US" kern="0" dirty="0">
                <a:solidFill>
                  <a:schemeClr val="tx1">
                    <a:lumMod val="75000"/>
                    <a:lumOff val="25000"/>
                  </a:schemeClr>
                </a:solidFill>
                <a:effectLst/>
                <a:latin typeface="Poppins" panose="00000500000000000000" pitchFamily="2" charset="0"/>
                <a:ea typeface="Times New Roman" panose="02020603050405020304" pitchFamily="18" charset="0"/>
                <a:cs typeface="Poppins" panose="00000500000000000000" pitchFamily="2" charset="0"/>
              </a:rPr>
              <a:t>Expanding financing for affordable, energy efficient and resilient housing.</a:t>
            </a:r>
          </a:p>
          <a:p>
            <a:r>
              <a:rPr lang="en-US" b="1" kern="0" dirty="0">
                <a:solidFill>
                  <a:schemeClr val="tx1">
                    <a:lumMod val="75000"/>
                    <a:lumOff val="25000"/>
                  </a:schemeClr>
                </a:solidFill>
                <a:latin typeface="Poppins" panose="00000500000000000000" pitchFamily="2" charset="0"/>
                <a:ea typeface="Times New Roman" panose="02020603050405020304" pitchFamily="18" charset="0"/>
                <a:cs typeface="Poppins" panose="00000500000000000000" pitchFamily="2" charset="0"/>
              </a:rPr>
              <a:t>New Biden- Harris Housing Supply Action Plan to help close the housing supply gap in five years </a:t>
            </a:r>
          </a:p>
          <a:p>
            <a:r>
              <a:rPr lang="en-US" kern="0" dirty="0">
                <a:solidFill>
                  <a:schemeClr val="tx1">
                    <a:lumMod val="75000"/>
                    <a:lumOff val="25000"/>
                  </a:schemeClr>
                </a:solidFill>
                <a:latin typeface="Poppins" panose="00000500000000000000" pitchFamily="2" charset="0"/>
                <a:ea typeface="Times New Roman" panose="02020603050405020304" pitchFamily="18" charset="0"/>
                <a:cs typeface="Poppins" panose="00000500000000000000" pitchFamily="2" charset="0"/>
              </a:rPr>
              <a:t>Under the plan, the administration will:</a:t>
            </a:r>
          </a:p>
          <a:p>
            <a:r>
              <a:rPr lang="en-US" kern="0" dirty="0">
                <a:solidFill>
                  <a:schemeClr val="tx1">
                    <a:lumMod val="75000"/>
                    <a:lumOff val="25000"/>
                  </a:schemeClr>
                </a:solidFill>
                <a:latin typeface="Poppins" panose="00000500000000000000" pitchFamily="2" charset="0"/>
                <a:ea typeface="Times New Roman" panose="02020603050405020304" pitchFamily="18" charset="0"/>
                <a:cs typeface="Poppins" panose="00000500000000000000" pitchFamily="2" charset="0"/>
              </a:rPr>
              <a:t>Reward jurisdictions that have reformed zoning and land use</a:t>
            </a:r>
          </a:p>
          <a:p>
            <a:r>
              <a:rPr lang="en-US" kern="0" dirty="0">
                <a:solidFill>
                  <a:schemeClr val="tx1">
                    <a:lumMod val="75000"/>
                    <a:lumOff val="25000"/>
                  </a:schemeClr>
                </a:solidFill>
                <a:latin typeface="Poppins" panose="00000500000000000000" pitchFamily="2" charset="0"/>
                <a:ea typeface="Times New Roman" panose="02020603050405020304" pitchFamily="18" charset="0"/>
                <a:cs typeface="Poppins" panose="00000500000000000000" pitchFamily="2" charset="0"/>
              </a:rPr>
              <a:t>Expand and improve existing forms of federal financing</a:t>
            </a:r>
          </a:p>
          <a:p>
            <a:r>
              <a:rPr lang="en-US" kern="0" dirty="0">
                <a:solidFill>
                  <a:schemeClr val="tx1">
                    <a:lumMod val="75000"/>
                    <a:lumOff val="25000"/>
                  </a:schemeClr>
                </a:solidFill>
                <a:latin typeface="Poppins" panose="00000500000000000000" pitchFamily="2" charset="0"/>
                <a:ea typeface="Times New Roman" panose="02020603050405020304" pitchFamily="18" charset="0"/>
                <a:cs typeface="Poppins" panose="00000500000000000000" pitchFamily="2" charset="0"/>
              </a:rPr>
              <a:t>Work with the private sectors to address supply chain challenges and improve building techniques.</a:t>
            </a:r>
          </a:p>
          <a:p>
            <a:pPr algn="l"/>
            <a:r>
              <a:rPr lang="en-US" b="1" kern="100" dirty="0">
                <a:solidFill>
                  <a:schemeClr val="tx1">
                    <a:lumMod val="75000"/>
                    <a:lumOff val="25000"/>
                  </a:schemeClr>
                </a:solidFill>
                <a:effectLst/>
                <a:latin typeface="Poppins" panose="00000500000000000000" pitchFamily="2" charset="0"/>
                <a:ea typeface="Times New Roman" panose="02020603050405020304" pitchFamily="18" charset="0"/>
                <a:cs typeface="Poppins" panose="00000500000000000000" pitchFamily="2" charset="0"/>
              </a:rPr>
              <a:t>Reference HUD:</a:t>
            </a:r>
            <a:r>
              <a:rPr lang="en-US" b="1" i="0" cap="all" dirty="0">
                <a:solidFill>
                  <a:srgbClr val="000000"/>
                </a:solidFill>
                <a:effectLst/>
                <a:latin typeface="Poppins" panose="00000500000000000000" pitchFamily="2" charset="0"/>
                <a:cs typeface="Poppins" panose="00000500000000000000" pitchFamily="2" charset="0"/>
              </a:rPr>
              <a:t>PATHWAYS TO REMOVING OBSTACLES TO HOUSING (PRO HOUSING)</a:t>
            </a:r>
            <a:r>
              <a:rPr lang="en-US" b="0" i="0" dirty="0">
                <a:solidFill>
                  <a:srgbClr val="000000"/>
                </a:solidFill>
                <a:effectLst/>
                <a:latin typeface="Poppins" panose="00000500000000000000" pitchFamily="2" charset="0"/>
                <a:cs typeface="Poppins" panose="00000500000000000000" pitchFamily="2" charset="0"/>
              </a:rPr>
              <a:t> </a:t>
            </a:r>
            <a:r>
              <a:rPr lang="en-US" b="0" i="0" dirty="0">
                <a:solidFill>
                  <a:srgbClr val="242424"/>
                </a:solidFill>
                <a:effectLst/>
                <a:latin typeface="Poppins" panose="00000500000000000000" pitchFamily="2" charset="0"/>
                <a:cs typeface="Poppins" panose="00000500000000000000" pitchFamily="2" charset="0"/>
              </a:rPr>
              <a:t>https://www.hud.gov/program_offices/comm_planning/pro_housing</a:t>
            </a:r>
            <a:endParaRPr lang="en-US" b="0" i="0" dirty="0">
              <a:solidFill>
                <a:srgbClr val="000000"/>
              </a:solidFill>
              <a:effectLst/>
              <a:latin typeface="Poppins" panose="00000500000000000000" pitchFamily="2" charset="0"/>
              <a:cs typeface="Poppins" panose="00000500000000000000" pitchFamily="2" charset="0"/>
            </a:endParaRPr>
          </a:p>
          <a:p>
            <a:endParaRPr lang="en-US" b="1" kern="100" dirty="0">
              <a:solidFill>
                <a:schemeClr val="tx1">
                  <a:lumMod val="75000"/>
                  <a:lumOff val="25000"/>
                </a:schemeClr>
              </a:solidFill>
              <a:effectLst/>
              <a:latin typeface="Poppins" panose="00000500000000000000" pitchFamily="2" charset="0"/>
              <a:ea typeface="Times New Roman" panose="02020603050405020304" pitchFamily="18" charset="0"/>
              <a:cs typeface="Poppins" panose="00000500000000000000" pitchFamily="2" charset="0"/>
            </a:endParaRPr>
          </a:p>
          <a:p>
            <a:endParaRPr lang="en-US" sz="1600" dirty="0">
              <a:latin typeface="Poppins" panose="00000500000000000000" pitchFamily="2" charset="0"/>
              <a:cs typeface="Poppins" panose="00000500000000000000" pitchFamily="2" charset="0"/>
            </a:endParaRPr>
          </a:p>
          <a:p>
            <a:pPr marL="285750" indent="-285750">
              <a:buFont typeface="Wingdings" panose="05000000000000000000" pitchFamily="2" charset="2"/>
              <a:buChar char="Ø"/>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91940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EE3346C-CD32-8A40-A94B-E47DDEEB2DB7}"/>
              </a:ext>
            </a:extLst>
          </p:cNvPr>
          <p:cNvSpPr/>
          <p:nvPr/>
        </p:nvSpPr>
        <p:spPr>
          <a:xfrm>
            <a:off x="0" y="6187299"/>
            <a:ext cx="9224210" cy="670701"/>
          </a:xfrm>
          <a:prstGeom prst="rect">
            <a:avLst/>
          </a:prstGeom>
          <a:solidFill>
            <a:srgbClr val="00B5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3D8B2A0E-1FAC-BF4C-9B72-759D44E22B99}"/>
              </a:ext>
            </a:extLst>
          </p:cNvPr>
          <p:cNvSpPr>
            <a:spLocks noGrp="1"/>
          </p:cNvSpPr>
          <p:nvPr>
            <p:ph type="title"/>
          </p:nvPr>
        </p:nvSpPr>
        <p:spPr>
          <a:xfrm>
            <a:off x="495299" y="600449"/>
            <a:ext cx="10675463" cy="619625"/>
          </a:xfrm>
        </p:spPr>
        <p:txBody>
          <a:bodyPr lIns="0" anchor="t">
            <a:normAutofit/>
          </a:bodyPr>
          <a:lstStyle/>
          <a:p>
            <a:r>
              <a:rPr lang="en-US" sz="3200" dirty="0">
                <a:solidFill>
                  <a:srgbClr val="00B5BF"/>
                </a:solidFill>
                <a:latin typeface="Poppins" pitchFamily="2" charset="77"/>
                <a:cs typeface="Poppins" pitchFamily="2" charset="77"/>
              </a:rPr>
              <a:t>RECOMMENDATIONS</a:t>
            </a:r>
          </a:p>
        </p:txBody>
      </p:sp>
      <p:sp>
        <p:nvSpPr>
          <p:cNvPr id="5" name="Title 1">
            <a:extLst>
              <a:ext uri="{FF2B5EF4-FFF2-40B4-BE49-F238E27FC236}">
                <a16:creationId xmlns:a16="http://schemas.microsoft.com/office/drawing/2014/main" id="{CCBB98F6-725F-0247-98E0-317F3939C75F}"/>
              </a:ext>
            </a:extLst>
          </p:cNvPr>
          <p:cNvSpPr txBox="1">
            <a:spLocks/>
          </p:cNvSpPr>
          <p:nvPr/>
        </p:nvSpPr>
        <p:spPr>
          <a:xfrm>
            <a:off x="495300" y="1652038"/>
            <a:ext cx="10675462" cy="3985883"/>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70000"/>
              </a:lnSpc>
            </a:pPr>
            <a:endParaRPr lang="en-US" sz="16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0D4D0060-BEEA-1B4E-B358-78527DDB9922}"/>
              </a:ext>
            </a:extLst>
          </p:cNvPr>
          <p:cNvPicPr>
            <a:picLocks noChangeAspect="1"/>
          </p:cNvPicPr>
          <p:nvPr/>
        </p:nvPicPr>
        <p:blipFill>
          <a:blip r:embed="rId3"/>
          <a:stretch>
            <a:fillRect/>
          </a:stretch>
        </p:blipFill>
        <p:spPr>
          <a:xfrm>
            <a:off x="9454815" y="6297694"/>
            <a:ext cx="2277344" cy="417513"/>
          </a:xfrm>
          <a:prstGeom prst="rect">
            <a:avLst/>
          </a:prstGeom>
        </p:spPr>
      </p:pic>
      <p:cxnSp>
        <p:nvCxnSpPr>
          <p:cNvPr id="7" name="Straight Connector 6">
            <a:extLst>
              <a:ext uri="{FF2B5EF4-FFF2-40B4-BE49-F238E27FC236}">
                <a16:creationId xmlns:a16="http://schemas.microsoft.com/office/drawing/2014/main" id="{9DC18C65-6EE0-5245-B853-5C49C75E1908}"/>
              </a:ext>
            </a:extLst>
          </p:cNvPr>
          <p:cNvCxnSpPr>
            <a:cxnSpLocks/>
          </p:cNvCxnSpPr>
          <p:nvPr/>
        </p:nvCxnSpPr>
        <p:spPr>
          <a:xfrm>
            <a:off x="495300" y="1116762"/>
            <a:ext cx="428065" cy="0"/>
          </a:xfrm>
          <a:prstGeom prst="line">
            <a:avLst/>
          </a:prstGeom>
          <a:ln w="76200">
            <a:solidFill>
              <a:srgbClr val="FFC832"/>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9882018B-0BF0-944D-9227-0E63C8500886}"/>
              </a:ext>
            </a:extLst>
          </p:cNvPr>
          <p:cNvSpPr txBox="1">
            <a:spLocks/>
          </p:cNvSpPr>
          <p:nvPr/>
        </p:nvSpPr>
        <p:spPr>
          <a:xfrm>
            <a:off x="6096000" y="1652038"/>
            <a:ext cx="4959016" cy="3985883"/>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70000"/>
              </a:lnSpc>
            </a:pPr>
            <a:endParaRPr lang="en-US" sz="16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D452BC9D-3CF7-3902-3224-BF701205AEC7}"/>
              </a:ext>
            </a:extLst>
          </p:cNvPr>
          <p:cNvSpPr txBox="1"/>
          <p:nvPr/>
        </p:nvSpPr>
        <p:spPr>
          <a:xfrm>
            <a:off x="87162" y="1116762"/>
            <a:ext cx="11875452" cy="5909310"/>
          </a:xfrm>
          <a:prstGeom prst="rect">
            <a:avLst/>
          </a:prstGeom>
          <a:noFill/>
        </p:spPr>
        <p:txBody>
          <a:bodyPr wrap="square" rtlCol="0">
            <a:spAutoFit/>
          </a:bodyPr>
          <a:lstStyle/>
          <a:p>
            <a:pPr marL="285750" indent="-285750">
              <a:buFont typeface="Wingdings" panose="05000000000000000000" pitchFamily="2" charset="2"/>
              <a:buChar char="Ø"/>
            </a:pPr>
            <a:r>
              <a:rPr lang="en-US" sz="2400" kern="100" dirty="0">
                <a:solidFill>
                  <a:schemeClr val="tx1">
                    <a:lumMod val="75000"/>
                    <a:lumOff val="25000"/>
                  </a:schemeClr>
                </a:solidFill>
                <a:latin typeface="Poppins" panose="00000500000000000000" pitchFamily="2" charset="0"/>
                <a:ea typeface="Times New Roman" panose="02020603050405020304" pitchFamily="18" charset="0"/>
                <a:cs typeface="Poppins" panose="00000500000000000000" pitchFamily="2" charset="0"/>
              </a:rPr>
              <a:t>Increase state and local government partnerships with HUD Certified Counseling Agencies to empower developers for success.</a:t>
            </a:r>
          </a:p>
          <a:p>
            <a:endParaRPr lang="en-US" sz="2400" kern="100" dirty="0">
              <a:solidFill>
                <a:schemeClr val="tx1">
                  <a:lumMod val="75000"/>
                  <a:lumOff val="25000"/>
                </a:schemeClr>
              </a:solidFill>
              <a:latin typeface="Poppins" panose="00000500000000000000" pitchFamily="2" charset="0"/>
              <a:ea typeface="Times New Roman" panose="02020603050405020304" pitchFamily="18" charset="0"/>
              <a:cs typeface="Poppins" panose="00000500000000000000" pitchFamily="2" charset="0"/>
            </a:endParaRPr>
          </a:p>
          <a:p>
            <a:pPr marL="285750" indent="-285750">
              <a:buFont typeface="Wingdings" panose="05000000000000000000" pitchFamily="2" charset="2"/>
              <a:buChar char="Ø"/>
            </a:pPr>
            <a:r>
              <a:rPr lang="en-US" sz="2400" kern="100" dirty="0">
                <a:solidFill>
                  <a:schemeClr val="tx1">
                    <a:lumMod val="75000"/>
                    <a:lumOff val="25000"/>
                  </a:schemeClr>
                </a:solidFill>
                <a:effectLst/>
                <a:latin typeface="Poppins" panose="00000500000000000000" pitchFamily="2" charset="0"/>
                <a:ea typeface="Times New Roman" panose="02020603050405020304" pitchFamily="18" charset="0"/>
                <a:cs typeface="Poppins" panose="00000500000000000000" pitchFamily="2" charset="0"/>
              </a:rPr>
              <a:t>Leverage Public/</a:t>
            </a:r>
            <a:r>
              <a:rPr lang="en-US" sz="2400" kern="100" dirty="0">
                <a:solidFill>
                  <a:schemeClr val="tx1">
                    <a:lumMod val="75000"/>
                    <a:lumOff val="25000"/>
                  </a:schemeClr>
                </a:solidFill>
                <a:latin typeface="Poppins" panose="00000500000000000000" pitchFamily="2" charset="0"/>
                <a:ea typeface="Times New Roman" panose="02020603050405020304" pitchFamily="18" charset="0"/>
                <a:cs typeface="Poppins" panose="00000500000000000000" pitchFamily="2" charset="0"/>
              </a:rPr>
              <a:t>Private Partnerships and Resources.</a:t>
            </a:r>
          </a:p>
          <a:p>
            <a:pPr marL="285750" indent="-285750">
              <a:buFont typeface="Wingdings" panose="05000000000000000000" pitchFamily="2" charset="2"/>
              <a:buChar char="Ø"/>
            </a:pPr>
            <a:endParaRPr lang="en-US" sz="2400" kern="100" dirty="0">
              <a:solidFill>
                <a:schemeClr val="tx1">
                  <a:lumMod val="75000"/>
                  <a:lumOff val="25000"/>
                </a:schemeClr>
              </a:solidFill>
              <a:latin typeface="Poppins" panose="00000500000000000000" pitchFamily="2" charset="0"/>
              <a:ea typeface="Times New Roman" panose="02020603050405020304" pitchFamily="18" charset="0"/>
              <a:cs typeface="Poppins" panose="00000500000000000000" pitchFamily="2" charset="0"/>
            </a:endParaRPr>
          </a:p>
          <a:p>
            <a:pPr marL="285750" indent="-285750">
              <a:buFont typeface="Wingdings" panose="05000000000000000000" pitchFamily="2" charset="2"/>
              <a:buChar char="Ø"/>
            </a:pPr>
            <a:r>
              <a:rPr lang="en-US" sz="2400" kern="100" dirty="0">
                <a:solidFill>
                  <a:schemeClr val="tx1">
                    <a:lumMod val="75000"/>
                    <a:lumOff val="25000"/>
                  </a:schemeClr>
                </a:solidFill>
                <a:latin typeface="Poppins" panose="00000500000000000000" pitchFamily="2" charset="0"/>
                <a:ea typeface="Times New Roman" panose="02020603050405020304" pitchFamily="18" charset="0"/>
                <a:cs typeface="Poppins" panose="00000500000000000000" pitchFamily="2" charset="0"/>
              </a:rPr>
              <a:t>Re-Label Affordable Housing – as workforce housing and mix income. mixed use developments.</a:t>
            </a:r>
          </a:p>
          <a:p>
            <a:endParaRPr lang="en-US" sz="2400" kern="100" dirty="0">
              <a:solidFill>
                <a:schemeClr val="tx1">
                  <a:lumMod val="75000"/>
                  <a:lumOff val="25000"/>
                </a:schemeClr>
              </a:solidFill>
              <a:latin typeface="Poppins" panose="00000500000000000000" pitchFamily="2" charset="0"/>
              <a:ea typeface="Times New Roman" panose="02020603050405020304" pitchFamily="18" charset="0"/>
              <a:cs typeface="Poppins" panose="00000500000000000000" pitchFamily="2" charset="0"/>
            </a:endParaRPr>
          </a:p>
          <a:p>
            <a:pPr marL="285750" indent="-285750">
              <a:buFont typeface="Wingdings" panose="05000000000000000000" pitchFamily="2" charset="2"/>
              <a:buChar char="Ø"/>
            </a:pPr>
            <a:r>
              <a:rPr lang="en-US" sz="2400" kern="100" dirty="0">
                <a:solidFill>
                  <a:schemeClr val="tx1">
                    <a:lumMod val="75000"/>
                    <a:lumOff val="25000"/>
                  </a:schemeClr>
                </a:solidFill>
                <a:effectLst/>
                <a:latin typeface="Poppins" panose="00000500000000000000" pitchFamily="2" charset="0"/>
                <a:ea typeface="Times New Roman" panose="02020603050405020304" pitchFamily="18" charset="0"/>
                <a:cs typeface="Poppins" panose="00000500000000000000" pitchFamily="2" charset="0"/>
              </a:rPr>
              <a:t>Enhancing Relationships between parish governments,  planning/ zoning , affordable housing, developers and advocates.</a:t>
            </a:r>
          </a:p>
          <a:p>
            <a:endParaRPr lang="en-US" sz="2400" kern="100" dirty="0">
              <a:solidFill>
                <a:schemeClr val="tx1">
                  <a:lumMod val="75000"/>
                  <a:lumOff val="25000"/>
                </a:schemeClr>
              </a:solidFill>
              <a:effectLst/>
              <a:latin typeface="Poppins" panose="00000500000000000000" pitchFamily="2" charset="0"/>
              <a:ea typeface="Times New Roman" panose="02020603050405020304" pitchFamily="18" charset="0"/>
              <a:cs typeface="Poppins" panose="00000500000000000000" pitchFamily="2" charset="0"/>
            </a:endParaRPr>
          </a:p>
          <a:p>
            <a:pPr marL="285750" indent="-285750">
              <a:buFont typeface="Wingdings" panose="05000000000000000000" pitchFamily="2" charset="2"/>
              <a:buChar char="Ø"/>
            </a:pPr>
            <a:r>
              <a:rPr lang="en-US" sz="2400" dirty="0">
                <a:latin typeface="Poppins" panose="00000500000000000000" pitchFamily="2" charset="0"/>
                <a:cs typeface="Poppins" panose="00000500000000000000" pitchFamily="2" charset="0"/>
              </a:rPr>
              <a:t>Massive marketing  demystifying available programs , service and resources.</a:t>
            </a:r>
            <a:endParaRPr lang="en-US" sz="2400" kern="100" dirty="0">
              <a:solidFill>
                <a:schemeClr val="tx1">
                  <a:lumMod val="75000"/>
                  <a:lumOff val="25000"/>
                </a:schemeClr>
              </a:solidFill>
              <a:effectLst/>
              <a:latin typeface="Poppins" panose="00000500000000000000" pitchFamily="2" charset="0"/>
              <a:ea typeface="Times New Roman" panose="02020603050405020304" pitchFamily="18" charset="0"/>
              <a:cs typeface="Poppins" panose="00000500000000000000" pitchFamily="2" charset="0"/>
            </a:endParaRPr>
          </a:p>
          <a:p>
            <a:pPr marL="285750" indent="-285750">
              <a:buFont typeface="Wingdings" panose="05000000000000000000" pitchFamily="2" charset="2"/>
              <a:buChar char="Ø"/>
            </a:pPr>
            <a:endParaRPr lang="en-US" sz="2400" kern="100" dirty="0">
              <a:solidFill>
                <a:schemeClr val="tx1">
                  <a:lumMod val="75000"/>
                  <a:lumOff val="25000"/>
                </a:schemeClr>
              </a:solidFill>
              <a:effectLst/>
              <a:latin typeface="Poppins" panose="00000500000000000000" pitchFamily="2" charset="0"/>
              <a:ea typeface="Times New Roman" panose="02020603050405020304" pitchFamily="18" charset="0"/>
              <a:cs typeface="Poppins" panose="00000500000000000000" pitchFamily="2" charset="0"/>
            </a:endParaRPr>
          </a:p>
          <a:p>
            <a:endParaRPr lang="en-US" sz="2400" dirty="0">
              <a:latin typeface="Poppins" panose="00000500000000000000" pitchFamily="2" charset="0"/>
              <a:cs typeface="Poppins" panose="00000500000000000000" pitchFamily="2" charset="0"/>
            </a:endParaRPr>
          </a:p>
          <a:p>
            <a:pPr marL="285750" indent="-285750">
              <a:buFont typeface="Wingdings" panose="05000000000000000000" pitchFamily="2" charset="2"/>
              <a:buChar char="Ø"/>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648366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DF00645-D1A1-A049-A5E0-F82CC2591325}"/>
              </a:ext>
            </a:extLst>
          </p:cNvPr>
          <p:cNvPicPr>
            <a:picLocks noChangeAspect="1"/>
          </p:cNvPicPr>
          <p:nvPr/>
        </p:nvPicPr>
        <p:blipFill>
          <a:blip r:embed="rId2"/>
          <a:stretch>
            <a:fillRect/>
          </a:stretch>
        </p:blipFill>
        <p:spPr>
          <a:xfrm>
            <a:off x="294883" y="7066928"/>
            <a:ext cx="3601901" cy="660348"/>
          </a:xfrm>
          <a:prstGeom prst="rect">
            <a:avLst/>
          </a:prstGeom>
        </p:spPr>
      </p:pic>
      <p:pic>
        <p:nvPicPr>
          <p:cNvPr id="8" name="Content Placeholder 4">
            <a:extLst>
              <a:ext uri="{FF2B5EF4-FFF2-40B4-BE49-F238E27FC236}">
                <a16:creationId xmlns:a16="http://schemas.microsoft.com/office/drawing/2014/main" id="{31373112-5AD4-2547-B5A8-A85C40759F4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 b="-1"/>
          <a:stretch/>
        </p:blipFill>
        <p:spPr>
          <a:xfrm>
            <a:off x="0" y="0"/>
            <a:ext cx="4636168" cy="6858000"/>
          </a:xfrm>
          <a:prstGeom prst="rect">
            <a:avLst/>
          </a:prstGeom>
        </p:spPr>
      </p:pic>
      <p:sp>
        <p:nvSpPr>
          <p:cNvPr id="11" name="Title 1">
            <a:extLst>
              <a:ext uri="{FF2B5EF4-FFF2-40B4-BE49-F238E27FC236}">
                <a16:creationId xmlns:a16="http://schemas.microsoft.com/office/drawing/2014/main" id="{695DD0A3-B5CD-7143-AC05-65BB012F6D13}"/>
              </a:ext>
            </a:extLst>
          </p:cNvPr>
          <p:cNvSpPr>
            <a:spLocks noGrp="1"/>
          </p:cNvSpPr>
          <p:nvPr>
            <p:ph type="title"/>
          </p:nvPr>
        </p:nvSpPr>
        <p:spPr>
          <a:xfrm>
            <a:off x="5121089" y="214562"/>
            <a:ext cx="6776028" cy="407607"/>
          </a:xfrm>
        </p:spPr>
        <p:txBody>
          <a:bodyPr lIns="0" anchor="t">
            <a:normAutofit fontScale="90000"/>
          </a:bodyPr>
          <a:lstStyle/>
          <a:p>
            <a:br>
              <a:rPr lang="en-US" sz="3600" b="1" dirty="0">
                <a:solidFill>
                  <a:srgbClr val="356081"/>
                </a:solidFill>
                <a:latin typeface="Poppins" pitchFamily="2" charset="77"/>
                <a:cs typeface="Poppins" pitchFamily="2" charset="77"/>
              </a:rPr>
            </a:br>
            <a:endParaRPr lang="en-US" sz="3500" dirty="0">
              <a:solidFill>
                <a:srgbClr val="356081"/>
              </a:solidFill>
              <a:latin typeface="Poppins" pitchFamily="2" charset="77"/>
              <a:cs typeface="Poppins" pitchFamily="2" charset="77"/>
            </a:endParaRPr>
          </a:p>
        </p:txBody>
      </p:sp>
      <p:sp>
        <p:nvSpPr>
          <p:cNvPr id="12" name="Title 1">
            <a:extLst>
              <a:ext uri="{FF2B5EF4-FFF2-40B4-BE49-F238E27FC236}">
                <a16:creationId xmlns:a16="http://schemas.microsoft.com/office/drawing/2014/main" id="{0000CB16-2D14-AC4B-AACA-979EF46547A7}"/>
              </a:ext>
            </a:extLst>
          </p:cNvPr>
          <p:cNvSpPr txBox="1">
            <a:spLocks/>
          </p:cNvSpPr>
          <p:nvPr/>
        </p:nvSpPr>
        <p:spPr>
          <a:xfrm>
            <a:off x="5042006" y="660445"/>
            <a:ext cx="6776028" cy="5448694"/>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0" i="0" u="none" strike="noStrike" dirty="0">
                <a:solidFill>
                  <a:srgbClr val="000000"/>
                </a:solidFill>
                <a:effectLst/>
                <a:latin typeface="Times New Roman" panose="02020603050405020304" pitchFamily="18" charset="0"/>
              </a:rPr>
              <a:t> </a:t>
            </a:r>
          </a:p>
        </p:txBody>
      </p:sp>
      <p:cxnSp>
        <p:nvCxnSpPr>
          <p:cNvPr id="13" name="Straight Connector 12">
            <a:extLst>
              <a:ext uri="{FF2B5EF4-FFF2-40B4-BE49-F238E27FC236}">
                <a16:creationId xmlns:a16="http://schemas.microsoft.com/office/drawing/2014/main" id="{805A3550-6A35-2249-88D0-3E162B985E12}"/>
              </a:ext>
            </a:extLst>
          </p:cNvPr>
          <p:cNvCxnSpPr>
            <a:cxnSpLocks/>
          </p:cNvCxnSpPr>
          <p:nvPr/>
        </p:nvCxnSpPr>
        <p:spPr>
          <a:xfrm>
            <a:off x="4832904" y="1102323"/>
            <a:ext cx="576369" cy="0"/>
          </a:xfrm>
          <a:prstGeom prst="line">
            <a:avLst/>
          </a:prstGeom>
          <a:ln w="76200">
            <a:solidFill>
              <a:srgbClr val="00B5BF"/>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97824F6-55DF-C839-89D3-EB05C4BB69EC}"/>
              </a:ext>
            </a:extLst>
          </p:cNvPr>
          <p:cNvSpPr txBox="1"/>
          <p:nvPr/>
        </p:nvSpPr>
        <p:spPr>
          <a:xfrm>
            <a:off x="4722830" y="72802"/>
            <a:ext cx="7541443" cy="954107"/>
          </a:xfrm>
          <a:prstGeom prst="rect">
            <a:avLst/>
          </a:prstGeom>
          <a:noFill/>
        </p:spPr>
        <p:txBody>
          <a:bodyPr wrap="square" rtlCol="0">
            <a:spAutoFit/>
          </a:bodyPr>
          <a:lstStyle/>
          <a:p>
            <a:r>
              <a:rPr lang="en-US" sz="2800" dirty="0">
                <a:solidFill>
                  <a:srgbClr val="00B5BF"/>
                </a:solidFill>
                <a:latin typeface="Poppins" panose="00000500000000000000" pitchFamily="2" charset="0"/>
                <a:cs typeface="Poppins" panose="00000500000000000000" pitchFamily="2" charset="0"/>
              </a:rPr>
              <a:t>Discrimination in lending &amp; borrowing practices and appraisal</a:t>
            </a:r>
          </a:p>
        </p:txBody>
      </p:sp>
      <p:sp>
        <p:nvSpPr>
          <p:cNvPr id="5" name="TextBox 4">
            <a:extLst>
              <a:ext uri="{FF2B5EF4-FFF2-40B4-BE49-F238E27FC236}">
                <a16:creationId xmlns:a16="http://schemas.microsoft.com/office/drawing/2014/main" id="{DCA987ED-38A6-CC4B-2841-9440F8B600AF}"/>
              </a:ext>
            </a:extLst>
          </p:cNvPr>
          <p:cNvSpPr txBox="1"/>
          <p:nvPr/>
        </p:nvSpPr>
        <p:spPr>
          <a:xfrm>
            <a:off x="4689682" y="1209812"/>
            <a:ext cx="7371760" cy="6401753"/>
          </a:xfrm>
          <a:prstGeom prst="rect">
            <a:avLst/>
          </a:prstGeom>
          <a:noFill/>
        </p:spPr>
        <p:txBody>
          <a:bodyPr wrap="square">
            <a:spAutoFit/>
          </a:bodyPr>
          <a:lstStyle/>
          <a:p>
            <a:pPr marL="285750" indent="-285750">
              <a:buFont typeface="Wingdings" panose="05000000000000000000" pitchFamily="2" charset="2"/>
              <a:buChar char="v"/>
            </a:pPr>
            <a:r>
              <a:rPr lang="en-US" b="1" dirty="0">
                <a:latin typeface="Poppins" panose="00000500000000000000" pitchFamily="2" charset="0"/>
                <a:cs typeface="Poppins" panose="00000500000000000000" pitchFamily="2" charset="0"/>
              </a:rPr>
              <a:t>Black homeownership rate</a:t>
            </a:r>
            <a:r>
              <a:rPr lang="en-US" dirty="0">
                <a:latin typeface="Poppins" panose="00000500000000000000" pitchFamily="2" charset="0"/>
                <a:cs typeface="Poppins" panose="00000500000000000000" pitchFamily="2" charset="0"/>
              </a:rPr>
              <a:t>: </a:t>
            </a:r>
            <a:r>
              <a:rPr lang="en-US" dirty="0">
                <a:solidFill>
                  <a:srgbClr val="FF0000"/>
                </a:solidFill>
                <a:latin typeface="Poppins" panose="00000500000000000000" pitchFamily="2" charset="0"/>
                <a:cs typeface="Poppins" panose="00000500000000000000" pitchFamily="2" charset="0"/>
              </a:rPr>
              <a:t>44.9%,</a:t>
            </a:r>
            <a:r>
              <a:rPr lang="en-US" dirty="0">
                <a:latin typeface="Poppins" panose="00000500000000000000" pitchFamily="2" charset="0"/>
                <a:cs typeface="Poppins" panose="00000500000000000000" pitchFamily="2" charset="0"/>
              </a:rPr>
              <a:t> White rate: </a:t>
            </a:r>
            <a:r>
              <a:rPr lang="en-US" b="1" dirty="0">
                <a:latin typeface="Poppins" panose="00000500000000000000" pitchFamily="2" charset="0"/>
                <a:cs typeface="Poppins" panose="00000500000000000000" pitchFamily="2" charset="0"/>
              </a:rPr>
              <a:t>74.5%, A</a:t>
            </a:r>
            <a:r>
              <a:rPr lang="en-US" dirty="0">
                <a:latin typeface="Poppins" panose="00000500000000000000" pitchFamily="2" charset="0"/>
                <a:cs typeface="Poppins" panose="00000500000000000000" pitchFamily="2" charset="0"/>
              </a:rPr>
              <a:t>merican Hispanic homeownership rate: </a:t>
            </a:r>
            <a:r>
              <a:rPr lang="en-US" b="1" dirty="0">
                <a:solidFill>
                  <a:srgbClr val="FF0000"/>
                </a:solidFill>
                <a:latin typeface="Poppins" panose="00000500000000000000" pitchFamily="2" charset="0"/>
                <a:cs typeface="Poppins" panose="00000500000000000000" pitchFamily="2" charset="0"/>
              </a:rPr>
              <a:t>48.5</a:t>
            </a:r>
            <a:r>
              <a:rPr lang="en-US" dirty="0">
                <a:latin typeface="Poppins" panose="00000500000000000000" pitchFamily="2" charset="0"/>
                <a:cs typeface="Poppins" panose="00000500000000000000" pitchFamily="2" charset="0"/>
              </a:rPr>
              <a:t>% </a:t>
            </a:r>
          </a:p>
          <a:p>
            <a:pPr marL="285750" indent="-285750">
              <a:buFont typeface="Wingdings" panose="05000000000000000000" pitchFamily="2" charset="2"/>
              <a:buChar char="v"/>
            </a:pPr>
            <a:r>
              <a:rPr lang="en-US" b="1" dirty="0">
                <a:latin typeface="Poppins" panose="00000500000000000000" pitchFamily="2" charset="0"/>
                <a:cs typeface="Poppins" panose="00000500000000000000" pitchFamily="2" charset="0"/>
              </a:rPr>
              <a:t>Appraisal Bias</a:t>
            </a:r>
            <a:r>
              <a:rPr lang="en-US" dirty="0">
                <a:latin typeface="Poppins" panose="00000500000000000000" pitchFamily="2" charset="0"/>
                <a:cs typeface="Poppins" panose="00000500000000000000" pitchFamily="2" charset="0"/>
              </a:rPr>
              <a:t>: According to the Brooking corporation: Black neighborhoods are valued roughly 21% to 23% below what their valuations would be in non-Black neighborhoods.</a:t>
            </a:r>
          </a:p>
          <a:p>
            <a:pPr marL="285750" indent="-285750">
              <a:buFont typeface="Wingdings" panose="05000000000000000000" pitchFamily="2" charset="2"/>
              <a:buChar char="v"/>
            </a:pPr>
            <a:r>
              <a:rPr lang="en-US" b="1" dirty="0">
                <a:latin typeface="Poppins" panose="00000500000000000000" pitchFamily="2" charset="0"/>
                <a:cs typeface="Poppins" panose="00000500000000000000" pitchFamily="2" charset="0"/>
              </a:rPr>
              <a:t>Modern Day Redlining </a:t>
            </a:r>
            <a:r>
              <a:rPr lang="en-US" dirty="0">
                <a:latin typeface="Poppins" panose="00000500000000000000" pitchFamily="2" charset="0"/>
                <a:cs typeface="Poppins" panose="00000500000000000000" pitchFamily="2" charset="0"/>
              </a:rPr>
              <a:t>– People of color applicants with the same income, credit and loan amount as white are denied.</a:t>
            </a:r>
            <a:r>
              <a:rPr lang="en-US" b="0" i="0" dirty="0">
                <a:solidFill>
                  <a:srgbClr val="242424"/>
                </a:solidFill>
                <a:effectLst/>
                <a:latin typeface="Poppins" panose="00000500000000000000" pitchFamily="2" charset="0"/>
                <a:cs typeface="Poppins" panose="00000500000000000000" pitchFamily="2" charset="0"/>
              </a:rPr>
              <a:t> Since 2008 we have seen a dramatic decrease in loan denials.  We are happy to see this, however, Black denials still  remain 2-½ times greater than white </a:t>
            </a:r>
            <a:r>
              <a:rPr lang="en-US" b="0" i="0">
                <a:solidFill>
                  <a:srgbClr val="242424"/>
                </a:solidFill>
                <a:effectLst/>
                <a:latin typeface="Poppins" panose="00000500000000000000" pitchFamily="2" charset="0"/>
                <a:cs typeface="Poppins" panose="00000500000000000000" pitchFamily="2" charset="0"/>
              </a:rPr>
              <a:t>denials.</a:t>
            </a:r>
          </a:p>
          <a:p>
            <a:endParaRPr lang="en-US" dirty="0">
              <a:latin typeface="Poppins" panose="00000500000000000000" pitchFamily="2" charset="0"/>
              <a:cs typeface="Poppins" panose="00000500000000000000" pitchFamily="2" charset="0"/>
            </a:endParaRPr>
          </a:p>
          <a:p>
            <a:r>
              <a:rPr lang="en-US" b="1" i="0" u="none" strike="noStrike" dirty="0">
                <a:solidFill>
                  <a:srgbClr val="000000"/>
                </a:solidFill>
                <a:effectLst/>
                <a:latin typeface="Poppins" panose="00000500000000000000" pitchFamily="2" charset="0"/>
                <a:cs typeface="Poppins" panose="00000500000000000000" pitchFamily="2" charset="0"/>
              </a:rPr>
              <a:t>Reviewed recent efforts by federal and state agencies, and local communities to reduce regulatory control</a:t>
            </a:r>
            <a:r>
              <a:rPr lang="en-US" b="0" i="0" u="none" strike="noStrike" dirty="0">
                <a:solidFill>
                  <a:srgbClr val="000000"/>
                </a:solidFill>
                <a:effectLst/>
                <a:latin typeface="Poppins" panose="00000500000000000000" pitchFamily="2" charset="0"/>
                <a:cs typeface="Poppins" panose="00000500000000000000" pitchFamily="2" charset="0"/>
              </a:rPr>
              <a:t> .</a:t>
            </a:r>
          </a:p>
          <a:p>
            <a:endParaRPr lang="en-US" dirty="0">
              <a:latin typeface="Poppins" panose="00000500000000000000" pitchFamily="2" charset="0"/>
              <a:cs typeface="Poppins" panose="00000500000000000000" pitchFamily="2" charset="0"/>
            </a:endParaRPr>
          </a:p>
          <a:p>
            <a:r>
              <a:rPr lang="en-US" sz="2000" b="1" dirty="0">
                <a:latin typeface="Poppins" panose="00000500000000000000" pitchFamily="2" charset="0"/>
                <a:cs typeface="Poppins" panose="00000500000000000000" pitchFamily="2" charset="0"/>
              </a:rPr>
              <a:t>Reference: March 2022 PAV Action Plan  </a:t>
            </a:r>
            <a:r>
              <a:rPr lang="en-US" sz="2000" b="1" u="sng" dirty="0">
                <a:solidFill>
                  <a:srgbClr val="294B65"/>
                </a:solidFill>
                <a:latin typeface="Poppins" panose="00000500000000000000" pitchFamily="2" charset="0"/>
                <a:cs typeface="Poppins" panose="00000500000000000000" pitchFamily="2" charset="0"/>
              </a:rPr>
              <a:t>pav.hud.gov</a:t>
            </a:r>
          </a:p>
          <a:p>
            <a:r>
              <a:rPr lang="en-US" sz="2000" b="1" dirty="0">
                <a:solidFill>
                  <a:schemeClr val="tx1">
                    <a:lumMod val="95000"/>
                    <a:lumOff val="5000"/>
                  </a:schemeClr>
                </a:solidFill>
                <a:latin typeface="Poppins" panose="00000500000000000000" pitchFamily="2" charset="0"/>
                <a:cs typeface="Poppins" panose="00000500000000000000" pitchFamily="2" charset="0"/>
              </a:rPr>
              <a:t>Reference :MOU on redressing discriminatory housing practices and policies.</a:t>
            </a:r>
          </a:p>
          <a:p>
            <a:r>
              <a:rPr lang="en-US" sz="2000" b="1" dirty="0">
                <a:solidFill>
                  <a:schemeClr val="tx1">
                    <a:lumMod val="95000"/>
                    <a:lumOff val="5000"/>
                  </a:schemeClr>
                </a:solidFill>
                <a:latin typeface="Poppins" panose="00000500000000000000" pitchFamily="2" charset="0"/>
                <a:cs typeface="Poppins" panose="00000500000000000000" pitchFamily="2" charset="0"/>
              </a:rPr>
              <a:t>	</a:t>
            </a:r>
          </a:p>
          <a:p>
            <a:endParaRPr lang="en-US" sz="2000" b="1" dirty="0">
              <a:solidFill>
                <a:schemeClr val="tx1">
                  <a:lumMod val="95000"/>
                  <a:lumOff val="5000"/>
                </a:schemeClr>
              </a:solidFill>
              <a:latin typeface="Poppins" panose="00000500000000000000" pitchFamily="2" charset="0"/>
              <a:cs typeface="Poppins" panose="00000500000000000000" pitchFamily="2" charset="0"/>
            </a:endParaRPr>
          </a:p>
          <a:p>
            <a:endParaRPr lang="en-US" sz="2000" b="1" dirty="0">
              <a:solidFill>
                <a:schemeClr val="tx1">
                  <a:lumMod val="95000"/>
                  <a:lumOff val="5000"/>
                </a:schemeClr>
              </a:solidFill>
              <a:latin typeface="Poppins" panose="00000500000000000000" pitchFamily="2" charset="0"/>
              <a:cs typeface="Poppins" panose="00000500000000000000" pitchFamily="2" charset="0"/>
            </a:endParaRPr>
          </a:p>
          <a:p>
            <a:endParaRPr lang="en-US" sz="2000" b="1" dirty="0">
              <a:solidFill>
                <a:schemeClr val="tx1">
                  <a:lumMod val="95000"/>
                  <a:lumOff val="5000"/>
                </a:schemeClr>
              </a:solidFill>
              <a:latin typeface="Poppins" panose="00000500000000000000" pitchFamily="2" charset="0"/>
              <a:cs typeface="Poppins" panose="00000500000000000000" pitchFamily="2" charset="0"/>
            </a:endParaRPr>
          </a:p>
          <a:p>
            <a:endParaRPr lang="en-US" dirty="0"/>
          </a:p>
        </p:txBody>
      </p:sp>
    </p:spTree>
    <p:extLst>
      <p:ext uri="{BB962C8B-B14F-4D97-AF65-F5344CB8AC3E}">
        <p14:creationId xmlns:p14="http://schemas.microsoft.com/office/powerpoint/2010/main" val="10354556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D9715A0-EA80-C34E-8088-3FF89EA15D54}"/>
              </a:ext>
            </a:extLst>
          </p:cNvPr>
          <p:cNvSpPr txBox="1">
            <a:spLocks/>
          </p:cNvSpPr>
          <p:nvPr/>
        </p:nvSpPr>
        <p:spPr>
          <a:xfrm>
            <a:off x="2038350" y="2400300"/>
            <a:ext cx="8115300" cy="2095500"/>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endParaRPr lang="en-US" sz="1600" dirty="0">
              <a:solidFill>
                <a:schemeClr val="bg1">
                  <a:lumMod val="95000"/>
                </a:schemeClr>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6E83B742-7D81-8F3A-0C64-92EB262D1323}"/>
              </a:ext>
            </a:extLst>
          </p:cNvPr>
          <p:cNvSpPr txBox="1"/>
          <p:nvPr/>
        </p:nvSpPr>
        <p:spPr>
          <a:xfrm>
            <a:off x="5213023" y="1046375"/>
            <a:ext cx="6033154" cy="523220"/>
          </a:xfrm>
          <a:prstGeom prst="rect">
            <a:avLst/>
          </a:prstGeom>
          <a:noFill/>
        </p:spPr>
        <p:txBody>
          <a:bodyPr wrap="square" rtlCol="0">
            <a:spAutoFit/>
          </a:bodyPr>
          <a:lstStyle/>
          <a:p>
            <a:r>
              <a:rPr lang="en-US" sz="2800" dirty="0">
                <a:solidFill>
                  <a:schemeClr val="bg1"/>
                </a:solidFill>
                <a:latin typeface="Poppins" panose="00000500000000000000" pitchFamily="2" charset="0"/>
                <a:cs typeface="Poppins" panose="00000500000000000000" pitchFamily="2" charset="0"/>
              </a:rPr>
              <a:t>FAIR HOUSING / IS IT FAIR </a:t>
            </a:r>
            <a:r>
              <a:rPr lang="en-US" sz="2000" dirty="0">
                <a:solidFill>
                  <a:schemeClr val="bg1"/>
                </a:solidFill>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FE7851E8-084F-EC98-021E-8F42EAA2AEB8}"/>
              </a:ext>
            </a:extLst>
          </p:cNvPr>
          <p:cNvSpPr txBox="1"/>
          <p:nvPr/>
        </p:nvSpPr>
        <p:spPr>
          <a:xfrm>
            <a:off x="1819373" y="2400300"/>
            <a:ext cx="8334277" cy="1569660"/>
          </a:xfrm>
          <a:prstGeom prst="rect">
            <a:avLst/>
          </a:prstGeom>
          <a:noFill/>
        </p:spPr>
        <p:txBody>
          <a:bodyPr wrap="square" rtlCol="0">
            <a:spAutoFit/>
          </a:bodyPr>
          <a:lstStyle/>
          <a:p>
            <a:r>
              <a:rPr lang="en-US" sz="2400" dirty="0">
                <a:solidFill>
                  <a:schemeClr val="bg1"/>
                </a:solidFill>
                <a:latin typeface="Poppins" panose="00000500000000000000" pitchFamily="2" charset="0"/>
                <a:cs typeface="Poppins" panose="00000500000000000000" pitchFamily="2" charset="0"/>
              </a:rPr>
              <a:t>The Black- White homeownership gap is wider today (30%) than in 1968 when the Fair Housing Act was initially passed, prohibiting discrimination when selling, renting, or financing a home</a:t>
            </a:r>
          </a:p>
        </p:txBody>
      </p:sp>
      <p:sp>
        <p:nvSpPr>
          <p:cNvPr id="5" name="TextBox 4">
            <a:extLst>
              <a:ext uri="{FF2B5EF4-FFF2-40B4-BE49-F238E27FC236}">
                <a16:creationId xmlns:a16="http://schemas.microsoft.com/office/drawing/2014/main" id="{BFB265BA-A82D-3D93-9C35-D06A33829F7B}"/>
              </a:ext>
            </a:extLst>
          </p:cNvPr>
          <p:cNvSpPr txBox="1"/>
          <p:nvPr/>
        </p:nvSpPr>
        <p:spPr>
          <a:xfrm>
            <a:off x="5137608" y="4128941"/>
            <a:ext cx="5420413" cy="646331"/>
          </a:xfrm>
          <a:prstGeom prst="rect">
            <a:avLst/>
          </a:prstGeom>
          <a:noFill/>
        </p:spPr>
        <p:txBody>
          <a:bodyPr wrap="square" rtlCol="0">
            <a:spAutoFit/>
          </a:bodyPr>
          <a:lstStyle/>
          <a:p>
            <a:r>
              <a:rPr lang="en-US" dirty="0">
                <a:solidFill>
                  <a:schemeClr val="bg1"/>
                </a:solidFill>
                <a:latin typeface="Poppins" panose="00000500000000000000" pitchFamily="2" charset="0"/>
                <a:cs typeface="Poppins" panose="00000500000000000000" pitchFamily="2" charset="0"/>
              </a:rPr>
              <a:t>The Black homeownership gap in Louisiana, the Stacker February 10, 2022 (Reference</a:t>
            </a:r>
            <a:r>
              <a:rPr lang="en-US"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700362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40E1911-533A-E048-9325-03A503A3B44A}"/>
              </a:ext>
            </a:extLst>
          </p:cNvPr>
          <p:cNvSpPr>
            <a:spLocks noGrp="1"/>
          </p:cNvSpPr>
          <p:nvPr>
            <p:ph type="title"/>
          </p:nvPr>
        </p:nvSpPr>
        <p:spPr>
          <a:xfrm>
            <a:off x="5448300" y="993776"/>
            <a:ext cx="5257800" cy="1123950"/>
          </a:xfrm>
        </p:spPr>
        <p:txBody>
          <a:bodyPr anchor="t">
            <a:normAutofit fontScale="90000"/>
          </a:bodyPr>
          <a:lstStyle/>
          <a:p>
            <a:r>
              <a:rPr lang="en-US" sz="4000" dirty="0">
                <a:solidFill>
                  <a:srgbClr val="00B5BF"/>
                </a:solidFill>
                <a:latin typeface="Poppins" panose="00000500000000000000" pitchFamily="2" charset="0"/>
                <a:cs typeface="Poppins" panose="00000500000000000000" pitchFamily="2" charset="0"/>
              </a:rPr>
              <a:t>Generational wealth </a:t>
            </a:r>
          </a:p>
        </p:txBody>
      </p:sp>
      <p:sp>
        <p:nvSpPr>
          <p:cNvPr id="6" name="Title 1">
            <a:extLst>
              <a:ext uri="{FF2B5EF4-FFF2-40B4-BE49-F238E27FC236}">
                <a16:creationId xmlns:a16="http://schemas.microsoft.com/office/drawing/2014/main" id="{12ECAE0F-2631-3149-877B-EA25D05F8006}"/>
              </a:ext>
            </a:extLst>
          </p:cNvPr>
          <p:cNvSpPr txBox="1">
            <a:spLocks/>
          </p:cNvSpPr>
          <p:nvPr/>
        </p:nvSpPr>
        <p:spPr>
          <a:xfrm>
            <a:off x="5448300" y="1753387"/>
            <a:ext cx="5448300" cy="325676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70000"/>
              </a:lnSpc>
            </a:pPr>
            <a:r>
              <a:rPr lang="en-US" sz="1800" b="1" dirty="0">
                <a:solidFill>
                  <a:schemeClr val="bg1"/>
                </a:solidFill>
                <a:latin typeface="Poppins" panose="00000500000000000000" pitchFamily="2" charset="0"/>
                <a:cs typeface="Poppins" panose="00000500000000000000" pitchFamily="2" charset="0"/>
              </a:rPr>
              <a:t>Homeownership is a path to Building </a:t>
            </a:r>
          </a:p>
          <a:p>
            <a:pPr algn="ctr">
              <a:lnSpc>
                <a:spcPct val="170000"/>
              </a:lnSpc>
            </a:pPr>
            <a:r>
              <a:rPr lang="en-US" sz="1800" b="1" dirty="0">
                <a:solidFill>
                  <a:schemeClr val="bg1"/>
                </a:solidFill>
                <a:latin typeface="Poppins" panose="00000500000000000000" pitchFamily="2" charset="0"/>
                <a:cs typeface="Poppins" panose="00000500000000000000" pitchFamily="2" charset="0"/>
              </a:rPr>
              <a:t>Generational Wealth</a:t>
            </a:r>
          </a:p>
          <a:p>
            <a:pPr marL="285750" indent="-285750">
              <a:lnSpc>
                <a:spcPct val="170000"/>
              </a:lnSpc>
              <a:buFont typeface="Wingdings" panose="05000000000000000000" pitchFamily="2" charset="2"/>
              <a:buChar char="§"/>
            </a:pPr>
            <a:r>
              <a:rPr lang="en-US" sz="1800" b="1" dirty="0">
                <a:solidFill>
                  <a:schemeClr val="bg1"/>
                </a:solidFill>
                <a:latin typeface="Poppins" panose="00000500000000000000" pitchFamily="2" charset="0"/>
                <a:cs typeface="Poppins" panose="00000500000000000000" pitchFamily="2" charset="0"/>
              </a:rPr>
              <a:t>Financial Education on mortgage principal reduction</a:t>
            </a:r>
          </a:p>
          <a:p>
            <a:pPr marL="285750" indent="-285750">
              <a:lnSpc>
                <a:spcPct val="170000"/>
              </a:lnSpc>
              <a:buFont typeface="Wingdings" panose="05000000000000000000" pitchFamily="2" charset="2"/>
              <a:buChar char="§"/>
            </a:pPr>
            <a:r>
              <a:rPr lang="en-US" sz="1800" b="1" dirty="0">
                <a:solidFill>
                  <a:schemeClr val="bg1"/>
                </a:solidFill>
                <a:latin typeface="Poppins" panose="00000500000000000000" pitchFamily="2" charset="0"/>
                <a:cs typeface="Poppins" panose="00000500000000000000" pitchFamily="2" charset="0"/>
              </a:rPr>
              <a:t>Work with Partner t establish Power of Attorney, Living Will and Will (example: Legal Aid, SU  law, and Housing Clinic</a:t>
            </a:r>
          </a:p>
          <a:p>
            <a:pPr marL="285750" indent="-285750">
              <a:lnSpc>
                <a:spcPct val="170000"/>
              </a:lnSpc>
              <a:buFont typeface="Wingdings" panose="05000000000000000000" pitchFamily="2" charset="2"/>
              <a:buChar char="§"/>
            </a:pPr>
            <a:r>
              <a:rPr lang="en-US" sz="1800" b="1" dirty="0">
                <a:solidFill>
                  <a:schemeClr val="bg1"/>
                </a:solidFill>
                <a:latin typeface="Poppins" panose="00000500000000000000" pitchFamily="2" charset="0"/>
                <a:cs typeface="Poppins" panose="00000500000000000000" pitchFamily="2" charset="0"/>
              </a:rPr>
              <a:t>Adequate insurance (home, flood, auto, life)</a:t>
            </a:r>
          </a:p>
        </p:txBody>
      </p:sp>
      <p:cxnSp>
        <p:nvCxnSpPr>
          <p:cNvPr id="7" name="Straight Connector 6">
            <a:extLst>
              <a:ext uri="{FF2B5EF4-FFF2-40B4-BE49-F238E27FC236}">
                <a16:creationId xmlns:a16="http://schemas.microsoft.com/office/drawing/2014/main" id="{513B876B-61ED-6B46-82E8-2ADA19352700}"/>
              </a:ext>
            </a:extLst>
          </p:cNvPr>
          <p:cNvCxnSpPr>
            <a:cxnSpLocks/>
          </p:cNvCxnSpPr>
          <p:nvPr/>
        </p:nvCxnSpPr>
        <p:spPr>
          <a:xfrm>
            <a:off x="5551394" y="1610976"/>
            <a:ext cx="428065" cy="0"/>
          </a:xfrm>
          <a:prstGeom prst="line">
            <a:avLst/>
          </a:prstGeom>
          <a:ln w="76200">
            <a:solidFill>
              <a:srgbClr val="FFC832"/>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EFAD2246-84D0-7F40-A51E-110B5131524E}"/>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 y="0"/>
            <a:ext cx="4405745" cy="6858000"/>
          </a:xfrm>
          <a:prstGeom prst="rect">
            <a:avLst/>
          </a:prstGeom>
        </p:spPr>
      </p:pic>
    </p:spTree>
    <p:extLst>
      <p:ext uri="{BB962C8B-B14F-4D97-AF65-F5344CB8AC3E}">
        <p14:creationId xmlns:p14="http://schemas.microsoft.com/office/powerpoint/2010/main" val="38741713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B5BF"/>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3416428-022F-F24F-966C-A871222205D8}"/>
              </a:ext>
            </a:extLst>
          </p:cNvPr>
          <p:cNvSpPr txBox="1">
            <a:spLocks/>
          </p:cNvSpPr>
          <p:nvPr/>
        </p:nvSpPr>
        <p:spPr>
          <a:xfrm>
            <a:off x="179108" y="192703"/>
            <a:ext cx="11576117" cy="348375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solidFill>
                  <a:schemeClr val="bg1"/>
                </a:solidFill>
                <a:latin typeface="Poppins" panose="00000500000000000000" pitchFamily="2" charset="0"/>
                <a:cs typeface="Poppins" panose="00000500000000000000" pitchFamily="2" charset="0"/>
              </a:rPr>
              <a:t>FUTURE IMPACT</a:t>
            </a:r>
          </a:p>
          <a:p>
            <a:pPr marL="457200" indent="-457200">
              <a:buFont typeface="Wingdings" panose="05000000000000000000" pitchFamily="2" charset="2"/>
              <a:buChar char="ü"/>
            </a:pPr>
            <a:r>
              <a:rPr lang="en-US" sz="3600" dirty="0">
                <a:solidFill>
                  <a:schemeClr val="bg1"/>
                </a:solidFill>
                <a:latin typeface="Poppins" panose="00000500000000000000" pitchFamily="2" charset="0"/>
                <a:cs typeface="Poppins" panose="00000500000000000000" pitchFamily="2" charset="0"/>
              </a:rPr>
              <a:t>Increase Homeowners in Louisiana, </a:t>
            </a:r>
          </a:p>
          <a:p>
            <a:pPr marL="457200" indent="-457200">
              <a:buFont typeface="Wingdings" panose="05000000000000000000" pitchFamily="2" charset="2"/>
              <a:buChar char="ü"/>
            </a:pPr>
            <a:r>
              <a:rPr lang="en-US" sz="3600" dirty="0">
                <a:solidFill>
                  <a:schemeClr val="bg1"/>
                </a:solidFill>
                <a:latin typeface="Poppins" panose="00000500000000000000" pitchFamily="2" charset="0"/>
                <a:cs typeface="Poppins" panose="00000500000000000000" pitchFamily="2" charset="0"/>
              </a:rPr>
              <a:t>Close the racial gap in Homeownership in Louisiana</a:t>
            </a:r>
          </a:p>
          <a:p>
            <a:pPr marL="457200" indent="-457200">
              <a:buFont typeface="Wingdings" panose="05000000000000000000" pitchFamily="2" charset="2"/>
              <a:buChar char="ü"/>
            </a:pPr>
            <a:r>
              <a:rPr lang="en-US" sz="3600" dirty="0">
                <a:solidFill>
                  <a:schemeClr val="bg1"/>
                </a:solidFill>
                <a:latin typeface="Poppins" panose="00000500000000000000" pitchFamily="2" charset="0"/>
                <a:cs typeface="Poppins" panose="00000500000000000000" pitchFamily="2" charset="0"/>
              </a:rPr>
              <a:t>Create Wealth for the Next Generational Wealth</a:t>
            </a:r>
          </a:p>
          <a:p>
            <a:endParaRPr lang="en-US" sz="4000" dirty="0">
              <a:solidFill>
                <a:schemeClr val="bg1">
                  <a:lumMod val="95000"/>
                </a:schemeClr>
              </a:solidFill>
              <a:latin typeface="Poppins" pitchFamily="2" charset="77"/>
              <a:cs typeface="Poppins" pitchFamily="2" charset="77"/>
            </a:endParaRPr>
          </a:p>
        </p:txBody>
      </p:sp>
      <p:pic>
        <p:nvPicPr>
          <p:cNvPr id="7" name="Picture 6">
            <a:extLst>
              <a:ext uri="{FF2B5EF4-FFF2-40B4-BE49-F238E27FC236}">
                <a16:creationId xmlns:a16="http://schemas.microsoft.com/office/drawing/2014/main" id="{DBE86B57-2A05-D34F-AE4C-D17B3B1B12F5}"/>
              </a:ext>
            </a:extLst>
          </p:cNvPr>
          <p:cNvPicPr>
            <a:picLocks noChangeAspect="1"/>
          </p:cNvPicPr>
          <p:nvPr/>
        </p:nvPicPr>
        <p:blipFill>
          <a:blip r:embed="rId3"/>
          <a:stretch>
            <a:fillRect/>
          </a:stretch>
        </p:blipFill>
        <p:spPr>
          <a:xfrm>
            <a:off x="345715" y="6018967"/>
            <a:ext cx="3346650" cy="646331"/>
          </a:xfrm>
          <a:prstGeom prst="rect">
            <a:avLst/>
          </a:prstGeom>
        </p:spPr>
      </p:pic>
      <p:sp>
        <p:nvSpPr>
          <p:cNvPr id="3" name="TextBox 2">
            <a:extLst>
              <a:ext uri="{FF2B5EF4-FFF2-40B4-BE49-F238E27FC236}">
                <a16:creationId xmlns:a16="http://schemas.microsoft.com/office/drawing/2014/main" id="{59FD15AF-F3B7-4A78-C857-61EA4323F710}"/>
              </a:ext>
            </a:extLst>
          </p:cNvPr>
          <p:cNvSpPr txBox="1"/>
          <p:nvPr/>
        </p:nvSpPr>
        <p:spPr>
          <a:xfrm>
            <a:off x="263949" y="3073138"/>
            <a:ext cx="11576117" cy="1384995"/>
          </a:xfrm>
          <a:prstGeom prst="rect">
            <a:avLst/>
          </a:prstGeom>
          <a:noFill/>
        </p:spPr>
        <p:txBody>
          <a:bodyPr wrap="square">
            <a:spAutoFit/>
          </a:bodyPr>
          <a:lstStyle/>
          <a:p>
            <a:pPr algn="ctr">
              <a:lnSpc>
                <a:spcPct val="100000"/>
              </a:lnSpc>
            </a:pPr>
            <a:r>
              <a:rPr lang="en-US" sz="2800" b="1" dirty="0">
                <a:solidFill>
                  <a:srgbClr val="FFC000"/>
                </a:solidFill>
                <a:latin typeface="Poppins" panose="00000500000000000000" pitchFamily="2" charset="0"/>
                <a:cs typeface="Poppins" panose="00000500000000000000" pitchFamily="2" charset="0"/>
              </a:rPr>
              <a:t>If you want to work on this work-stream</a:t>
            </a:r>
          </a:p>
          <a:p>
            <a:pPr algn="ctr">
              <a:lnSpc>
                <a:spcPct val="100000"/>
              </a:lnSpc>
            </a:pPr>
            <a:r>
              <a:rPr lang="en-US" sz="2800" b="1" dirty="0">
                <a:solidFill>
                  <a:srgbClr val="FFC000"/>
                </a:solidFill>
                <a:latin typeface="Poppins" panose="00000500000000000000" pitchFamily="2" charset="0"/>
                <a:cs typeface="Poppins" panose="00000500000000000000" pitchFamily="2" charset="0"/>
              </a:rPr>
              <a:t>Sign up at: </a:t>
            </a:r>
          </a:p>
          <a:p>
            <a:pPr algn="ctr">
              <a:lnSpc>
                <a:spcPct val="100000"/>
              </a:lnSpc>
            </a:pPr>
            <a:r>
              <a:rPr lang="en-US" sz="2800" b="1" dirty="0">
                <a:solidFill>
                  <a:srgbClr val="FFC000"/>
                </a:solidFill>
                <a:latin typeface="Poppins" panose="00000500000000000000" pitchFamily="2" charset="0"/>
                <a:cs typeface="Poppins" panose="00000500000000000000" pitchFamily="2" charset="0"/>
              </a:rPr>
              <a:t>https://www.lhc.la.gov/la-homeownership-think-tank</a:t>
            </a:r>
          </a:p>
        </p:txBody>
      </p:sp>
      <p:sp>
        <p:nvSpPr>
          <p:cNvPr id="4" name="TextBox 3">
            <a:extLst>
              <a:ext uri="{FF2B5EF4-FFF2-40B4-BE49-F238E27FC236}">
                <a16:creationId xmlns:a16="http://schemas.microsoft.com/office/drawing/2014/main" id="{95532CFA-3826-30C5-435C-5B0412083C64}"/>
              </a:ext>
            </a:extLst>
          </p:cNvPr>
          <p:cNvSpPr txBox="1"/>
          <p:nvPr/>
        </p:nvSpPr>
        <p:spPr>
          <a:xfrm>
            <a:off x="179109" y="4845378"/>
            <a:ext cx="11887200" cy="830997"/>
          </a:xfrm>
          <a:prstGeom prst="rect">
            <a:avLst/>
          </a:prstGeom>
          <a:noFill/>
        </p:spPr>
        <p:txBody>
          <a:bodyPr wrap="square" rtlCol="0">
            <a:spAutoFit/>
          </a:bodyPr>
          <a:lstStyle/>
          <a:p>
            <a:r>
              <a:rPr lang="en-US" sz="2400" b="1" dirty="0">
                <a:solidFill>
                  <a:schemeClr val="tx1">
                    <a:lumMod val="75000"/>
                    <a:lumOff val="25000"/>
                  </a:schemeClr>
                </a:solidFill>
                <a:latin typeface="Poppins" panose="00000500000000000000" pitchFamily="2" charset="0"/>
                <a:cs typeface="Poppins" panose="00000500000000000000" pitchFamily="2" charset="0"/>
              </a:rPr>
              <a:t>QR CODES AND RESOURCE LINKS WILL BE PROVIDED AT THE BREAKING BARRIERS WORKSTREAM EXHIBIT TABLE!!!</a:t>
            </a:r>
          </a:p>
        </p:txBody>
      </p:sp>
    </p:spTree>
    <p:extLst>
      <p:ext uri="{BB962C8B-B14F-4D97-AF65-F5344CB8AC3E}">
        <p14:creationId xmlns:p14="http://schemas.microsoft.com/office/powerpoint/2010/main" val="19722284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CCBE0DD-B143-794A-91C4-3396B6B3E0B5}"/>
              </a:ext>
            </a:extLst>
          </p:cNvPr>
          <p:cNvSpPr txBox="1">
            <a:spLocks/>
          </p:cNvSpPr>
          <p:nvPr/>
        </p:nvSpPr>
        <p:spPr>
          <a:xfrm>
            <a:off x="31201" y="0"/>
            <a:ext cx="12192000" cy="4921624"/>
          </a:xfrm>
          <a:prstGeom prst="rect">
            <a:avLst/>
          </a:prstGeom>
          <a:solidFill>
            <a:srgbClr val="00B5BF">
              <a:alpha val="85000"/>
            </a:srgbClr>
          </a:solidFill>
        </p:spPr>
        <p:txBody>
          <a:bodyPr vert="horz" lIns="274320" tIns="45720" rIns="27432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5000" spc="300" dirty="0">
              <a:solidFill>
                <a:schemeClr val="bg1"/>
              </a:solidFill>
              <a:effectLst>
                <a:outerShdw blurRad="38100" dist="38100" dir="2700000" algn="tl">
                  <a:srgbClr val="000000">
                    <a:alpha val="43137"/>
                  </a:srgbClr>
                </a:outerShdw>
              </a:effectLst>
              <a:latin typeface="Poppins" pitchFamily="2" charset="77"/>
              <a:cs typeface="Poppins" pitchFamily="2" charset="77"/>
            </a:endParaRPr>
          </a:p>
        </p:txBody>
      </p:sp>
      <p:sp>
        <p:nvSpPr>
          <p:cNvPr id="5" name="Rectangle 4">
            <a:extLst>
              <a:ext uri="{FF2B5EF4-FFF2-40B4-BE49-F238E27FC236}">
                <a16:creationId xmlns:a16="http://schemas.microsoft.com/office/drawing/2014/main" id="{6680D41C-1C1A-C448-BAD3-989E52B6BA1F}"/>
              </a:ext>
            </a:extLst>
          </p:cNvPr>
          <p:cNvSpPr/>
          <p:nvPr/>
        </p:nvSpPr>
        <p:spPr>
          <a:xfrm>
            <a:off x="4328932" y="5613973"/>
            <a:ext cx="3576577" cy="952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5BF">
                  <a:alpha val="85000"/>
                </a:srgbClr>
              </a:solidFill>
            </a:endParaRPr>
          </a:p>
        </p:txBody>
      </p:sp>
      <p:pic>
        <p:nvPicPr>
          <p:cNvPr id="6" name="Picture 5">
            <a:extLst>
              <a:ext uri="{FF2B5EF4-FFF2-40B4-BE49-F238E27FC236}">
                <a16:creationId xmlns:a16="http://schemas.microsoft.com/office/drawing/2014/main" id="{83F1C671-8EB1-3048-BB2D-D76DEE91C9AA}"/>
              </a:ext>
            </a:extLst>
          </p:cNvPr>
          <p:cNvPicPr>
            <a:picLocks noChangeAspect="1"/>
          </p:cNvPicPr>
          <p:nvPr/>
        </p:nvPicPr>
        <p:blipFill>
          <a:blip r:embed="rId2"/>
          <a:stretch>
            <a:fillRect/>
          </a:stretch>
        </p:blipFill>
        <p:spPr>
          <a:xfrm>
            <a:off x="657148" y="5432938"/>
            <a:ext cx="4172881" cy="765028"/>
          </a:xfrm>
          <a:prstGeom prst="rect">
            <a:avLst/>
          </a:prstGeom>
        </p:spPr>
      </p:pic>
      <p:sp>
        <p:nvSpPr>
          <p:cNvPr id="7" name="Title 1">
            <a:extLst>
              <a:ext uri="{FF2B5EF4-FFF2-40B4-BE49-F238E27FC236}">
                <a16:creationId xmlns:a16="http://schemas.microsoft.com/office/drawing/2014/main" id="{07421470-9EC3-ED4E-ADE7-05CC249C0017}"/>
              </a:ext>
            </a:extLst>
          </p:cNvPr>
          <p:cNvSpPr>
            <a:spLocks noGrp="1"/>
          </p:cNvSpPr>
          <p:nvPr>
            <p:ph type="title"/>
          </p:nvPr>
        </p:nvSpPr>
        <p:spPr>
          <a:xfrm>
            <a:off x="5068186" y="5467746"/>
            <a:ext cx="6509107" cy="730220"/>
          </a:xfrm>
        </p:spPr>
        <p:txBody>
          <a:bodyPr lIns="0" anchor="ctr">
            <a:normAutofit fontScale="90000"/>
          </a:bodyPr>
          <a:lstStyle/>
          <a:p>
            <a:pPr algn="ctr"/>
            <a:r>
              <a:rPr lang="en-US" sz="3500" dirty="0">
                <a:solidFill>
                  <a:srgbClr val="356081"/>
                </a:solidFill>
                <a:latin typeface="Poppins" pitchFamily="2" charset="77"/>
                <a:cs typeface="Poppins" pitchFamily="2" charset="77"/>
              </a:rPr>
              <a:t>Mary Adams, Chairperson </a:t>
            </a:r>
            <a:br>
              <a:rPr lang="en-US" sz="3500" dirty="0">
                <a:solidFill>
                  <a:srgbClr val="356081"/>
                </a:solidFill>
                <a:latin typeface="Poppins" pitchFamily="2" charset="77"/>
                <a:cs typeface="Poppins" pitchFamily="2" charset="77"/>
              </a:rPr>
            </a:br>
            <a:r>
              <a:rPr lang="en-US" sz="3500" dirty="0">
                <a:solidFill>
                  <a:srgbClr val="356081"/>
                </a:solidFill>
                <a:latin typeface="Poppins" pitchFamily="2" charset="77"/>
                <a:cs typeface="Poppins" pitchFamily="2" charset="77"/>
              </a:rPr>
              <a:t>&amp; </a:t>
            </a:r>
            <a:r>
              <a:rPr lang="en-US" sz="3500" dirty="0" err="1">
                <a:solidFill>
                  <a:srgbClr val="356081"/>
                </a:solidFill>
                <a:latin typeface="Poppins" pitchFamily="2" charset="77"/>
                <a:cs typeface="Poppins" pitchFamily="2" charset="77"/>
              </a:rPr>
              <a:t>Dawnita</a:t>
            </a:r>
            <a:r>
              <a:rPr lang="en-US" sz="3500" dirty="0">
                <a:solidFill>
                  <a:srgbClr val="356081"/>
                </a:solidFill>
                <a:latin typeface="Poppins" pitchFamily="2" charset="77"/>
                <a:cs typeface="Poppins" pitchFamily="2" charset="77"/>
              </a:rPr>
              <a:t> S. Roberts, Co-Chairperson</a:t>
            </a:r>
          </a:p>
        </p:txBody>
      </p:sp>
      <p:sp>
        <p:nvSpPr>
          <p:cNvPr id="2" name="Rectangle 1">
            <a:extLst>
              <a:ext uri="{FF2B5EF4-FFF2-40B4-BE49-F238E27FC236}">
                <a16:creationId xmlns:a16="http://schemas.microsoft.com/office/drawing/2014/main" id="{426C5076-A2C8-45B6-9203-8B66F944E5A1}"/>
              </a:ext>
            </a:extLst>
          </p:cNvPr>
          <p:cNvSpPr/>
          <p:nvPr/>
        </p:nvSpPr>
        <p:spPr>
          <a:xfrm>
            <a:off x="1183758" y="1464601"/>
            <a:ext cx="10512056" cy="2123658"/>
          </a:xfrm>
          <a:prstGeom prst="rect">
            <a:avLst/>
          </a:prstGeom>
        </p:spPr>
        <p:txBody>
          <a:bodyPr wrap="square">
            <a:spAutoFit/>
          </a:bodyPr>
          <a:lstStyle/>
          <a:p>
            <a:r>
              <a:rPr lang="en-US" sz="4400" spc="300" dirty="0">
                <a:solidFill>
                  <a:schemeClr val="bg1"/>
                </a:solidFill>
                <a:effectLst>
                  <a:outerShdw blurRad="38100" dist="38100" dir="2700000" algn="tl">
                    <a:srgbClr val="000000">
                      <a:alpha val="43137"/>
                    </a:srgbClr>
                  </a:outerShdw>
                </a:effectLst>
                <a:latin typeface="Poppins" pitchFamily="2" charset="77"/>
                <a:cs typeface="Poppins" pitchFamily="2" charset="77"/>
              </a:rPr>
              <a:t>Breaking Barriers: Identifying affordable housing tools and removing restrictive zoning and cost challenges</a:t>
            </a:r>
          </a:p>
        </p:txBody>
      </p:sp>
    </p:spTree>
    <p:extLst>
      <p:ext uri="{BB962C8B-B14F-4D97-AF65-F5344CB8AC3E}">
        <p14:creationId xmlns:p14="http://schemas.microsoft.com/office/powerpoint/2010/main" val="2898496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1" y="0"/>
            <a:ext cx="9165771" cy="2133600"/>
          </a:xfrm>
          <a:prstGeom prst="rect">
            <a:avLst/>
          </a:prstGeom>
          <a:solidFill>
            <a:srgbClr val="00B5BF"/>
          </a:solidFill>
          <a:ln>
            <a:noFill/>
          </a:ln>
          <a:effectLst>
            <a:reflection blurRad="6350" stA="52000" endA="300" endPos="35000" dir="5400000" sy="-100000" algn="bl" rotWithShape="0"/>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3962" r="-594"/>
          <a:stretch/>
        </p:blipFill>
        <p:spPr>
          <a:xfrm>
            <a:off x="1425567" y="-21771"/>
            <a:ext cx="4628334" cy="2307771"/>
          </a:xfrm>
          <a:prstGeom prst="rect">
            <a:avLst/>
          </a:prstGeom>
          <a:gradFill>
            <a:gsLst>
              <a:gs pos="0">
                <a:schemeClr val="accent1">
                  <a:tint val="66000"/>
                  <a:satMod val="160000"/>
                </a:schemeClr>
              </a:gs>
              <a:gs pos="39000">
                <a:srgbClr val="213C9C"/>
              </a:gs>
              <a:gs pos="72000">
                <a:schemeClr val="accent1">
                  <a:tint val="44500"/>
                  <a:satMod val="160000"/>
                </a:schemeClr>
              </a:gs>
              <a:gs pos="100000">
                <a:schemeClr val="accent1">
                  <a:tint val="23500"/>
                  <a:satMod val="160000"/>
                </a:schemeClr>
              </a:gs>
            </a:gsLst>
            <a:lin ang="2700000" scaled="1"/>
          </a:gradFill>
          <a:ln>
            <a:noFill/>
          </a:ln>
          <a:effectLst>
            <a:glow>
              <a:srgbClr val="213C9C"/>
            </a:glow>
            <a:outerShdw blurRad="50800" dist="50800" dir="5400000" algn="ctr" rotWithShape="0">
              <a:srgbClr val="000000"/>
            </a:outerShdw>
            <a:softEdge rad="419100"/>
          </a:effectLst>
        </p:spPr>
      </p:pic>
      <p:sp>
        <p:nvSpPr>
          <p:cNvPr id="15" name="Title 1"/>
          <p:cNvSpPr txBox="1">
            <a:spLocks/>
          </p:cNvSpPr>
          <p:nvPr/>
        </p:nvSpPr>
        <p:spPr>
          <a:xfrm>
            <a:off x="5410200" y="990600"/>
            <a:ext cx="6019800" cy="59871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dirty="0">
                <a:solidFill>
                  <a:schemeClr val="bg1"/>
                </a:solidFill>
              </a:rPr>
              <a:t>	</a:t>
            </a:r>
          </a:p>
        </p:txBody>
      </p:sp>
      <p:sp>
        <p:nvSpPr>
          <p:cNvPr id="8" name="Slide Number Placeholder 7"/>
          <p:cNvSpPr>
            <a:spLocks noGrp="1"/>
          </p:cNvSpPr>
          <p:nvPr>
            <p:ph type="sldNum" sz="quarter" idx="12"/>
          </p:nvPr>
        </p:nvSpPr>
        <p:spPr/>
        <p:txBody>
          <a:bodyPr/>
          <a:lstStyle/>
          <a:p>
            <a:fld id="{CF63CFEC-D876-498A-951A-753450E01640}" type="slidenum">
              <a:rPr lang="en-US" smtClean="0"/>
              <a:pPr/>
              <a:t>3</a:t>
            </a:fld>
            <a:endParaRPr lang="en-US" dirty="0"/>
          </a:p>
        </p:txBody>
      </p:sp>
      <p:sp>
        <p:nvSpPr>
          <p:cNvPr id="9" name="Title 1"/>
          <p:cNvSpPr>
            <a:spLocks noGrp="1"/>
          </p:cNvSpPr>
          <p:nvPr>
            <p:ph type="ctrTitle"/>
          </p:nvPr>
        </p:nvSpPr>
        <p:spPr>
          <a:xfrm>
            <a:off x="5410199" y="990600"/>
            <a:ext cx="5279573" cy="370114"/>
          </a:xfrm>
        </p:spPr>
        <p:txBody>
          <a:bodyPr>
            <a:noAutofit/>
          </a:bodyPr>
          <a:lstStyle/>
          <a:p>
            <a:r>
              <a:rPr lang="en-US" sz="2800" b="1" dirty="0">
                <a:solidFill>
                  <a:schemeClr val="bg1"/>
                </a:solidFill>
                <a:latin typeface="Poppins" panose="00000500000000000000" pitchFamily="2" charset="0"/>
                <a:cs typeface="Poppins" panose="00000500000000000000" pitchFamily="2" charset="0"/>
              </a:rPr>
              <a:t>OUR TEAM</a:t>
            </a:r>
            <a:br>
              <a:rPr lang="en-US" sz="2800" b="1" dirty="0">
                <a:solidFill>
                  <a:schemeClr val="bg1"/>
                </a:solidFill>
                <a:latin typeface="Poppins" panose="00000500000000000000" pitchFamily="2" charset="0"/>
                <a:cs typeface="Poppins" panose="00000500000000000000" pitchFamily="2" charset="0"/>
              </a:rPr>
            </a:br>
            <a:r>
              <a:rPr lang="en-US" sz="2800" b="1" dirty="0">
                <a:solidFill>
                  <a:schemeClr val="bg1"/>
                </a:solidFill>
                <a:latin typeface="Poppins" panose="00000500000000000000" pitchFamily="2" charset="0"/>
                <a:cs typeface="Poppins" panose="00000500000000000000" pitchFamily="2" charset="0"/>
              </a:rPr>
              <a:t>BARRIERS &amp; SUBCOMMITTEES</a:t>
            </a:r>
          </a:p>
        </p:txBody>
      </p:sp>
      <p:sp>
        <p:nvSpPr>
          <p:cNvPr id="11" name="TextBox 10">
            <a:extLst>
              <a:ext uri="{FF2B5EF4-FFF2-40B4-BE49-F238E27FC236}">
                <a16:creationId xmlns:a16="http://schemas.microsoft.com/office/drawing/2014/main" id="{44CFEF39-AD7F-4C92-A07B-1E1A5F50A50E}"/>
              </a:ext>
            </a:extLst>
          </p:cNvPr>
          <p:cNvSpPr txBox="1"/>
          <p:nvPr/>
        </p:nvSpPr>
        <p:spPr>
          <a:xfrm>
            <a:off x="75414" y="2155370"/>
            <a:ext cx="11962615" cy="5078313"/>
          </a:xfrm>
          <a:prstGeom prst="rect">
            <a:avLst/>
          </a:prstGeom>
          <a:noFill/>
        </p:spPr>
        <p:txBody>
          <a:bodyPr wrap="square" rtlCol="0">
            <a:spAutoFit/>
          </a:bodyPr>
          <a:lstStyle/>
          <a:p>
            <a:pPr marL="285750" indent="-285750">
              <a:buFont typeface="Wingdings" panose="05000000000000000000" pitchFamily="2" charset="2"/>
              <a:buChar char="v"/>
            </a:pPr>
            <a:r>
              <a:rPr lang="en-US" b="1" dirty="0">
                <a:latin typeface="Poppins" panose="00000500000000000000" pitchFamily="2" charset="0"/>
                <a:cs typeface="Poppins" panose="00000500000000000000" pitchFamily="2" charset="0"/>
              </a:rPr>
              <a:t>Lack of Knowledge of being a homeowner &amp; the Fear</a:t>
            </a:r>
          </a:p>
          <a:p>
            <a:r>
              <a:rPr lang="en-US" i="1" dirty="0">
                <a:latin typeface="Poppins" panose="00000500000000000000" pitchFamily="2" charset="0"/>
                <a:cs typeface="Poppins" panose="00000500000000000000" pitchFamily="2" charset="0"/>
              </a:rPr>
              <a:t>                                                                    Terri Gage,  Crystal Jones-Taylor, Mary Adams</a:t>
            </a:r>
          </a:p>
          <a:p>
            <a:endParaRPr lang="en-US" i="1" dirty="0">
              <a:latin typeface="Poppins" panose="00000500000000000000" pitchFamily="2" charset="0"/>
              <a:cs typeface="Poppins" panose="00000500000000000000" pitchFamily="2" charset="0"/>
            </a:endParaRPr>
          </a:p>
          <a:p>
            <a:pPr marL="285750" indent="-285750">
              <a:buFont typeface="Wingdings" panose="05000000000000000000" pitchFamily="2" charset="2"/>
              <a:buChar char="v"/>
            </a:pPr>
            <a:r>
              <a:rPr lang="en-US" b="1" dirty="0">
                <a:latin typeface="Poppins" panose="00000500000000000000" pitchFamily="2" charset="0"/>
                <a:cs typeface="Poppins" panose="00000500000000000000" pitchFamily="2" charset="0"/>
              </a:rPr>
              <a:t>Student Loan and MIP – Mortgage Insurance</a:t>
            </a:r>
          </a:p>
          <a:p>
            <a:r>
              <a:rPr lang="en-US" b="1" i="1" dirty="0">
                <a:latin typeface="Poppins" panose="00000500000000000000" pitchFamily="2" charset="0"/>
                <a:cs typeface="Poppins" panose="00000500000000000000" pitchFamily="2" charset="0"/>
              </a:rPr>
              <a:t>                                                                 </a:t>
            </a:r>
            <a:r>
              <a:rPr lang="en-US" i="1" dirty="0">
                <a:latin typeface="Poppins" panose="00000500000000000000" pitchFamily="2" charset="0"/>
                <a:cs typeface="Poppins" panose="00000500000000000000" pitchFamily="2" charset="0"/>
              </a:rPr>
              <a:t>Mary Adams, Denise Washington</a:t>
            </a:r>
          </a:p>
          <a:p>
            <a:endParaRPr lang="en-US" i="1" dirty="0">
              <a:latin typeface="Poppins" panose="00000500000000000000" pitchFamily="2" charset="0"/>
              <a:cs typeface="Poppins" panose="00000500000000000000" pitchFamily="2" charset="0"/>
            </a:endParaRPr>
          </a:p>
          <a:p>
            <a:pPr marL="342900" indent="-342900">
              <a:buFont typeface="Wingdings" panose="05000000000000000000" pitchFamily="2" charset="2"/>
              <a:buChar char="v"/>
            </a:pPr>
            <a:r>
              <a:rPr lang="en-US" b="1" dirty="0">
                <a:latin typeface="Poppins" panose="00000500000000000000" pitchFamily="2" charset="0"/>
                <a:cs typeface="Poppins" panose="00000500000000000000" pitchFamily="2" charset="0"/>
              </a:rPr>
              <a:t>Lack of funds for downpayment &amp; closing cost, using Choice Voucher (HCV) for Homeownership --Credit Poor-Lack of it-low scores ………</a:t>
            </a:r>
            <a:r>
              <a:rPr lang="en-US" dirty="0">
                <a:latin typeface="Poppins" panose="00000500000000000000" pitchFamily="2" charset="0"/>
                <a:cs typeface="Poppins" panose="00000500000000000000" pitchFamily="2" charset="0"/>
              </a:rPr>
              <a:t> </a:t>
            </a:r>
            <a:r>
              <a:rPr lang="en-US" i="1" dirty="0">
                <a:latin typeface="Poppins" panose="00000500000000000000" pitchFamily="2" charset="0"/>
                <a:cs typeface="Poppins" panose="00000500000000000000" pitchFamily="2" charset="0"/>
              </a:rPr>
              <a:t>Denise Washington, Crystal Jones Taylor, Linda Moore, Marian C. Burks, Sophia Philizaire, Eric </a:t>
            </a:r>
            <a:r>
              <a:rPr lang="en-US" i="1" dirty="0" err="1">
                <a:latin typeface="Poppins" panose="00000500000000000000" pitchFamily="2" charset="0"/>
                <a:cs typeface="Poppins" panose="00000500000000000000" pitchFamily="2" charset="0"/>
              </a:rPr>
              <a:t>McGlothen</a:t>
            </a:r>
            <a:r>
              <a:rPr lang="en-US" i="1" dirty="0">
                <a:latin typeface="Poppins" panose="00000500000000000000" pitchFamily="2" charset="0"/>
                <a:cs typeface="Poppins" panose="00000500000000000000" pitchFamily="2" charset="0"/>
              </a:rPr>
              <a:t>, Da’Shon Bell, Chandler Roberts, Tish Allen, Dawnita  S. Roberts</a:t>
            </a:r>
          </a:p>
          <a:p>
            <a:endParaRPr lang="en-US" i="1" dirty="0">
              <a:latin typeface="Poppins" panose="00000500000000000000" pitchFamily="2" charset="0"/>
              <a:cs typeface="Poppins" panose="00000500000000000000" pitchFamily="2" charset="0"/>
            </a:endParaRPr>
          </a:p>
          <a:p>
            <a:pPr marL="342900" indent="-342900">
              <a:buFont typeface="Wingdings" panose="05000000000000000000" pitchFamily="2" charset="2"/>
              <a:buChar char="v"/>
            </a:pPr>
            <a:r>
              <a:rPr lang="en-US" b="1" dirty="0">
                <a:latin typeface="Poppins" panose="00000500000000000000" pitchFamily="2" charset="0"/>
                <a:cs typeface="Poppins" panose="00000500000000000000" pitchFamily="2" charset="0"/>
              </a:rPr>
              <a:t>Lack of inventory, the cost of homes/development, removing restrictive zoning and cost challenges, Insurance …………………………….</a:t>
            </a:r>
            <a:r>
              <a:rPr lang="en-US" i="1" dirty="0">
                <a:latin typeface="Poppins" panose="00000500000000000000" pitchFamily="2" charset="0"/>
                <a:cs typeface="Poppins" panose="00000500000000000000" pitchFamily="2" charset="0"/>
              </a:rPr>
              <a:t>Dawnita S. Roberts, John Boudreaux, Toni Jackson, Eric </a:t>
            </a:r>
            <a:r>
              <a:rPr lang="en-US" i="1" dirty="0" err="1">
                <a:latin typeface="Poppins" panose="00000500000000000000" pitchFamily="2" charset="0"/>
                <a:cs typeface="Poppins" panose="00000500000000000000" pitchFamily="2" charset="0"/>
              </a:rPr>
              <a:t>McGlothen</a:t>
            </a:r>
            <a:endParaRPr lang="en-US" i="1" dirty="0">
              <a:latin typeface="Poppins" panose="00000500000000000000" pitchFamily="2" charset="0"/>
              <a:cs typeface="Poppins" panose="00000500000000000000" pitchFamily="2" charset="0"/>
            </a:endParaRPr>
          </a:p>
          <a:p>
            <a:endParaRPr lang="en-US" i="1" dirty="0">
              <a:latin typeface="Poppins" panose="00000500000000000000" pitchFamily="2" charset="0"/>
              <a:cs typeface="Poppins" panose="00000500000000000000" pitchFamily="2" charset="0"/>
            </a:endParaRPr>
          </a:p>
          <a:p>
            <a:pPr marL="342900" indent="-342900">
              <a:buFont typeface="Wingdings" panose="05000000000000000000" pitchFamily="2" charset="2"/>
              <a:buChar char="v"/>
            </a:pPr>
            <a:r>
              <a:rPr lang="en-US" b="1" dirty="0">
                <a:latin typeface="Poppins" panose="00000500000000000000" pitchFamily="2" charset="0"/>
                <a:cs typeface="Poppins" panose="00000500000000000000" pitchFamily="2" charset="0"/>
              </a:rPr>
              <a:t>Fair Housing, Discrimination in lending &amp; borrowing practices and appraisal, Generational wealth</a:t>
            </a:r>
          </a:p>
          <a:p>
            <a:r>
              <a:rPr lang="en-US" i="1" dirty="0">
                <a:latin typeface="Poppins" panose="00000500000000000000" pitchFamily="2" charset="0"/>
                <a:cs typeface="Poppins" panose="00000500000000000000" pitchFamily="2" charset="0"/>
              </a:rPr>
              <a:t>                                                      Toni Jackson, Tanya L. Domino, Eric </a:t>
            </a:r>
            <a:r>
              <a:rPr lang="en-US" i="1" dirty="0" err="1">
                <a:latin typeface="Poppins" panose="00000500000000000000" pitchFamily="2" charset="0"/>
                <a:cs typeface="Poppins" panose="00000500000000000000" pitchFamily="2" charset="0"/>
              </a:rPr>
              <a:t>McGlothen</a:t>
            </a:r>
            <a:r>
              <a:rPr lang="en-US" i="1" dirty="0">
                <a:latin typeface="Poppins" panose="00000500000000000000" pitchFamily="2" charset="0"/>
                <a:cs typeface="Poppins" panose="00000500000000000000" pitchFamily="2" charset="0"/>
              </a:rPr>
              <a:t>, Mary Adams Thomas, </a:t>
            </a:r>
          </a:p>
          <a:p>
            <a:endParaRPr lang="en-US" b="1" dirty="0">
              <a:latin typeface="Poppins" panose="00000500000000000000" pitchFamily="2" charset="0"/>
              <a:cs typeface="Poppins" panose="00000500000000000000" pitchFamily="2" charset="0"/>
            </a:endParaRPr>
          </a:p>
          <a:p>
            <a:pPr marL="285750" indent="-285750">
              <a:buFont typeface="Wingdings" panose="05000000000000000000" pitchFamily="2" charset="2"/>
              <a:buChar char="v"/>
            </a:pPr>
            <a:endParaRPr lang="en-US" i="1" dirty="0"/>
          </a:p>
          <a:p>
            <a:pPr marL="285750" indent="-285750">
              <a:buFont typeface="Wingdings" panose="05000000000000000000" pitchFamily="2" charset="2"/>
              <a:buChar char="v"/>
            </a:pPr>
            <a:endParaRPr lang="en-US" dirty="0"/>
          </a:p>
        </p:txBody>
      </p:sp>
    </p:spTree>
    <p:extLst>
      <p:ext uri="{BB962C8B-B14F-4D97-AF65-F5344CB8AC3E}">
        <p14:creationId xmlns:p14="http://schemas.microsoft.com/office/powerpoint/2010/main" val="7240162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0BD4371-1D07-6E4C-98CE-B0F0E6BFCC8E}"/>
              </a:ext>
            </a:extLst>
          </p:cNvPr>
          <p:cNvSpPr txBox="1">
            <a:spLocks/>
          </p:cNvSpPr>
          <p:nvPr/>
        </p:nvSpPr>
        <p:spPr>
          <a:xfrm>
            <a:off x="0" y="4062172"/>
            <a:ext cx="12192000" cy="1924050"/>
          </a:xfrm>
          <a:prstGeom prst="rect">
            <a:avLst/>
          </a:prstGeom>
          <a:solidFill>
            <a:srgbClr val="00B5BF">
              <a:alpha val="85000"/>
            </a:srgbClr>
          </a:solidFill>
        </p:spPr>
        <p:txBody>
          <a:bodyPr vert="horz" lIns="274320" tIns="45720" rIns="27432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000" spc="300" dirty="0">
                <a:solidFill>
                  <a:schemeClr val="bg1"/>
                </a:solidFill>
                <a:latin typeface="Poppins" pitchFamily="2" charset="77"/>
                <a:cs typeface="Poppins" pitchFamily="2" charset="77"/>
              </a:rPr>
              <a:t>Our Task</a:t>
            </a:r>
          </a:p>
        </p:txBody>
      </p:sp>
      <p:sp>
        <p:nvSpPr>
          <p:cNvPr id="8" name="Rectangle 7">
            <a:extLst>
              <a:ext uri="{FF2B5EF4-FFF2-40B4-BE49-F238E27FC236}">
                <a16:creationId xmlns:a16="http://schemas.microsoft.com/office/drawing/2014/main" id="{FE9646D4-A89F-5E48-9F02-3851870EBE5A}"/>
              </a:ext>
            </a:extLst>
          </p:cNvPr>
          <p:cNvSpPr/>
          <p:nvPr/>
        </p:nvSpPr>
        <p:spPr>
          <a:xfrm>
            <a:off x="4328932" y="5613973"/>
            <a:ext cx="3576577" cy="952833"/>
          </a:xfrm>
          <a:prstGeom prst="rect">
            <a:avLst/>
          </a:prstGeom>
          <a:solidFill>
            <a:srgbClr val="356081">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5BF">
                  <a:alpha val="85000"/>
                </a:srgbClr>
              </a:solidFill>
            </a:endParaRPr>
          </a:p>
        </p:txBody>
      </p:sp>
      <p:pic>
        <p:nvPicPr>
          <p:cNvPr id="9" name="Picture 8">
            <a:extLst>
              <a:ext uri="{FF2B5EF4-FFF2-40B4-BE49-F238E27FC236}">
                <a16:creationId xmlns:a16="http://schemas.microsoft.com/office/drawing/2014/main" id="{D4995DEB-721D-9F4D-9CF6-E138F4E449C1}"/>
              </a:ext>
            </a:extLst>
          </p:cNvPr>
          <p:cNvPicPr>
            <a:picLocks noChangeAspect="1"/>
          </p:cNvPicPr>
          <p:nvPr/>
        </p:nvPicPr>
        <p:blipFill>
          <a:blip r:embed="rId4"/>
          <a:stretch>
            <a:fillRect/>
          </a:stretch>
        </p:blipFill>
        <p:spPr>
          <a:xfrm>
            <a:off x="4453891" y="5693040"/>
            <a:ext cx="3346650" cy="799200"/>
          </a:xfrm>
          <a:prstGeom prst="rect">
            <a:avLst/>
          </a:prstGeom>
        </p:spPr>
      </p:pic>
    </p:spTree>
    <p:extLst>
      <p:ext uri="{BB962C8B-B14F-4D97-AF65-F5344CB8AC3E}">
        <p14:creationId xmlns:p14="http://schemas.microsoft.com/office/powerpoint/2010/main" val="855622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DF00645-D1A1-A049-A5E0-F82CC2591325}"/>
              </a:ext>
            </a:extLst>
          </p:cNvPr>
          <p:cNvPicPr>
            <a:picLocks noChangeAspect="1"/>
          </p:cNvPicPr>
          <p:nvPr/>
        </p:nvPicPr>
        <p:blipFill>
          <a:blip r:embed="rId2"/>
          <a:stretch>
            <a:fillRect/>
          </a:stretch>
        </p:blipFill>
        <p:spPr>
          <a:xfrm>
            <a:off x="294883" y="7066928"/>
            <a:ext cx="3601901" cy="660348"/>
          </a:xfrm>
          <a:prstGeom prst="rect">
            <a:avLst/>
          </a:prstGeom>
        </p:spPr>
      </p:pic>
      <p:pic>
        <p:nvPicPr>
          <p:cNvPr id="8" name="Content Placeholder 4">
            <a:extLst>
              <a:ext uri="{FF2B5EF4-FFF2-40B4-BE49-F238E27FC236}">
                <a16:creationId xmlns:a16="http://schemas.microsoft.com/office/drawing/2014/main" id="{31373112-5AD4-2547-B5A8-A85C40759F4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 b="-1"/>
          <a:stretch/>
        </p:blipFill>
        <p:spPr>
          <a:xfrm>
            <a:off x="0" y="0"/>
            <a:ext cx="4636168" cy="6858000"/>
          </a:xfrm>
          <a:prstGeom prst="rect">
            <a:avLst/>
          </a:prstGeom>
        </p:spPr>
      </p:pic>
      <p:sp>
        <p:nvSpPr>
          <p:cNvPr id="11" name="Title 1">
            <a:extLst>
              <a:ext uri="{FF2B5EF4-FFF2-40B4-BE49-F238E27FC236}">
                <a16:creationId xmlns:a16="http://schemas.microsoft.com/office/drawing/2014/main" id="{695DD0A3-B5CD-7143-AC05-65BB012F6D13}"/>
              </a:ext>
            </a:extLst>
          </p:cNvPr>
          <p:cNvSpPr>
            <a:spLocks noGrp="1"/>
          </p:cNvSpPr>
          <p:nvPr>
            <p:ph type="title"/>
          </p:nvPr>
        </p:nvSpPr>
        <p:spPr>
          <a:xfrm>
            <a:off x="5121089" y="214562"/>
            <a:ext cx="5257800" cy="502210"/>
          </a:xfrm>
        </p:spPr>
        <p:txBody>
          <a:bodyPr lIns="0" anchor="t">
            <a:normAutofit fontScale="90000"/>
          </a:bodyPr>
          <a:lstStyle/>
          <a:p>
            <a:r>
              <a:rPr lang="en-US" sz="3500" dirty="0">
                <a:solidFill>
                  <a:srgbClr val="356081"/>
                </a:solidFill>
                <a:latin typeface="Poppins" pitchFamily="2" charset="77"/>
                <a:cs typeface="Poppins" pitchFamily="2" charset="77"/>
              </a:rPr>
              <a:t>Objective/Phases</a:t>
            </a:r>
          </a:p>
        </p:txBody>
      </p:sp>
      <p:sp>
        <p:nvSpPr>
          <p:cNvPr id="12" name="Title 1">
            <a:extLst>
              <a:ext uri="{FF2B5EF4-FFF2-40B4-BE49-F238E27FC236}">
                <a16:creationId xmlns:a16="http://schemas.microsoft.com/office/drawing/2014/main" id="{0000CB16-2D14-AC4B-AACA-979EF46547A7}"/>
              </a:ext>
            </a:extLst>
          </p:cNvPr>
          <p:cNvSpPr txBox="1">
            <a:spLocks/>
          </p:cNvSpPr>
          <p:nvPr/>
        </p:nvSpPr>
        <p:spPr>
          <a:xfrm>
            <a:off x="4995539" y="1084081"/>
            <a:ext cx="6825674" cy="5993343"/>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0" i="0" u="none" strike="noStrike" dirty="0">
                <a:solidFill>
                  <a:srgbClr val="000000"/>
                </a:solidFill>
                <a:effectLst/>
                <a:latin typeface="Times New Roman" panose="02020603050405020304" pitchFamily="18" charset="0"/>
              </a:rPr>
              <a:t>• </a:t>
            </a:r>
            <a:r>
              <a:rPr lang="en-US" sz="2400" b="0" i="0" u="none" strike="noStrike" dirty="0">
                <a:solidFill>
                  <a:srgbClr val="000000"/>
                </a:solidFill>
                <a:effectLst/>
                <a:latin typeface="Poppins" panose="00000500000000000000" pitchFamily="2" charset="0"/>
                <a:cs typeface="Poppins" panose="00000500000000000000" pitchFamily="2" charset="0"/>
              </a:rPr>
              <a:t>Objective: Understand existing trends in regulatory and local decisions that create barriers and limit the market’s ability to produce affordable housing  </a:t>
            </a:r>
          </a:p>
          <a:p>
            <a:endParaRPr lang="en-US" sz="2400" b="0" i="0" u="none" strike="noStrike" dirty="0">
              <a:solidFill>
                <a:srgbClr val="000000"/>
              </a:solidFill>
              <a:effectLst/>
              <a:latin typeface="Poppins" panose="00000500000000000000" pitchFamily="2" charset="0"/>
              <a:cs typeface="Poppins" panose="00000500000000000000" pitchFamily="2" charset="0"/>
            </a:endParaRPr>
          </a:p>
          <a:p>
            <a:r>
              <a:rPr lang="en-US" sz="2400" b="0" i="0" u="none" strike="noStrike" dirty="0">
                <a:solidFill>
                  <a:srgbClr val="000000"/>
                </a:solidFill>
                <a:effectLst/>
                <a:latin typeface="Poppins" panose="00000500000000000000" pitchFamily="2" charset="0"/>
                <a:cs typeface="Poppins" panose="00000500000000000000" pitchFamily="2" charset="0"/>
              </a:rPr>
              <a:t>• - Phase 1: Investigate identified obstacles and challenge where necessary </a:t>
            </a:r>
          </a:p>
          <a:p>
            <a:endParaRPr lang="en-US" sz="2400" b="0" i="0" u="none" strike="noStrike" dirty="0">
              <a:solidFill>
                <a:srgbClr val="000000"/>
              </a:solidFill>
              <a:effectLst/>
              <a:latin typeface="Poppins" panose="00000500000000000000" pitchFamily="2" charset="0"/>
              <a:cs typeface="Poppins" panose="00000500000000000000" pitchFamily="2" charset="0"/>
            </a:endParaRPr>
          </a:p>
          <a:p>
            <a:r>
              <a:rPr lang="en-US" sz="2400" b="0" i="0" u="none" strike="noStrike" dirty="0">
                <a:solidFill>
                  <a:srgbClr val="000000"/>
                </a:solidFill>
                <a:effectLst/>
                <a:latin typeface="Poppins" panose="00000500000000000000" pitchFamily="2" charset="0"/>
                <a:cs typeface="Poppins" panose="00000500000000000000" pitchFamily="2" charset="0"/>
              </a:rPr>
              <a:t>• - Phase 2: Review recent efforts by federal and state agencies, and local communities to reduce regulatory control </a:t>
            </a:r>
          </a:p>
          <a:p>
            <a:endParaRPr lang="en-US" sz="2400" b="0" i="0" u="none" strike="noStrike" dirty="0">
              <a:solidFill>
                <a:srgbClr val="000000"/>
              </a:solidFill>
              <a:effectLst/>
              <a:latin typeface="Poppins" panose="00000500000000000000" pitchFamily="2" charset="0"/>
              <a:cs typeface="Poppins" panose="00000500000000000000" pitchFamily="2" charset="0"/>
            </a:endParaRPr>
          </a:p>
          <a:p>
            <a:r>
              <a:rPr lang="en-US" sz="2400" b="0" i="0" u="none" strike="noStrike" dirty="0">
                <a:solidFill>
                  <a:srgbClr val="000000"/>
                </a:solidFill>
                <a:effectLst/>
                <a:latin typeface="Poppins" panose="00000500000000000000" pitchFamily="2" charset="0"/>
                <a:cs typeface="Poppins" panose="00000500000000000000" pitchFamily="2" charset="0"/>
              </a:rPr>
              <a:t>• - Phase 3: Educate communities and individuals on opportunities that help close the housing gap</a:t>
            </a:r>
            <a:r>
              <a:rPr lang="en-US" sz="2400" b="0" i="0" u="none" strike="noStrike" dirty="0">
                <a:solidFill>
                  <a:srgbClr val="000000"/>
                </a:solidFill>
                <a:effectLst/>
                <a:latin typeface="Times New Roman" panose="02020603050405020304" pitchFamily="18" charset="0"/>
                <a:cs typeface="Times New Roman" panose="02020603050405020304" pitchFamily="18" charset="0"/>
              </a:rPr>
              <a:t>. </a:t>
            </a:r>
          </a:p>
        </p:txBody>
      </p:sp>
      <p:cxnSp>
        <p:nvCxnSpPr>
          <p:cNvPr id="13" name="Straight Connector 12">
            <a:extLst>
              <a:ext uri="{FF2B5EF4-FFF2-40B4-BE49-F238E27FC236}">
                <a16:creationId xmlns:a16="http://schemas.microsoft.com/office/drawing/2014/main" id="{805A3550-6A35-2249-88D0-3E162B985E12}"/>
              </a:ext>
            </a:extLst>
          </p:cNvPr>
          <p:cNvCxnSpPr>
            <a:cxnSpLocks/>
          </p:cNvCxnSpPr>
          <p:nvPr/>
        </p:nvCxnSpPr>
        <p:spPr>
          <a:xfrm>
            <a:off x="5121089" y="759241"/>
            <a:ext cx="428065" cy="0"/>
          </a:xfrm>
          <a:prstGeom prst="line">
            <a:avLst/>
          </a:prstGeom>
          <a:ln w="76200">
            <a:solidFill>
              <a:srgbClr val="00B5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87891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E1CAF-D087-194F-B779-FAC33B94C99C}"/>
              </a:ext>
            </a:extLst>
          </p:cNvPr>
          <p:cNvSpPr>
            <a:spLocks noGrp="1"/>
          </p:cNvSpPr>
          <p:nvPr>
            <p:ph type="title"/>
          </p:nvPr>
        </p:nvSpPr>
        <p:spPr>
          <a:xfrm>
            <a:off x="495300" y="600450"/>
            <a:ext cx="5257800" cy="502210"/>
          </a:xfrm>
        </p:spPr>
        <p:txBody>
          <a:bodyPr lIns="0" anchor="t">
            <a:normAutofit fontScale="90000"/>
          </a:bodyPr>
          <a:lstStyle/>
          <a:p>
            <a:r>
              <a:rPr lang="en-US" sz="3500" dirty="0">
                <a:solidFill>
                  <a:srgbClr val="356081"/>
                </a:solidFill>
                <a:latin typeface="Poppins" pitchFamily="2" charset="77"/>
                <a:cs typeface="Poppins" pitchFamily="2" charset="77"/>
              </a:rPr>
              <a:t>Lack of Knowledge</a:t>
            </a:r>
          </a:p>
        </p:txBody>
      </p:sp>
      <p:sp>
        <p:nvSpPr>
          <p:cNvPr id="6" name="Title 1">
            <a:extLst>
              <a:ext uri="{FF2B5EF4-FFF2-40B4-BE49-F238E27FC236}">
                <a16:creationId xmlns:a16="http://schemas.microsoft.com/office/drawing/2014/main" id="{312D0315-AE80-1740-A014-D8E0A9221EE0}"/>
              </a:ext>
            </a:extLst>
          </p:cNvPr>
          <p:cNvSpPr txBox="1">
            <a:spLocks/>
          </p:cNvSpPr>
          <p:nvPr/>
        </p:nvSpPr>
        <p:spPr>
          <a:xfrm>
            <a:off x="495300" y="1388222"/>
            <a:ext cx="6378742" cy="2682875"/>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70000"/>
              </a:lnSpc>
            </a:pPr>
            <a:endParaRPr lang="en-US" sz="16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9DF00645-D1A1-A049-A5E0-F82CC2591325}"/>
              </a:ext>
            </a:extLst>
          </p:cNvPr>
          <p:cNvPicPr>
            <a:picLocks noChangeAspect="1"/>
          </p:cNvPicPr>
          <p:nvPr/>
        </p:nvPicPr>
        <p:blipFill>
          <a:blip r:embed="rId2"/>
          <a:stretch>
            <a:fillRect/>
          </a:stretch>
        </p:blipFill>
        <p:spPr>
          <a:xfrm>
            <a:off x="647700" y="6000749"/>
            <a:ext cx="2277344" cy="417513"/>
          </a:xfrm>
          <a:prstGeom prst="rect">
            <a:avLst/>
          </a:prstGeom>
        </p:spPr>
      </p:pic>
      <p:cxnSp>
        <p:nvCxnSpPr>
          <p:cNvPr id="4" name="Straight Connector 3">
            <a:extLst>
              <a:ext uri="{FF2B5EF4-FFF2-40B4-BE49-F238E27FC236}">
                <a16:creationId xmlns:a16="http://schemas.microsoft.com/office/drawing/2014/main" id="{9A1F2CE9-42B4-A44B-BC10-60CFB415545C}"/>
              </a:ext>
            </a:extLst>
          </p:cNvPr>
          <p:cNvCxnSpPr>
            <a:cxnSpLocks/>
          </p:cNvCxnSpPr>
          <p:nvPr/>
        </p:nvCxnSpPr>
        <p:spPr>
          <a:xfrm>
            <a:off x="495300" y="1295871"/>
            <a:ext cx="428065" cy="0"/>
          </a:xfrm>
          <a:prstGeom prst="line">
            <a:avLst/>
          </a:prstGeom>
          <a:ln w="76200">
            <a:solidFill>
              <a:srgbClr val="00B5B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37FDEFC1-C7EC-5F4C-99AD-499C464F4A1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555831" y="0"/>
            <a:ext cx="4636169" cy="6858000"/>
          </a:xfrm>
          <a:prstGeom prst="rect">
            <a:avLst/>
          </a:prstGeom>
        </p:spPr>
      </p:pic>
      <p:sp>
        <p:nvSpPr>
          <p:cNvPr id="8" name="TextBox 7">
            <a:extLst>
              <a:ext uri="{FF2B5EF4-FFF2-40B4-BE49-F238E27FC236}">
                <a16:creationId xmlns:a16="http://schemas.microsoft.com/office/drawing/2014/main" id="{425B9B7A-A08F-62EE-08ED-FBE691CBCCDF}"/>
              </a:ext>
            </a:extLst>
          </p:cNvPr>
          <p:cNvSpPr txBox="1"/>
          <p:nvPr/>
        </p:nvSpPr>
        <p:spPr>
          <a:xfrm>
            <a:off x="1238136" y="1893454"/>
            <a:ext cx="4857864" cy="3576323"/>
          </a:xfrm>
          <a:prstGeom prst="rect">
            <a:avLst/>
          </a:prstGeom>
          <a:noFill/>
        </p:spPr>
        <p:txBody>
          <a:bodyPr wrap="square" rtlCol="0">
            <a:spAutoFit/>
          </a:bodyPr>
          <a:lstStyle/>
          <a:p>
            <a:endParaRPr lang="en-US" dirty="0"/>
          </a:p>
        </p:txBody>
      </p:sp>
      <p:sp>
        <p:nvSpPr>
          <p:cNvPr id="9" name="TextBox 8">
            <a:extLst>
              <a:ext uri="{FF2B5EF4-FFF2-40B4-BE49-F238E27FC236}">
                <a16:creationId xmlns:a16="http://schemas.microsoft.com/office/drawing/2014/main" id="{4818E9B8-8414-018F-6981-082F1577DF25}"/>
              </a:ext>
            </a:extLst>
          </p:cNvPr>
          <p:cNvSpPr txBox="1"/>
          <p:nvPr/>
        </p:nvSpPr>
        <p:spPr>
          <a:xfrm>
            <a:off x="358219" y="1677970"/>
            <a:ext cx="6515823" cy="5328446"/>
          </a:xfrm>
          <a:prstGeom prst="rect">
            <a:avLst/>
          </a:prstGeom>
          <a:noFill/>
        </p:spPr>
        <p:txBody>
          <a:bodyPr wrap="square" rtlCol="0">
            <a:spAutoFit/>
          </a:bodyPr>
          <a:lstStyle/>
          <a:p>
            <a:pPr marL="0" marR="0">
              <a:spcBef>
                <a:spcPts val="0"/>
              </a:spcBef>
              <a:spcAft>
                <a:spcPts val="0"/>
              </a:spcAft>
            </a:pPr>
            <a:r>
              <a:rPr lang="en-US" sz="1800" b="1" u="sng" kern="1200" dirty="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Potential Homebuyer/Homeowner</a:t>
            </a:r>
            <a:endParaRPr lang="en-US" sz="1800" dirty="0">
              <a:effectLst/>
              <a:latin typeface="Poppins" panose="00000500000000000000" pitchFamily="2" charset="0"/>
              <a:ea typeface="Times New Roman" panose="02020603050405020304" pitchFamily="18" charset="0"/>
              <a:cs typeface="Poppins" panose="00000500000000000000" pitchFamily="2" charset="0"/>
            </a:endParaRPr>
          </a:p>
          <a:p>
            <a:pPr marL="0" marR="0">
              <a:spcBef>
                <a:spcPts val="0"/>
              </a:spcBef>
              <a:spcAft>
                <a:spcPts val="0"/>
              </a:spcAft>
            </a:pPr>
            <a:r>
              <a:rPr lang="en-US" sz="1800" dirty="0">
                <a:effectLst/>
                <a:latin typeface="Poppins" panose="00000500000000000000" pitchFamily="2" charset="0"/>
                <a:ea typeface="Times New Roman" panose="02020603050405020304" pitchFamily="18" charset="0"/>
                <a:cs typeface="Poppins" panose="00000500000000000000" pitchFamily="2" charset="0"/>
              </a:rPr>
              <a:t> </a:t>
            </a:r>
          </a:p>
          <a:p>
            <a:pPr marL="342900" marR="0" lvl="0" indent="-342900">
              <a:spcBef>
                <a:spcPts val="0"/>
              </a:spcBef>
              <a:spcAft>
                <a:spcPts val="0"/>
              </a:spcAft>
              <a:buFont typeface="Wingdings" panose="05000000000000000000" pitchFamily="2" charset="2"/>
              <a:buChar char=""/>
              <a:tabLst>
                <a:tab pos="457200" algn="l"/>
              </a:tabLst>
            </a:pPr>
            <a:r>
              <a:rPr lang="en-US" sz="1800" kern="1200" dirty="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Lack of awareness of first-time homebuyer process,  </a:t>
            </a:r>
            <a:endParaRPr lang="en-US" sz="1800" dirty="0">
              <a:effectLst/>
              <a:latin typeface="Poppins" panose="00000500000000000000" pitchFamily="2" charset="0"/>
              <a:ea typeface="Times New Roman" panose="02020603050405020304" pitchFamily="18" charset="0"/>
              <a:cs typeface="Poppins" panose="00000500000000000000" pitchFamily="2" charset="0"/>
            </a:endParaRPr>
          </a:p>
          <a:p>
            <a:pPr marL="457200" marR="0">
              <a:spcBef>
                <a:spcPts val="0"/>
              </a:spcBef>
              <a:spcAft>
                <a:spcPts val="0"/>
              </a:spcAft>
            </a:pPr>
            <a:r>
              <a:rPr lang="en-US" sz="1800" kern="1200" dirty="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 programs, services, and resources, and of potential </a:t>
            </a:r>
            <a:endParaRPr lang="en-US" sz="1800" dirty="0">
              <a:effectLst/>
              <a:latin typeface="Poppins" panose="00000500000000000000" pitchFamily="2" charset="0"/>
              <a:ea typeface="Times New Roman" panose="02020603050405020304" pitchFamily="18" charset="0"/>
              <a:cs typeface="Poppins" panose="00000500000000000000" pitchFamily="2" charset="0"/>
            </a:endParaRPr>
          </a:p>
          <a:p>
            <a:pPr marL="457200" marR="0">
              <a:spcBef>
                <a:spcPts val="0"/>
              </a:spcBef>
              <a:spcAft>
                <a:spcPts val="0"/>
              </a:spcAft>
            </a:pPr>
            <a:r>
              <a:rPr lang="en-US" sz="1800" kern="1200" dirty="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 eligibility</a:t>
            </a:r>
            <a:endParaRPr lang="en-US" sz="1800" dirty="0">
              <a:effectLst/>
              <a:latin typeface="Poppins" panose="00000500000000000000" pitchFamily="2" charset="0"/>
              <a:ea typeface="Times New Roman" panose="02020603050405020304" pitchFamily="18" charset="0"/>
              <a:cs typeface="Poppins" panose="00000500000000000000" pitchFamily="2" charset="0"/>
            </a:endParaRPr>
          </a:p>
          <a:p>
            <a:pPr marL="342900" marR="0" lvl="0" indent="-342900">
              <a:spcBef>
                <a:spcPts val="0"/>
              </a:spcBef>
              <a:spcAft>
                <a:spcPts val="0"/>
              </a:spcAft>
              <a:buFont typeface="Wingdings" panose="05000000000000000000" pitchFamily="2" charset="2"/>
              <a:buChar char=""/>
              <a:tabLst>
                <a:tab pos="457200" algn="l"/>
              </a:tabLst>
            </a:pPr>
            <a:r>
              <a:rPr lang="en-US" sz="1800" dirty="0">
                <a:effectLst/>
                <a:latin typeface="Poppins" panose="00000500000000000000" pitchFamily="2" charset="0"/>
                <a:ea typeface="Times New Roman" panose="02020603050405020304" pitchFamily="18" charset="0"/>
                <a:cs typeface="Poppins" panose="00000500000000000000" pitchFamily="2" charset="0"/>
              </a:rPr>
              <a:t> Fear of the unknown</a:t>
            </a:r>
            <a:endParaRPr lang="en-US" sz="1800" kern="100" dirty="0">
              <a:effectLst/>
              <a:latin typeface="Poppins" panose="00000500000000000000" pitchFamily="2" charset="0"/>
              <a:ea typeface="Calibri" panose="020F0502020204030204" pitchFamily="34" charset="0"/>
              <a:cs typeface="Poppins" panose="00000500000000000000" pitchFamily="2" charset="0"/>
            </a:endParaRPr>
          </a:p>
          <a:p>
            <a:pPr marL="0" marR="0">
              <a:spcBef>
                <a:spcPts val="0"/>
              </a:spcBef>
              <a:spcAft>
                <a:spcPts val="0"/>
              </a:spcAft>
            </a:pPr>
            <a:r>
              <a:rPr lang="en-US" sz="1800" b="1" u="sng" kern="1200" dirty="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Practitioners</a:t>
            </a:r>
            <a:endParaRPr lang="en-US" sz="1800" dirty="0">
              <a:effectLst/>
              <a:latin typeface="Poppins" panose="00000500000000000000" pitchFamily="2" charset="0"/>
              <a:ea typeface="Times New Roman" panose="02020603050405020304" pitchFamily="18" charset="0"/>
              <a:cs typeface="Poppins" panose="00000500000000000000" pitchFamily="2" charset="0"/>
            </a:endParaRPr>
          </a:p>
          <a:p>
            <a:pPr marL="0" marR="0">
              <a:spcBef>
                <a:spcPts val="0"/>
              </a:spcBef>
              <a:spcAft>
                <a:spcPts val="0"/>
              </a:spcAft>
            </a:pPr>
            <a:r>
              <a:rPr lang="en-US" sz="1800" dirty="0">
                <a:effectLst/>
                <a:latin typeface="Poppins" panose="00000500000000000000" pitchFamily="2" charset="0"/>
                <a:ea typeface="Times New Roman" panose="02020603050405020304" pitchFamily="18" charset="0"/>
                <a:cs typeface="Poppins" panose="00000500000000000000" pitchFamily="2" charset="0"/>
              </a:rPr>
              <a:t> </a:t>
            </a:r>
          </a:p>
          <a:p>
            <a:pPr marL="342900" marR="0" lvl="0" indent="-342900">
              <a:spcBef>
                <a:spcPts val="0"/>
              </a:spcBef>
              <a:spcAft>
                <a:spcPts val="0"/>
              </a:spcAft>
              <a:buFont typeface="Wingdings" panose="05000000000000000000" pitchFamily="2" charset="2"/>
              <a:buChar char=""/>
              <a:tabLst>
                <a:tab pos="457200" algn="l"/>
              </a:tabLst>
            </a:pPr>
            <a:r>
              <a:rPr lang="en-US" sz="1800" kern="1200" dirty="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Lack of shared knowledge of first-time homebuyer programs, services, and resources among public and private agencies, lenders, and other housing professionals </a:t>
            </a:r>
            <a:endParaRPr lang="en-US" sz="1800" dirty="0">
              <a:effectLst/>
              <a:latin typeface="Poppins" panose="00000500000000000000" pitchFamily="2" charset="0"/>
              <a:ea typeface="Times New Roman" panose="02020603050405020304" pitchFamily="18" charset="0"/>
              <a:cs typeface="Poppins" panose="00000500000000000000" pitchFamily="2" charset="0"/>
            </a:endParaRPr>
          </a:p>
          <a:p>
            <a:pPr marL="342900" marR="0" lvl="0" indent="-342900">
              <a:spcBef>
                <a:spcPts val="0"/>
              </a:spcBef>
              <a:spcAft>
                <a:spcPts val="0"/>
              </a:spcAft>
              <a:buFont typeface="Wingdings" panose="05000000000000000000" pitchFamily="2" charset="2"/>
              <a:buChar char=""/>
              <a:tabLst>
                <a:tab pos="457200" algn="l"/>
              </a:tabLst>
            </a:pPr>
            <a:r>
              <a:rPr lang="en-US" sz="1800" kern="1200" dirty="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Fear of investing in low to moderate income families and not wanting to deal with extra paperwork.</a:t>
            </a:r>
            <a:endParaRPr lang="en-US" sz="1800" dirty="0">
              <a:effectLst/>
              <a:latin typeface="Poppins" panose="00000500000000000000" pitchFamily="2" charset="0"/>
              <a:ea typeface="Times New Roman" panose="02020603050405020304" pitchFamily="18" charset="0"/>
              <a:cs typeface="Poppins" panose="00000500000000000000" pitchFamily="2" charset="0"/>
            </a:endParaRPr>
          </a:p>
          <a:p>
            <a:pPr marL="0" marR="0">
              <a:lnSpc>
                <a:spcPct val="107000"/>
              </a:lnSpc>
              <a:spcBef>
                <a:spcPts val="0"/>
              </a:spcBef>
              <a:spcAft>
                <a:spcPts val="800"/>
              </a:spcAft>
            </a:pPr>
            <a:r>
              <a:rPr lang="en-US" sz="1800" kern="100" dirty="0">
                <a:effectLst/>
                <a:latin typeface="Poppins" panose="00000500000000000000" pitchFamily="2" charset="0"/>
                <a:ea typeface="Calibri" panose="020F0502020204030204" pitchFamily="34" charset="0"/>
                <a:cs typeface="Poppins" panose="00000500000000000000" pitchFamily="2" charset="0"/>
              </a:rPr>
              <a:t>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5868935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E1CAF-D087-194F-B779-FAC33B94C99C}"/>
              </a:ext>
            </a:extLst>
          </p:cNvPr>
          <p:cNvSpPr>
            <a:spLocks noGrp="1"/>
          </p:cNvSpPr>
          <p:nvPr>
            <p:ph type="title"/>
          </p:nvPr>
        </p:nvSpPr>
        <p:spPr>
          <a:xfrm>
            <a:off x="495300" y="600450"/>
            <a:ext cx="5257800" cy="502210"/>
          </a:xfrm>
        </p:spPr>
        <p:txBody>
          <a:bodyPr lIns="0" anchor="t">
            <a:normAutofit fontScale="90000"/>
          </a:bodyPr>
          <a:lstStyle/>
          <a:p>
            <a:r>
              <a:rPr lang="en-US" sz="3500" dirty="0">
                <a:solidFill>
                  <a:srgbClr val="356081"/>
                </a:solidFill>
                <a:latin typeface="Poppins" pitchFamily="2" charset="77"/>
                <a:cs typeface="Poppins" pitchFamily="2" charset="77"/>
              </a:rPr>
              <a:t>RECOMMENDATIONS</a:t>
            </a:r>
          </a:p>
        </p:txBody>
      </p:sp>
      <p:sp>
        <p:nvSpPr>
          <p:cNvPr id="6" name="Title 1">
            <a:extLst>
              <a:ext uri="{FF2B5EF4-FFF2-40B4-BE49-F238E27FC236}">
                <a16:creationId xmlns:a16="http://schemas.microsoft.com/office/drawing/2014/main" id="{312D0315-AE80-1740-A014-D8E0A9221EE0}"/>
              </a:ext>
            </a:extLst>
          </p:cNvPr>
          <p:cNvSpPr txBox="1">
            <a:spLocks/>
          </p:cNvSpPr>
          <p:nvPr/>
        </p:nvSpPr>
        <p:spPr>
          <a:xfrm>
            <a:off x="495300" y="1388222"/>
            <a:ext cx="6378742" cy="2682875"/>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70000"/>
              </a:lnSpc>
            </a:pPr>
            <a:endParaRPr lang="en-US" sz="16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9DF00645-D1A1-A049-A5E0-F82CC2591325}"/>
              </a:ext>
            </a:extLst>
          </p:cNvPr>
          <p:cNvPicPr>
            <a:picLocks noChangeAspect="1"/>
          </p:cNvPicPr>
          <p:nvPr/>
        </p:nvPicPr>
        <p:blipFill>
          <a:blip r:embed="rId2"/>
          <a:stretch>
            <a:fillRect/>
          </a:stretch>
        </p:blipFill>
        <p:spPr>
          <a:xfrm>
            <a:off x="647700" y="6000749"/>
            <a:ext cx="2277344" cy="417513"/>
          </a:xfrm>
          <a:prstGeom prst="rect">
            <a:avLst/>
          </a:prstGeom>
        </p:spPr>
      </p:pic>
      <p:cxnSp>
        <p:nvCxnSpPr>
          <p:cNvPr id="4" name="Straight Connector 3">
            <a:extLst>
              <a:ext uri="{FF2B5EF4-FFF2-40B4-BE49-F238E27FC236}">
                <a16:creationId xmlns:a16="http://schemas.microsoft.com/office/drawing/2014/main" id="{9A1F2CE9-42B4-A44B-BC10-60CFB415545C}"/>
              </a:ext>
            </a:extLst>
          </p:cNvPr>
          <p:cNvCxnSpPr>
            <a:cxnSpLocks/>
          </p:cNvCxnSpPr>
          <p:nvPr/>
        </p:nvCxnSpPr>
        <p:spPr>
          <a:xfrm>
            <a:off x="495300" y="1295871"/>
            <a:ext cx="428065" cy="0"/>
          </a:xfrm>
          <a:prstGeom prst="line">
            <a:avLst/>
          </a:prstGeom>
          <a:ln w="76200">
            <a:solidFill>
              <a:srgbClr val="00B5BF"/>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25B9B7A-A08F-62EE-08ED-FBE691CBCCDF}"/>
              </a:ext>
            </a:extLst>
          </p:cNvPr>
          <p:cNvSpPr txBox="1"/>
          <p:nvPr/>
        </p:nvSpPr>
        <p:spPr>
          <a:xfrm>
            <a:off x="1238136" y="1893454"/>
            <a:ext cx="4857864" cy="3576323"/>
          </a:xfrm>
          <a:prstGeom prst="rect">
            <a:avLst/>
          </a:prstGeom>
          <a:noFill/>
        </p:spPr>
        <p:txBody>
          <a:bodyPr wrap="square" rtlCol="0">
            <a:spAutoFit/>
          </a:bodyPr>
          <a:lstStyle/>
          <a:p>
            <a:endParaRPr lang="en-US" dirty="0"/>
          </a:p>
        </p:txBody>
      </p:sp>
      <p:sp>
        <p:nvSpPr>
          <p:cNvPr id="9" name="TextBox 8">
            <a:extLst>
              <a:ext uri="{FF2B5EF4-FFF2-40B4-BE49-F238E27FC236}">
                <a16:creationId xmlns:a16="http://schemas.microsoft.com/office/drawing/2014/main" id="{4818E9B8-8414-018F-6981-082F1577DF25}"/>
              </a:ext>
            </a:extLst>
          </p:cNvPr>
          <p:cNvSpPr txBox="1"/>
          <p:nvPr/>
        </p:nvSpPr>
        <p:spPr>
          <a:xfrm>
            <a:off x="358219" y="1677970"/>
            <a:ext cx="6515823" cy="4217565"/>
          </a:xfrm>
          <a:prstGeom prst="rect">
            <a:avLst/>
          </a:prstGeom>
          <a:noFill/>
        </p:spPr>
        <p:txBody>
          <a:bodyPr wrap="square" rtlCol="0">
            <a:spAutoFit/>
          </a:bodyPr>
          <a:lstStyle/>
          <a:p>
            <a:pPr marL="342900" marR="0" lvl="0" indent="-342900">
              <a:spcBef>
                <a:spcPts val="0"/>
              </a:spcBef>
              <a:spcAft>
                <a:spcPts val="0"/>
              </a:spcAft>
              <a:buFont typeface="Wingdings" panose="05000000000000000000" pitchFamily="2" charset="2"/>
              <a:buChar char=""/>
              <a:tabLst>
                <a:tab pos="457200" algn="l"/>
              </a:tabLst>
            </a:pPr>
            <a:r>
              <a:rPr lang="en-US" sz="2000" kern="1200" dirty="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Attention-getting PSA campaign that links via QR code to resource information and video testimonials of first-generation LMI homeowners.</a:t>
            </a:r>
            <a:endParaRPr lang="en-US" sz="2000" dirty="0">
              <a:effectLst/>
              <a:latin typeface="Poppins" panose="00000500000000000000" pitchFamily="2" charset="0"/>
              <a:ea typeface="Times New Roman" panose="02020603050405020304" pitchFamily="18" charset="0"/>
              <a:cs typeface="Poppins" panose="00000500000000000000" pitchFamily="2" charset="0"/>
            </a:endParaRPr>
          </a:p>
          <a:p>
            <a:pPr marL="342900" marR="0" lvl="0" indent="-342900">
              <a:spcBef>
                <a:spcPts val="0"/>
              </a:spcBef>
              <a:spcAft>
                <a:spcPts val="0"/>
              </a:spcAft>
              <a:buFont typeface="Wingdings" panose="05000000000000000000" pitchFamily="2" charset="2"/>
              <a:buChar char=""/>
              <a:tabLst>
                <a:tab pos="457200" algn="l"/>
              </a:tabLst>
            </a:pPr>
            <a:r>
              <a:rPr lang="en-US" sz="2000" kern="1200" dirty="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Informational mailers to targeted geographic areas identified by homeownership rates and income.</a:t>
            </a:r>
            <a:endParaRPr lang="en-US" sz="2000" dirty="0">
              <a:effectLst/>
              <a:latin typeface="Poppins" panose="00000500000000000000" pitchFamily="2" charset="0"/>
              <a:ea typeface="Times New Roman" panose="02020603050405020304" pitchFamily="18" charset="0"/>
              <a:cs typeface="Poppins" panose="00000500000000000000" pitchFamily="2" charset="0"/>
            </a:endParaRPr>
          </a:p>
          <a:p>
            <a:pPr marL="0" marR="0">
              <a:lnSpc>
                <a:spcPct val="107000"/>
              </a:lnSpc>
              <a:spcBef>
                <a:spcPts val="0"/>
              </a:spcBef>
              <a:spcAft>
                <a:spcPts val="800"/>
              </a:spcAft>
            </a:pPr>
            <a:r>
              <a:rPr lang="en-US" sz="2000" kern="100" dirty="0">
                <a:effectLst/>
                <a:latin typeface="Poppins" panose="00000500000000000000" pitchFamily="2" charset="0"/>
                <a:ea typeface="Calibri" panose="020F0502020204030204" pitchFamily="34" charset="0"/>
                <a:cs typeface="Poppins" panose="00000500000000000000" pitchFamily="2" charset="0"/>
              </a:rPr>
              <a:t> </a:t>
            </a:r>
          </a:p>
          <a:p>
            <a:pPr marL="342900" marR="0" lvl="0" indent="-342900">
              <a:spcBef>
                <a:spcPts val="0"/>
              </a:spcBef>
              <a:spcAft>
                <a:spcPts val="0"/>
              </a:spcAft>
              <a:buFont typeface="Wingdings" panose="05000000000000000000" pitchFamily="2" charset="2"/>
              <a:buChar char=""/>
            </a:pPr>
            <a:r>
              <a:rPr lang="en-US" sz="2000" dirty="0">
                <a:effectLst/>
                <a:latin typeface="Poppins" panose="00000500000000000000" pitchFamily="2" charset="0"/>
                <a:ea typeface="Times New Roman" panose="02020603050405020304" pitchFamily="18" charset="0"/>
                <a:cs typeface="Poppins" panose="00000500000000000000" pitchFamily="2" charset="0"/>
              </a:rPr>
              <a:t>Regularly scheduled learning and collaboration opportunities to bring together LMI homeownership stakeholders.</a:t>
            </a:r>
          </a:p>
          <a:p>
            <a:pPr marL="342900" marR="0" lvl="0" indent="-342900">
              <a:spcBef>
                <a:spcPts val="0"/>
              </a:spcBef>
              <a:spcAft>
                <a:spcPts val="0"/>
              </a:spcAft>
              <a:buFont typeface="Wingdings" panose="05000000000000000000" pitchFamily="2" charset="2"/>
              <a:buChar char=""/>
            </a:pPr>
            <a:r>
              <a:rPr lang="en-US" sz="2000" dirty="0">
                <a:effectLst/>
                <a:latin typeface="Poppins" panose="00000500000000000000" pitchFamily="2" charset="0"/>
                <a:ea typeface="Times New Roman" panose="02020603050405020304" pitchFamily="18" charset="0"/>
                <a:cs typeface="Poppins" panose="00000500000000000000" pitchFamily="2" charset="0"/>
              </a:rPr>
              <a:t>Enhanced CRA credits for investment in homeownership opportunity for LMI families</a:t>
            </a:r>
          </a:p>
        </p:txBody>
      </p:sp>
    </p:spTree>
    <p:extLst>
      <p:ext uri="{BB962C8B-B14F-4D97-AF65-F5344CB8AC3E}">
        <p14:creationId xmlns:p14="http://schemas.microsoft.com/office/powerpoint/2010/main" val="39312031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EE3346C-CD32-8A40-A94B-E47DDEEB2DB7}"/>
              </a:ext>
            </a:extLst>
          </p:cNvPr>
          <p:cNvSpPr/>
          <p:nvPr/>
        </p:nvSpPr>
        <p:spPr>
          <a:xfrm>
            <a:off x="0" y="6602506"/>
            <a:ext cx="12192000" cy="255494"/>
          </a:xfrm>
          <a:prstGeom prst="rect">
            <a:avLst/>
          </a:prstGeom>
          <a:solidFill>
            <a:srgbClr val="00B5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3D8B2A0E-1FAC-BF4C-9B72-759D44E22B99}"/>
              </a:ext>
            </a:extLst>
          </p:cNvPr>
          <p:cNvSpPr>
            <a:spLocks noGrp="1"/>
          </p:cNvSpPr>
          <p:nvPr>
            <p:ph type="title"/>
          </p:nvPr>
        </p:nvSpPr>
        <p:spPr>
          <a:xfrm>
            <a:off x="495300" y="600450"/>
            <a:ext cx="6819900" cy="502210"/>
          </a:xfrm>
        </p:spPr>
        <p:txBody>
          <a:bodyPr lIns="0" anchor="t">
            <a:normAutofit fontScale="90000"/>
          </a:bodyPr>
          <a:lstStyle/>
          <a:p>
            <a:r>
              <a:rPr lang="en-US" sz="3500" dirty="0">
                <a:solidFill>
                  <a:srgbClr val="356081"/>
                </a:solidFill>
                <a:latin typeface="Poppins" pitchFamily="2" charset="77"/>
                <a:cs typeface="Poppins" pitchFamily="2" charset="77"/>
              </a:rPr>
              <a:t>Student Loan &amp; MIP BARRIERS</a:t>
            </a:r>
          </a:p>
        </p:txBody>
      </p:sp>
      <p:sp>
        <p:nvSpPr>
          <p:cNvPr id="5" name="Title 1">
            <a:extLst>
              <a:ext uri="{FF2B5EF4-FFF2-40B4-BE49-F238E27FC236}">
                <a16:creationId xmlns:a16="http://schemas.microsoft.com/office/drawing/2014/main" id="{CCBB98F6-725F-0247-98E0-317F3939C75F}"/>
              </a:ext>
            </a:extLst>
          </p:cNvPr>
          <p:cNvSpPr txBox="1">
            <a:spLocks/>
          </p:cNvSpPr>
          <p:nvPr/>
        </p:nvSpPr>
        <p:spPr>
          <a:xfrm>
            <a:off x="495300" y="1652038"/>
            <a:ext cx="5257800" cy="2664468"/>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70000"/>
              </a:lnSpc>
            </a:pPr>
            <a:endParaRPr lang="en-US" sz="1600" dirty="0">
              <a:solidFill>
                <a:schemeClr val="tx1">
                  <a:lumMod val="65000"/>
                  <a:lumOff val="35000"/>
                </a:schemeClr>
              </a:solidFill>
              <a:latin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9DC18C65-6EE0-5245-B853-5C49C75E1908}"/>
              </a:ext>
            </a:extLst>
          </p:cNvPr>
          <p:cNvCxnSpPr>
            <a:cxnSpLocks/>
          </p:cNvCxnSpPr>
          <p:nvPr/>
        </p:nvCxnSpPr>
        <p:spPr>
          <a:xfrm>
            <a:off x="495300" y="1295871"/>
            <a:ext cx="428065" cy="0"/>
          </a:xfrm>
          <a:prstGeom prst="line">
            <a:avLst/>
          </a:prstGeom>
          <a:ln w="76200">
            <a:solidFill>
              <a:srgbClr val="FFC832"/>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472573EB-ABCD-9540-AE32-02D3502B6217}"/>
              </a:ext>
            </a:extLst>
          </p:cNvPr>
          <p:cNvSpPr txBox="1">
            <a:spLocks/>
          </p:cNvSpPr>
          <p:nvPr/>
        </p:nvSpPr>
        <p:spPr>
          <a:xfrm>
            <a:off x="6134100" y="1652038"/>
            <a:ext cx="5257800" cy="2664468"/>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70000"/>
              </a:lnSpc>
            </a:pPr>
            <a:endParaRPr lang="en-US" sz="16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1C635304-5A3B-A210-C9B3-9384DEAD896E}"/>
              </a:ext>
            </a:extLst>
          </p:cNvPr>
          <p:cNvSpPr txBox="1"/>
          <p:nvPr/>
        </p:nvSpPr>
        <p:spPr>
          <a:xfrm>
            <a:off x="495300" y="1845250"/>
            <a:ext cx="10534061" cy="4062651"/>
          </a:xfrm>
          <a:prstGeom prst="rect">
            <a:avLst/>
          </a:prstGeom>
          <a:noFill/>
        </p:spPr>
        <p:txBody>
          <a:bodyPr wrap="square" rtlCol="0">
            <a:spAutoFit/>
          </a:bodyPr>
          <a:lstStyle/>
          <a:p>
            <a:r>
              <a:rPr lang="en-US" sz="2400" b="1" dirty="0">
                <a:latin typeface="Poppins" panose="00000500000000000000" pitchFamily="2" charset="0"/>
                <a:cs typeface="Poppins" panose="00000500000000000000" pitchFamily="2" charset="0"/>
              </a:rPr>
              <a:t>Student Loan</a:t>
            </a:r>
            <a:endParaRPr lang="en-US" sz="2400" dirty="0">
              <a:latin typeface="Poppins" panose="00000500000000000000" pitchFamily="2" charset="0"/>
              <a:cs typeface="Poppins" panose="00000500000000000000" pitchFamily="2" charset="0"/>
            </a:endParaRPr>
          </a:p>
          <a:p>
            <a:pPr marL="285750" indent="-285750">
              <a:buFont typeface="Wingdings" panose="05000000000000000000" pitchFamily="2" charset="2"/>
              <a:buChar char="Ø"/>
            </a:pPr>
            <a:r>
              <a:rPr lang="en-US" sz="2400" dirty="0">
                <a:latin typeface="Poppins" panose="00000500000000000000" pitchFamily="2" charset="0"/>
                <a:cs typeface="Poppins" panose="00000500000000000000" pitchFamily="2" charset="0"/>
              </a:rPr>
              <a:t>Underwriting guidelines/student loan debt calculations </a:t>
            </a:r>
          </a:p>
          <a:p>
            <a:pPr marL="285750" indent="-285750">
              <a:buFont typeface="Wingdings" panose="05000000000000000000" pitchFamily="2" charset="2"/>
              <a:buChar char="Ø"/>
            </a:pPr>
            <a:r>
              <a:rPr lang="en-US" sz="2400" dirty="0">
                <a:latin typeface="Poppins" panose="00000500000000000000" pitchFamily="2" charset="0"/>
                <a:cs typeface="Poppins" panose="00000500000000000000" pitchFamily="2" charset="0"/>
              </a:rPr>
              <a:t>The amount of debt owed from college</a:t>
            </a:r>
          </a:p>
          <a:p>
            <a:pPr marL="285750" indent="-285750">
              <a:buFont typeface="Wingdings" panose="05000000000000000000" pitchFamily="2" charset="2"/>
              <a:buChar char="Ø"/>
            </a:pPr>
            <a:r>
              <a:rPr lang="en-US" sz="2400" dirty="0">
                <a:latin typeface="Poppins" panose="00000500000000000000" pitchFamily="2" charset="0"/>
                <a:cs typeface="Poppins" panose="00000500000000000000" pitchFamily="2" charset="0"/>
              </a:rPr>
              <a:t>Lack of financial literacy before/during and after college</a:t>
            </a:r>
          </a:p>
          <a:p>
            <a:pPr marL="285750" indent="-285750">
              <a:buFont typeface="Wingdings" panose="05000000000000000000" pitchFamily="2" charset="2"/>
              <a:buChar char="Ø"/>
            </a:pPr>
            <a:r>
              <a:rPr lang="en-US" sz="2400" dirty="0">
                <a:latin typeface="Poppins" panose="00000500000000000000" pitchFamily="2" charset="0"/>
                <a:cs typeface="Poppins" panose="00000500000000000000" pitchFamily="2" charset="0"/>
              </a:rPr>
              <a:t>Parent Plus Loan Regulations</a:t>
            </a:r>
          </a:p>
          <a:p>
            <a:endParaRPr lang="en-US" sz="2400" dirty="0">
              <a:latin typeface="Poppins" panose="00000500000000000000" pitchFamily="2" charset="0"/>
              <a:cs typeface="Poppins" panose="00000500000000000000" pitchFamily="2" charset="0"/>
            </a:endParaRPr>
          </a:p>
          <a:p>
            <a:r>
              <a:rPr lang="en-US" sz="2400" b="1" dirty="0">
                <a:latin typeface="Poppins" panose="00000500000000000000" pitchFamily="2" charset="0"/>
                <a:cs typeface="Poppins" panose="00000500000000000000" pitchFamily="2" charset="0"/>
              </a:rPr>
              <a:t>MIP-MORTGAGE INSURANCE</a:t>
            </a:r>
          </a:p>
          <a:p>
            <a:pPr marL="285750" indent="-285750">
              <a:buFont typeface="Wingdings" panose="05000000000000000000" pitchFamily="2" charset="2"/>
              <a:buChar char="Ø"/>
            </a:pPr>
            <a:r>
              <a:rPr lang="en-US" sz="2400" dirty="0">
                <a:latin typeface="Poppins" panose="00000500000000000000" pitchFamily="2" charset="0"/>
                <a:cs typeface="Poppins" panose="00000500000000000000" pitchFamily="2" charset="0"/>
              </a:rPr>
              <a:t>Underwriting guidelines</a:t>
            </a:r>
          </a:p>
          <a:p>
            <a:pPr marL="285750" indent="-285750">
              <a:buFont typeface="Wingdings" panose="05000000000000000000" pitchFamily="2" charset="2"/>
              <a:buChar char="Ø"/>
            </a:pPr>
            <a:r>
              <a:rPr lang="en-US" sz="2400" dirty="0">
                <a:latin typeface="Poppins" panose="00000500000000000000" pitchFamily="2" charset="0"/>
                <a:cs typeface="Poppins" panose="00000500000000000000" pitchFamily="2" charset="0"/>
              </a:rPr>
              <a:t>Amount of mortgage insurance premiums</a:t>
            </a:r>
          </a:p>
          <a:p>
            <a:endParaRPr lang="en-US" sz="2400" dirty="0">
              <a:latin typeface="Poppins" panose="00000500000000000000" pitchFamily="2" charset="0"/>
              <a:cs typeface="Poppins" panose="00000500000000000000" pitchFamily="2" charset="0"/>
            </a:endParaRPr>
          </a:p>
          <a:p>
            <a:pPr marL="285750" indent="-285750">
              <a:buFont typeface="Wingdings" panose="05000000000000000000" pitchFamily="2" charset="2"/>
              <a:buChar char="Ø"/>
            </a:pPr>
            <a:endParaRPr lang="en-US" dirty="0"/>
          </a:p>
        </p:txBody>
      </p:sp>
    </p:spTree>
    <p:extLst>
      <p:ext uri="{BB962C8B-B14F-4D97-AF65-F5344CB8AC3E}">
        <p14:creationId xmlns:p14="http://schemas.microsoft.com/office/powerpoint/2010/main" val="35869595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EE3346C-CD32-8A40-A94B-E47DDEEB2DB7}"/>
              </a:ext>
            </a:extLst>
          </p:cNvPr>
          <p:cNvSpPr/>
          <p:nvPr/>
        </p:nvSpPr>
        <p:spPr>
          <a:xfrm>
            <a:off x="0" y="6602506"/>
            <a:ext cx="12192000" cy="255494"/>
          </a:xfrm>
          <a:prstGeom prst="rect">
            <a:avLst/>
          </a:prstGeom>
          <a:solidFill>
            <a:srgbClr val="00B5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3D8B2A0E-1FAC-BF4C-9B72-759D44E22B99}"/>
              </a:ext>
            </a:extLst>
          </p:cNvPr>
          <p:cNvSpPr>
            <a:spLocks noGrp="1"/>
          </p:cNvSpPr>
          <p:nvPr>
            <p:ph type="title"/>
          </p:nvPr>
        </p:nvSpPr>
        <p:spPr>
          <a:xfrm>
            <a:off x="495300" y="600450"/>
            <a:ext cx="5257800" cy="502210"/>
          </a:xfrm>
        </p:spPr>
        <p:txBody>
          <a:bodyPr lIns="0" anchor="t">
            <a:normAutofit fontScale="90000"/>
          </a:bodyPr>
          <a:lstStyle/>
          <a:p>
            <a:r>
              <a:rPr lang="en-US" sz="3500" dirty="0">
                <a:solidFill>
                  <a:srgbClr val="356081"/>
                </a:solidFill>
                <a:latin typeface="Poppins" pitchFamily="2" charset="77"/>
                <a:cs typeface="Poppins" pitchFamily="2" charset="77"/>
              </a:rPr>
              <a:t>RECOMMENDATIONS</a:t>
            </a:r>
          </a:p>
        </p:txBody>
      </p:sp>
      <p:sp>
        <p:nvSpPr>
          <p:cNvPr id="5" name="Title 1">
            <a:extLst>
              <a:ext uri="{FF2B5EF4-FFF2-40B4-BE49-F238E27FC236}">
                <a16:creationId xmlns:a16="http://schemas.microsoft.com/office/drawing/2014/main" id="{CCBB98F6-725F-0247-98E0-317F3939C75F}"/>
              </a:ext>
            </a:extLst>
          </p:cNvPr>
          <p:cNvSpPr txBox="1">
            <a:spLocks/>
          </p:cNvSpPr>
          <p:nvPr/>
        </p:nvSpPr>
        <p:spPr>
          <a:xfrm>
            <a:off x="495300" y="1652038"/>
            <a:ext cx="5257800" cy="2664468"/>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70000"/>
              </a:lnSpc>
            </a:pPr>
            <a:endParaRPr lang="en-US" sz="1600" dirty="0">
              <a:solidFill>
                <a:schemeClr val="tx1">
                  <a:lumMod val="65000"/>
                  <a:lumOff val="35000"/>
                </a:schemeClr>
              </a:solidFill>
              <a:latin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9DC18C65-6EE0-5245-B853-5C49C75E1908}"/>
              </a:ext>
            </a:extLst>
          </p:cNvPr>
          <p:cNvCxnSpPr>
            <a:cxnSpLocks/>
          </p:cNvCxnSpPr>
          <p:nvPr/>
        </p:nvCxnSpPr>
        <p:spPr>
          <a:xfrm>
            <a:off x="495300" y="1295871"/>
            <a:ext cx="428065" cy="0"/>
          </a:xfrm>
          <a:prstGeom prst="line">
            <a:avLst/>
          </a:prstGeom>
          <a:ln w="76200">
            <a:solidFill>
              <a:srgbClr val="FFC832"/>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472573EB-ABCD-9540-AE32-02D3502B6217}"/>
              </a:ext>
            </a:extLst>
          </p:cNvPr>
          <p:cNvSpPr txBox="1">
            <a:spLocks/>
          </p:cNvSpPr>
          <p:nvPr/>
        </p:nvSpPr>
        <p:spPr>
          <a:xfrm>
            <a:off x="6134100" y="1652038"/>
            <a:ext cx="5257800" cy="2664468"/>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70000"/>
              </a:lnSpc>
            </a:pPr>
            <a:endParaRPr lang="en-US" sz="16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1C635304-5A3B-A210-C9B3-9384DEAD896E}"/>
              </a:ext>
            </a:extLst>
          </p:cNvPr>
          <p:cNvSpPr txBox="1"/>
          <p:nvPr/>
        </p:nvSpPr>
        <p:spPr>
          <a:xfrm>
            <a:off x="386499" y="1414022"/>
            <a:ext cx="10633631" cy="5293757"/>
          </a:xfrm>
          <a:prstGeom prst="rect">
            <a:avLst/>
          </a:prstGeom>
          <a:noFill/>
        </p:spPr>
        <p:txBody>
          <a:bodyPr wrap="square" rtlCol="0">
            <a:spAutoFit/>
          </a:bodyPr>
          <a:lstStyle/>
          <a:p>
            <a:pPr marL="285750" indent="-285750">
              <a:buFont typeface="Wingdings" panose="05000000000000000000" pitchFamily="2" charset="2"/>
              <a:buChar char="Ø"/>
            </a:pPr>
            <a:r>
              <a:rPr lang="en-US" sz="2000" dirty="0">
                <a:latin typeface="Poppins" panose="00000500000000000000" pitchFamily="2" charset="0"/>
                <a:cs typeface="Poppins" panose="00000500000000000000" pitchFamily="2" charset="0"/>
              </a:rPr>
              <a:t>Change student debt calculation underwriting guidelines to honor income-base re payment letters for all borrowers including borrowers who are currently in deferment status and borrowers who have monthly payments in the amount of zero and, parent plus loans.</a:t>
            </a:r>
          </a:p>
          <a:p>
            <a:endParaRPr lang="en-US" sz="2000" dirty="0">
              <a:latin typeface="Poppins" panose="00000500000000000000" pitchFamily="2" charset="0"/>
              <a:cs typeface="Poppins" panose="00000500000000000000" pitchFamily="2" charset="0"/>
            </a:endParaRPr>
          </a:p>
          <a:p>
            <a:pPr marL="285750" indent="-285750">
              <a:buFont typeface="Wingdings" panose="05000000000000000000" pitchFamily="2" charset="2"/>
              <a:buChar char="Ø"/>
            </a:pPr>
            <a:r>
              <a:rPr lang="en-US" sz="2000" dirty="0">
                <a:latin typeface="Poppins" panose="00000500000000000000" pitchFamily="2" charset="0"/>
                <a:cs typeface="Poppins" panose="00000500000000000000" pitchFamily="2" charset="0"/>
              </a:rPr>
              <a:t>Regulate student loan services to provide income base payment letters verifying a borrower’s maximum monthly obligation based on their current income . This regulation extend to parent plus loans.</a:t>
            </a:r>
          </a:p>
          <a:p>
            <a:endParaRPr lang="en-US" sz="2000" dirty="0">
              <a:latin typeface="Poppins" panose="00000500000000000000" pitchFamily="2" charset="0"/>
              <a:cs typeface="Poppins" panose="00000500000000000000" pitchFamily="2" charset="0"/>
            </a:endParaRPr>
          </a:p>
          <a:p>
            <a:pPr marL="285750" indent="-285750">
              <a:buFont typeface="Wingdings" panose="05000000000000000000" pitchFamily="2" charset="2"/>
              <a:buChar char="Ø"/>
            </a:pPr>
            <a:r>
              <a:rPr lang="en-US" sz="2000" dirty="0">
                <a:latin typeface="Poppins" panose="00000500000000000000" pitchFamily="2" charset="0"/>
                <a:cs typeface="Poppins" panose="00000500000000000000" pitchFamily="2" charset="0"/>
              </a:rPr>
              <a:t>Provide  annual financial literacy education and counseling to students and parents.</a:t>
            </a:r>
          </a:p>
          <a:p>
            <a:endParaRPr lang="en-US" sz="2000" dirty="0">
              <a:latin typeface="Poppins" panose="00000500000000000000" pitchFamily="2" charset="0"/>
              <a:cs typeface="Poppins" panose="00000500000000000000" pitchFamily="2" charset="0"/>
            </a:endParaRPr>
          </a:p>
          <a:p>
            <a:pPr marL="285750" indent="-285750">
              <a:buFont typeface="Wingdings" panose="05000000000000000000" pitchFamily="2" charset="2"/>
              <a:buChar char="Ø"/>
            </a:pPr>
            <a:r>
              <a:rPr lang="en-US" sz="2000" dirty="0">
                <a:latin typeface="Poppins" panose="00000500000000000000" pitchFamily="2" charset="0"/>
                <a:cs typeface="Poppins" panose="00000500000000000000" pitchFamily="2" charset="0"/>
              </a:rPr>
              <a:t>Expand public/private paid internship opportunities for students. </a:t>
            </a:r>
          </a:p>
          <a:p>
            <a:pPr marL="285750" indent="-285750">
              <a:buFont typeface="Wingdings" panose="05000000000000000000" pitchFamily="2" charset="2"/>
              <a:buChar char="Ø"/>
            </a:pPr>
            <a:endParaRPr lang="en-US" sz="2000" dirty="0">
              <a:latin typeface="Poppins" panose="00000500000000000000" pitchFamily="2" charset="0"/>
              <a:cs typeface="Poppins" panose="00000500000000000000" pitchFamily="2" charset="0"/>
            </a:endParaRPr>
          </a:p>
          <a:p>
            <a:pPr marL="285750" indent="-285750">
              <a:buFont typeface="Wingdings" panose="05000000000000000000" pitchFamily="2" charset="2"/>
              <a:buChar char="Ø"/>
            </a:pPr>
            <a:r>
              <a:rPr lang="en-US" sz="2000" dirty="0">
                <a:latin typeface="Poppins" panose="00000500000000000000" pitchFamily="2" charset="0"/>
                <a:cs typeface="Poppins" panose="00000500000000000000" pitchFamily="2" charset="0"/>
              </a:rPr>
              <a:t>Expand public/private grant opportunities to students.</a:t>
            </a:r>
          </a:p>
          <a:p>
            <a:endParaRPr lang="en-US" sz="2000" dirty="0">
              <a:latin typeface="Poppins" panose="00000500000000000000" pitchFamily="2" charset="0"/>
              <a:cs typeface="Poppins" panose="00000500000000000000" pitchFamily="2" charset="0"/>
            </a:endParaRPr>
          </a:p>
          <a:p>
            <a:endParaRPr lang="en-US" dirty="0"/>
          </a:p>
        </p:txBody>
      </p:sp>
    </p:spTree>
    <p:extLst>
      <p:ext uri="{BB962C8B-B14F-4D97-AF65-F5344CB8AC3E}">
        <p14:creationId xmlns:p14="http://schemas.microsoft.com/office/powerpoint/2010/main" val="27036623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FromProgram xmlns="b679778b-93c0-4d57-854c-1c0916bd8ff8">Public Information &amp; Marketing</FromProgram>
    <PublishingExpirationDate xmlns="http://schemas.microsoft.com/sharepoint/v3" xsi:nil="true"/>
    <PublishingStartDate xmlns="http://schemas.microsoft.com/sharepoint/v3" xsi:nil="true"/>
    <_dlc_DocId xmlns="e187e5b8-5350-4d50-94d9-3c64de64ff25">35A5UYQPYMWZ-1065427689-124</_dlc_DocId>
    <_dlc_DocIdUrl xmlns="e187e5b8-5350-4d50-94d9-3c64de64ff25">
      <Url>https://spportal.lhc.la.gov/pr/_layouts/15/DocIdRedir.aspx?ID=35A5UYQPYMWZ-1065427689-124</Url>
      <Description>35A5UYQPYMWZ-1065427689-124</Description>
    </_dlc_DocIdUrl>
    <SharedWithUsers xmlns="85569903-d056-4e53-a191-ab3eb7045920">
      <UserInfo>
        <DisplayName>Jamie McKnight</DisplayName>
        <AccountId>1530</AccountId>
        <AccountType/>
      </UserInfo>
      <UserInfo>
        <DisplayName>Sharonda Rachal</DisplayName>
        <AccountId>1500</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830BA93CC57F484481E5753CB11009E8" ma:contentTypeVersion="6" ma:contentTypeDescription="Create a new document." ma:contentTypeScope="" ma:versionID="bfe5f75f3bee12c3d27e1e67850a9742">
  <xsd:schema xmlns:xsd="http://www.w3.org/2001/XMLSchema" xmlns:xs="http://www.w3.org/2001/XMLSchema" xmlns:p="http://schemas.microsoft.com/office/2006/metadata/properties" xmlns:ns1="http://schemas.microsoft.com/sharepoint/v3" xmlns:ns2="b679778b-93c0-4d57-854c-1c0916bd8ff8" xmlns:ns3="e187e5b8-5350-4d50-94d9-3c64de64ff25" xmlns:ns4="85569903-d056-4e53-a191-ab3eb7045920" targetNamespace="http://schemas.microsoft.com/office/2006/metadata/properties" ma:root="true" ma:fieldsID="e25a70ccee1e7a9c6bb2379fa9deb3fd" ns1:_="" ns2:_="" ns3:_="" ns4:_="">
    <xsd:import namespace="http://schemas.microsoft.com/sharepoint/v3"/>
    <xsd:import namespace="b679778b-93c0-4d57-854c-1c0916bd8ff8"/>
    <xsd:import namespace="e187e5b8-5350-4d50-94d9-3c64de64ff25"/>
    <xsd:import namespace="85569903-d056-4e53-a191-ab3eb7045920"/>
    <xsd:element name="properties">
      <xsd:complexType>
        <xsd:sequence>
          <xsd:element name="documentManagement">
            <xsd:complexType>
              <xsd:all>
                <xsd:element ref="ns2:FromProgram"/>
                <xsd:element ref="ns1:PublishingStartDate" minOccurs="0"/>
                <xsd:element ref="ns1:PublishingExpirationDate" minOccurs="0"/>
                <xsd:element ref="ns3:_dlc_DocId" minOccurs="0"/>
                <xsd:element ref="ns3:_dlc_DocIdUrl" minOccurs="0"/>
                <xsd:element ref="ns3:_dlc_DocIdPersistId" minOccurs="0"/>
                <xsd:element ref="ns4:SharedWithUsers"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9" nillable="true" ma:displayName="Scheduling Start Date" ma:description="" ma:hidden="true" ma:internalName="PublishingStartDate">
      <xsd:simpleType>
        <xsd:restriction base="dms:Unknown"/>
      </xsd:simpleType>
    </xsd:element>
    <xsd:element name="PublishingExpirationDate" ma:index="10"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679778b-93c0-4d57-854c-1c0916bd8ff8" elementFormDefault="qualified">
    <xsd:import namespace="http://schemas.microsoft.com/office/2006/documentManagement/types"/>
    <xsd:import namespace="http://schemas.microsoft.com/office/infopath/2007/PartnerControls"/>
    <xsd:element name="FromProgram" ma:index="8" ma:displayName="From Program" ma:default="Accounting" ma:description="" ma:format="Dropdown" ma:internalName="FromProgram">
      <xsd:simpleType>
        <xsd:restriction base="dms:Choice">
          <xsd:enumeration value="Accounting"/>
          <xsd:enumeration value="Administration"/>
          <xsd:enumeration value="Agency Properties"/>
          <xsd:enumeration value="Asset Management"/>
          <xsd:enumeration value="Bylaws of the Louisiana Housing Finance Agency"/>
          <xsd:enumeration value="Energy Assistance"/>
          <xsd:enumeration value="HOME"/>
          <xsd:enumeration value="HRP"/>
          <xsd:enumeration value="Housing Trust Fund"/>
          <xsd:enumeration value="Human Resources"/>
          <xsd:enumeration value="Internal Audit"/>
          <xsd:enumeration value="Legal"/>
          <xsd:enumeration value="Low-Income Housing Tax Credit"/>
          <xsd:enumeration value="Neighborhood Stabilization"/>
          <xsd:enumeration value="Non-Profit Rebuilding"/>
          <xsd:enumeration value="Performance Based Contract Administration"/>
          <xsd:enumeration value="Policy and Reporting"/>
          <xsd:enumeration value="Public Information &amp; Marketing"/>
          <xsd:enumeration value="Records Management"/>
          <xsd:enumeration value="Single Family (Homeownership)"/>
          <xsd:enumeration value="Special Programs"/>
          <xsd:enumeration value="Technology Services"/>
          <xsd:enumeration value="Operations"/>
          <xsd:enumeration value="Procurement"/>
          <xsd:enumeration value="LHA"/>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187e5b8-5350-4d50-94d9-3c64de64ff25" elementFormDefault="qualified">
    <xsd:import namespace="http://schemas.microsoft.com/office/2006/documentManagement/types"/>
    <xsd:import namespace="http://schemas.microsoft.com/office/infopath/2007/PartnerControls"/>
    <xsd:element name="_dlc_DocId" ma:index="11" nillable="true" ma:displayName="Document ID Value" ma:description="The value of the document ID assigned to this item." ma:internalName="_dlc_DocId" ma:readOnly="true">
      <xsd:simpleType>
        <xsd:restriction base="dms:Text"/>
      </xsd:simpleType>
    </xsd:element>
    <xsd:element name="_dlc_DocIdUrl" ma:index="1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3"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85569903-d056-4e53-a191-ab3eb704592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597CD1C-A115-4701-B629-439A3DA35275}">
  <ds:schemaRefs>
    <ds:schemaRef ds:uri="http://schemas.microsoft.com/office/2006/metadata/properties"/>
    <ds:schemaRef ds:uri="http://www.w3.org/2000/xmlns/"/>
    <ds:schemaRef ds:uri="b679778b-93c0-4d57-854c-1c0916bd8ff8"/>
    <ds:schemaRef ds:uri="http://schemas.microsoft.com/sharepoint/v3"/>
    <ds:schemaRef ds:uri="http://www.w3.org/2001/XMLSchema-instance"/>
    <ds:schemaRef ds:uri="e187e5b8-5350-4d50-94d9-3c64de64ff25"/>
    <ds:schemaRef ds:uri="85569903-d056-4e53-a191-ab3eb7045920"/>
    <ds:schemaRef ds:uri="http://schemas.microsoft.com/office/infopath/2007/PartnerControls"/>
  </ds:schemaRefs>
</ds:datastoreItem>
</file>

<file path=customXml/itemProps2.xml><?xml version="1.0" encoding="utf-8"?>
<ds:datastoreItem xmlns:ds="http://schemas.openxmlformats.org/officeDocument/2006/customXml" ds:itemID="{0EC62D8E-41AE-4ECA-92A9-6723B879F4EF}">
  <ds:schemaRefs>
    <ds:schemaRef ds:uri="http://schemas.microsoft.com/sharepoint/v3/contenttype/forms"/>
  </ds:schemaRefs>
</ds:datastoreItem>
</file>

<file path=customXml/itemProps3.xml><?xml version="1.0" encoding="utf-8"?>
<ds:datastoreItem xmlns:ds="http://schemas.openxmlformats.org/officeDocument/2006/customXml" ds:itemID="{5C57608C-6A65-45BE-8923-8943FBABA883}">
  <ds:schemaRefs>
    <ds:schemaRef ds:uri="http://schemas.microsoft.com/sharepoint/events"/>
    <ds:schemaRef ds:uri="http://www.w3.org/2000/xmlns/"/>
  </ds:schemaRefs>
</ds:datastoreItem>
</file>

<file path=customXml/itemProps4.xml><?xml version="1.0" encoding="utf-8"?>
<ds:datastoreItem xmlns:ds="http://schemas.openxmlformats.org/officeDocument/2006/customXml" ds:itemID="{BE88968F-AAE2-43F6-AECB-68DE91F1A759}">
  <ds:schemaRefs>
    <ds:schemaRef ds:uri="http://schemas.microsoft.com/office/2006/metadata/contentType"/>
    <ds:schemaRef ds:uri="http://schemas.microsoft.com/office/2006/metadata/properties/metaAttributes"/>
    <ds:schemaRef ds:uri="http://www.w3.org/2000/xmlns/"/>
    <ds:schemaRef ds:uri="http://www.w3.org/2001/XMLSchema"/>
    <ds:schemaRef ds:uri="http://schemas.microsoft.com/sharepoint/v3"/>
    <ds:schemaRef ds:uri="b679778b-93c0-4d57-854c-1c0916bd8ff8"/>
    <ds:schemaRef ds:uri="e187e5b8-5350-4d50-94d9-3c64de64ff25"/>
    <ds:schemaRef ds:uri="85569903-d056-4e53-a191-ab3eb7045920"/>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1995</TotalTime>
  <Words>1517</Words>
  <Application>Microsoft Office PowerPoint</Application>
  <PresentationFormat>Widescreen</PresentationFormat>
  <Paragraphs>162</Paragraphs>
  <Slides>17</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Calibri Light</vt:lpstr>
      <vt:lpstr>Poppins</vt:lpstr>
      <vt:lpstr>Times New Roman</vt:lpstr>
      <vt:lpstr>Wingdings</vt:lpstr>
      <vt:lpstr>Office Theme</vt:lpstr>
      <vt:lpstr>PowerPoint Presentation</vt:lpstr>
      <vt:lpstr>Mary Adams, Chairperson  &amp; Dawnita S. Roberts, Co-Chairperson</vt:lpstr>
      <vt:lpstr>OUR TEAM BARRIERS &amp; SUBCOMMITTEES</vt:lpstr>
      <vt:lpstr>PowerPoint Presentation</vt:lpstr>
      <vt:lpstr>Objective/Phases</vt:lpstr>
      <vt:lpstr>Lack of Knowledge</vt:lpstr>
      <vt:lpstr>RECOMMENDATIONS</vt:lpstr>
      <vt:lpstr>Student Loan &amp; MIP BARRIERS</vt:lpstr>
      <vt:lpstr>RECOMMENDATIONS</vt:lpstr>
      <vt:lpstr>Lack of funds for downpayment &amp; closing, using Housing Choice Voucher (HCV)</vt:lpstr>
      <vt:lpstr>RECOMMENDATIONS</vt:lpstr>
      <vt:lpstr>Lack of inventory , the cost of homes/development  removing restrictive zoning and cost challenges </vt:lpstr>
      <vt:lpstr>RECOMMENDATIONS</vt:lpstr>
      <vt:lpstr> </vt:lpstr>
      <vt:lpstr>PowerPoint Presentation</vt:lpstr>
      <vt:lpstr>Generational wealth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Branded PowerPoint Presentation</dc:title>
  <dc:creator>Amy Phillips</dc:creator>
  <cp:lastModifiedBy>Jones-Taylor, Crystal</cp:lastModifiedBy>
  <cp:revision>80</cp:revision>
  <cp:lastPrinted>2023-05-03T21:52:05Z</cp:lastPrinted>
  <dcterms:created xsi:type="dcterms:W3CDTF">2018-08-07T14:23:05Z</dcterms:created>
  <dcterms:modified xsi:type="dcterms:W3CDTF">2023-09-06T20:37:28Z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0x010100830BA93CC57F484481E5753CB11009E8</vt:lpwstr>
  </property>
  <property fmtid="{D5CDD505-2E9C-101B-9397-08002B2CF9AE}" pid="3" name="_dlc_DocIdItemGuid">
    <vt:lpwstr>77230a47-dd5c-4bfd-987b-810470ccb738</vt:lpwstr>
  </property>
</Properties>
</file>