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2.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80" r:id="rId5"/>
    <p:sldId id="1308" r:id="rId6"/>
    <p:sldId id="314" r:id="rId7"/>
    <p:sldId id="317" r:id="rId8"/>
    <p:sldId id="287" r:id="rId9"/>
    <p:sldId id="332" r:id="rId10"/>
    <p:sldId id="289" r:id="rId11"/>
    <p:sldId id="290" r:id="rId12"/>
    <p:sldId id="333" r:id="rId13"/>
    <p:sldId id="262" r:id="rId1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54C"/>
    <a:srgbClr val="C88B2A"/>
    <a:srgbClr val="245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04"/>
    <p:restoredTop sz="58284" autoAdjust="0"/>
  </p:normalViewPr>
  <p:slideViewPr>
    <p:cSldViewPr snapToGrid="0" snapToObjects="1" showGuides="1">
      <p:cViewPr varScale="1">
        <p:scale>
          <a:sx n="66" d="100"/>
          <a:sy n="66" d="100"/>
        </p:scale>
        <p:origin x="2934" y="72"/>
      </p:cViewPr>
      <p:guideLst>
        <p:guide orient="horz" pos="2160"/>
        <p:guide pos="3840"/>
      </p:guideLst>
    </p:cSldViewPr>
  </p:slideViewPr>
  <p:outlineViewPr>
    <p:cViewPr>
      <p:scale>
        <a:sx n="33" d="100"/>
        <a:sy n="33" d="100"/>
      </p:scale>
      <p:origin x="0" y="-3040"/>
    </p:cViewPr>
  </p:outlineViewPr>
  <p:notesTextViewPr>
    <p:cViewPr>
      <p:scale>
        <a:sx n="1" d="1"/>
        <a:sy n="1" d="1"/>
      </p:scale>
      <p:origin x="0" y="0"/>
    </p:cViewPr>
  </p:notesTextViewPr>
  <p:sorterViewPr>
    <p:cViewPr>
      <p:scale>
        <a:sx n="66" d="100"/>
        <a:sy n="66" d="100"/>
      </p:scale>
      <p:origin x="0" y="-30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00F8FF0-80EA-8D46-ADCE-C172378CB1FD}" type="datetimeFigureOut">
              <a:rPr lang="en-US" smtClean="0"/>
              <a:t>9/1/2023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EEA0FA1-ADE9-0647-BE3D-7CA3179F4500}" type="slidenum">
              <a:rPr lang="en-US" smtClean="0"/>
              <a:t>‹#›</a:t>
            </a:fld>
            <a:endParaRPr lang="en-US"/>
          </a:p>
        </p:txBody>
      </p:sp>
    </p:spTree>
    <p:extLst>
      <p:ext uri="{BB962C8B-B14F-4D97-AF65-F5344CB8AC3E}">
        <p14:creationId xmlns:p14="http://schemas.microsoft.com/office/powerpoint/2010/main" val="227922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go.usa.gov/haQw" TargetMode="External"/><Relationship Id="rId3" Type="http://schemas.openxmlformats.org/officeDocument/2006/relationships/hyperlink" Target="https://www.rd.usda.gov/sites/default/files/RD-DirectLimitMap.pdf" TargetMode="External"/><Relationship Id="rId7" Type="http://schemas.openxmlformats.org/officeDocument/2006/relationships/hyperlink" Target="http://rd.usda.gov/contact-us/state-offic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rd.usda.gov/files/RD-SFHAreaLoanLimitMap.pdf" TargetMode="External"/><Relationship Id="rId5" Type="http://schemas.openxmlformats.org/officeDocument/2006/relationships/hyperlink" Target="https://eligibility.sc.egov.usda.gov/eligibility/welcomeAction.do?pageAction=assessmentType" TargetMode="External"/><Relationship Id="rId4" Type="http://schemas.openxmlformats.org/officeDocument/2006/relationships/hyperlink" Target="https://eligibility.sc.egov.usda.gov/eligibility/welcomeAction.do?pageAction=sfpd" TargetMode="External"/><Relationship Id="rId9" Type="http://schemas.openxmlformats.org/officeDocument/2006/relationships/hyperlink" Target="https://www.rd.usda.gov/files/hb-1-3550.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ligibility.sc.egov.usda.gov/eligibility/incomeEligibilityAction.do?pageAction=stat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ligibility.sc.egov.usda.gov/eligibility/welcomeAction.do?pageAction=sfp"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rd.usda.gov/files/hb-1-3550.pdf" TargetMode="External"/><Relationship Id="rId3" Type="http://schemas.openxmlformats.org/officeDocument/2006/relationships/hyperlink" Target="https://www.rd.usda.gov/sites/default/files/RD-DirectLimitMap.pdf" TargetMode="External"/><Relationship Id="rId7" Type="http://schemas.openxmlformats.org/officeDocument/2006/relationships/hyperlink" Target="http://go.usa.gov/haQw"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rd.usda.gov/browse-state" TargetMode="External"/><Relationship Id="rId5" Type="http://schemas.openxmlformats.org/officeDocument/2006/relationships/hyperlink" Target="http://www.rd.usda.gov/contact-us/state-offices" TargetMode="External"/><Relationship Id="rId4" Type="http://schemas.openxmlformats.org/officeDocument/2006/relationships/hyperlink" Target="https://eligibility.sc.egov.usda.gov/eligibility/welcomeAction.do?pageAction=sfp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1</a:t>
            </a:fld>
            <a:endParaRPr lang="en-US"/>
          </a:p>
        </p:txBody>
      </p:sp>
    </p:spTree>
    <p:extLst>
      <p:ext uri="{BB962C8B-B14F-4D97-AF65-F5344CB8AC3E}">
        <p14:creationId xmlns:p14="http://schemas.microsoft.com/office/powerpoint/2010/main" val="574271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our programs are listed on our website at www.rd.usda.gov </a:t>
            </a:r>
          </a:p>
          <a:p>
            <a:r>
              <a:rPr lang="en-US" dirty="0"/>
              <a:t>Like to thank you for your time.  Does anyone have any questions?</a:t>
            </a:r>
          </a:p>
        </p:txBody>
      </p:sp>
      <p:sp>
        <p:nvSpPr>
          <p:cNvPr id="4" name="Slide Number Placeholder 3"/>
          <p:cNvSpPr>
            <a:spLocks noGrp="1"/>
          </p:cNvSpPr>
          <p:nvPr>
            <p:ph type="sldNum" sz="quarter" idx="5"/>
          </p:nvPr>
        </p:nvSpPr>
        <p:spPr/>
        <p:txBody>
          <a:bodyPr/>
          <a:lstStyle/>
          <a:p>
            <a:fld id="{1EEA0FA1-ADE9-0647-BE3D-7CA3179F4500}" type="slidenum">
              <a:rPr lang="en-US" smtClean="0"/>
              <a:t>10</a:t>
            </a:fld>
            <a:endParaRPr lang="en-US"/>
          </a:p>
        </p:txBody>
      </p:sp>
    </p:spTree>
    <p:extLst>
      <p:ext uri="{BB962C8B-B14F-4D97-AF65-F5344CB8AC3E}">
        <p14:creationId xmlns:p14="http://schemas.microsoft.com/office/powerpoint/2010/main" val="50946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USDA Rural Development is one of the 8 Mission Areas within the Department. Through its three agencies, the Rural Housing Service, Rural Business-Cooperative Service, Rural Utilities Service</a:t>
            </a:r>
            <a:r>
              <a:rPr lang="en-US" b="0" dirty="0"/>
              <a:t> </a:t>
            </a:r>
            <a:r>
              <a:rPr lang="en-US" dirty="0"/>
              <a:t>offer loans, grants and loan guarantees to help create jobs and support economic development and essential services such as housing; health care; first responder services and equipment; and water, electric and communications infrastructure.</a:t>
            </a:r>
          </a:p>
          <a:p>
            <a:endParaRPr lang="en-US"/>
          </a:p>
          <a:p>
            <a:r>
              <a:rPr lang="en-US" dirty="0"/>
              <a:t>We promote economic development by supporting loans to businesses through banks, credit unions and community-managed lending pools. We offer technical assistance and information to help agricultural producers and cooperatives get started and improve the effectiveness of their operations.</a:t>
            </a:r>
            <a:endParaRPr lang="en-US" dirty="0">
              <a:cs typeface="Calibri"/>
            </a:endParaRPr>
          </a:p>
          <a:p>
            <a:endParaRPr lang="en-US"/>
          </a:p>
          <a:p>
            <a:r>
              <a:rPr lang="en-US" dirty="0"/>
              <a:t>We help rural residents to buy or rent safe, affordable housing and make health and safety repairs to their homes, support water and sewer systems, access to broadband and a wide array of business development activities.</a:t>
            </a:r>
            <a:endParaRPr lang="en-US" dirty="0">
              <a:cs typeface="Calibri"/>
            </a:endParaRPr>
          </a:p>
          <a:p>
            <a:endParaRPr lang="en-US"/>
          </a:p>
          <a:p>
            <a:r>
              <a:rPr lang="en-US" dirty="0"/>
              <a:t>All of these activities are critical to helping rural communities prosper..</a:t>
            </a:r>
            <a:endParaRPr lang="en-US" dirty="0">
              <a:cs typeface="Calibri"/>
            </a:endParaRPr>
          </a:p>
          <a:p>
            <a:endParaRPr lang="en-US"/>
          </a:p>
          <a:p>
            <a:r>
              <a:rPr lang="en-US" dirty="0"/>
              <a:t>Next Slide.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5F553-7144-4244-85F0-CA6548F05C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37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SFH Housing programs – 502 Direct, 504 Repair, GRH Housing Loans, Self-Help and Housing Preservation Grants.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A0FA1-ADE9-0647-BE3D-7CA3179F45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08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Our innovative housing programs include the Single Family Housing program which can  provide  assistance to </a:t>
            </a:r>
            <a:r>
              <a:rPr lang="en-US" altLang="en-US" sz="1200" b="1" dirty="0"/>
              <a:t>buy</a:t>
            </a:r>
            <a:r>
              <a:rPr lang="en-US" altLang="en-US" sz="1200" dirty="0"/>
              <a:t>, </a:t>
            </a:r>
            <a:r>
              <a:rPr lang="en-US" altLang="en-US" sz="1200" b="1" dirty="0"/>
              <a:t>build</a:t>
            </a:r>
            <a:r>
              <a:rPr lang="en-US" altLang="en-US" sz="1200" dirty="0"/>
              <a:t>, and </a:t>
            </a:r>
            <a:r>
              <a:rPr lang="en-US" altLang="en-US" sz="1200" b="1" dirty="0"/>
              <a:t>repair homes</a:t>
            </a:r>
            <a:r>
              <a:rPr lang="en-US" altLang="en-US" sz="1200" dirty="0"/>
              <a:t>, as well as partner with local lending institutions to </a:t>
            </a:r>
            <a:r>
              <a:rPr lang="en-US" altLang="en-US" sz="1200" b="1" dirty="0"/>
              <a:t>guarantee</a:t>
            </a:r>
            <a:r>
              <a:rPr lang="en-US" altLang="en-US" sz="1200" dirty="0"/>
              <a:t> </a:t>
            </a:r>
            <a:r>
              <a:rPr lang="en-US" altLang="en-US" sz="1200" b="1" dirty="0"/>
              <a:t>housing</a:t>
            </a:r>
            <a:r>
              <a:rPr lang="en-US" altLang="en-US" sz="1200" dirty="0"/>
              <a:t> </a:t>
            </a:r>
            <a:r>
              <a:rPr lang="en-US" altLang="en-US" sz="1200" b="1" dirty="0"/>
              <a:t>loans</a:t>
            </a:r>
            <a:r>
              <a:rPr lang="en-US" altLang="en-US" sz="1200" dirty="0"/>
              <a:t>. </a:t>
            </a:r>
          </a:p>
          <a:p>
            <a:pPr algn="l"/>
            <a:endParaRPr lang="en-US" b="0" dirty="0"/>
          </a:p>
        </p:txBody>
      </p:sp>
      <p:sp>
        <p:nvSpPr>
          <p:cNvPr id="4" name="Slide Number Placeholder 3"/>
          <p:cNvSpPr>
            <a:spLocks noGrp="1"/>
          </p:cNvSpPr>
          <p:nvPr>
            <p:ph type="sldNum" sz="quarter" idx="5"/>
          </p:nvPr>
        </p:nvSpPr>
        <p:spPr/>
        <p:txBody>
          <a:bodyPr/>
          <a:lstStyle/>
          <a:p>
            <a:fld id="{1EEA0FA1-ADE9-0647-BE3D-7CA3179F4500}" type="slidenum">
              <a:rPr lang="en-US" smtClean="0"/>
              <a:t>4</a:t>
            </a:fld>
            <a:endParaRPr lang="en-US"/>
          </a:p>
        </p:txBody>
      </p:sp>
    </p:spTree>
    <p:extLst>
      <p:ext uri="{BB962C8B-B14F-4D97-AF65-F5344CB8AC3E}">
        <p14:creationId xmlns:p14="http://schemas.microsoft.com/office/powerpoint/2010/main" val="22315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The Section 502 Direct Loan Program, this program assists low- and very-low-income applicants obtain decent, safe and sanitary housing in eligible rural areas by providing payment assistance to increase an applicant’s repayment ability. Payment assistance is a type of subsidy that reduces the mortgage payment for a short time. The amount of assistance is determined by the adjusted family income.</a:t>
            </a:r>
          </a:p>
          <a:p>
            <a:endParaRPr lang="en-US" b="0" i="0" dirty="0">
              <a:solidFill>
                <a:srgbClr val="1B1B1B"/>
              </a:solidFill>
              <a:effectLst/>
              <a:latin typeface="Source Sans Pro Web"/>
            </a:endParaRPr>
          </a:p>
          <a:p>
            <a:pPr algn="l"/>
            <a:r>
              <a:rPr lang="en-US" b="1" i="0" dirty="0">
                <a:solidFill>
                  <a:srgbClr val="1B1B1B"/>
                </a:solidFill>
                <a:effectLst/>
                <a:latin typeface="Source Sans Pro Web"/>
              </a:rPr>
              <a:t>Who may apply for this program?</a:t>
            </a:r>
            <a:br>
              <a:rPr lang="en-US" b="0" i="0" dirty="0">
                <a:solidFill>
                  <a:srgbClr val="1B1B1B"/>
                </a:solidFill>
                <a:effectLst/>
                <a:latin typeface="Source Sans Pro Web"/>
              </a:rPr>
            </a:br>
            <a:r>
              <a:rPr lang="en-US" b="0" i="0" dirty="0">
                <a:solidFill>
                  <a:srgbClr val="1B1B1B"/>
                </a:solidFill>
                <a:effectLst/>
                <a:latin typeface="Source Sans Pro Web"/>
              </a:rPr>
              <a:t>A number of factors are considered when determining an applicant’s eligibility for Single Family Direct Home Loans. At a minimum, applicants interested in obtaining a direct loan must have an adjusted income that is at or below the applicable low-income limit for the area where they wish to buy a house and they must demonstrate a willingness and ability to repay debt.</a:t>
            </a:r>
          </a:p>
          <a:p>
            <a:pPr algn="l"/>
            <a:r>
              <a:rPr lang="en-US" b="0" i="0" dirty="0">
                <a:solidFill>
                  <a:srgbClr val="1B1B1B"/>
                </a:solidFill>
                <a:effectLst/>
                <a:latin typeface="Source Sans Pro Web"/>
              </a:rPr>
              <a:t>Applicants must:</a:t>
            </a:r>
          </a:p>
          <a:p>
            <a:pPr algn="l">
              <a:buFont typeface="Arial" panose="020B0604020202020204" pitchFamily="34" charset="0"/>
              <a:buChar char="•"/>
            </a:pPr>
            <a:r>
              <a:rPr lang="en-US" b="0" i="0" dirty="0">
                <a:solidFill>
                  <a:srgbClr val="1B1B1B"/>
                </a:solidFill>
                <a:effectLst/>
                <a:latin typeface="Source Sans Pro Web"/>
              </a:rPr>
              <a:t>Be without decent, safe and sanitary housing</a:t>
            </a:r>
          </a:p>
          <a:p>
            <a:pPr algn="l">
              <a:buFont typeface="Arial" panose="020B0604020202020204" pitchFamily="34" charset="0"/>
              <a:buChar char="•"/>
            </a:pPr>
            <a:r>
              <a:rPr lang="en-US" b="0" i="0" dirty="0">
                <a:solidFill>
                  <a:srgbClr val="1B1B1B"/>
                </a:solidFill>
                <a:effectLst/>
                <a:latin typeface="Source Sans Pro Web"/>
              </a:rPr>
              <a:t>Be unable to obtain a loan from other resources on terms and conditions that can reasonably be expected to meet</a:t>
            </a:r>
          </a:p>
          <a:p>
            <a:pPr algn="l">
              <a:buFont typeface="Arial" panose="020B0604020202020204" pitchFamily="34" charset="0"/>
              <a:buChar char="•"/>
            </a:pPr>
            <a:r>
              <a:rPr lang="en-US" b="0" i="0" dirty="0">
                <a:solidFill>
                  <a:srgbClr val="1B1B1B"/>
                </a:solidFill>
                <a:effectLst/>
                <a:latin typeface="Source Sans Pro Web"/>
              </a:rPr>
              <a:t>Agree to occupy the property as your primary residence</a:t>
            </a:r>
          </a:p>
          <a:p>
            <a:pPr algn="l">
              <a:buFont typeface="Arial" panose="020B0604020202020204" pitchFamily="34" charset="0"/>
              <a:buChar char="•"/>
            </a:pPr>
            <a:r>
              <a:rPr lang="en-US" b="0" i="0" dirty="0">
                <a:solidFill>
                  <a:srgbClr val="1B1B1B"/>
                </a:solidFill>
                <a:effectLst/>
                <a:latin typeface="Source Sans Pro Web"/>
              </a:rPr>
              <a:t>Have the legal capacity to incur a loan obligation</a:t>
            </a:r>
          </a:p>
          <a:p>
            <a:pPr algn="l">
              <a:buFont typeface="Arial" panose="020B0604020202020204" pitchFamily="34" charset="0"/>
              <a:buChar char="•"/>
            </a:pPr>
            <a:r>
              <a:rPr lang="en-US" b="0" i="0" dirty="0">
                <a:solidFill>
                  <a:srgbClr val="1B1B1B"/>
                </a:solidFill>
                <a:effectLst/>
                <a:latin typeface="Source Sans Pro Web"/>
              </a:rPr>
              <a:t>Meet citizenship or eligible noncitizen requirements</a:t>
            </a:r>
          </a:p>
          <a:p>
            <a:pPr algn="l">
              <a:buFont typeface="Arial" panose="020B0604020202020204" pitchFamily="34" charset="0"/>
              <a:buChar char="•"/>
            </a:pPr>
            <a:r>
              <a:rPr lang="en-US" b="0" i="0" dirty="0">
                <a:solidFill>
                  <a:srgbClr val="1B1B1B"/>
                </a:solidFill>
                <a:effectLst/>
                <a:latin typeface="Source Sans Pro Web"/>
              </a:rPr>
              <a:t>Not be suspended or debarred from participation in federal programs</a:t>
            </a:r>
          </a:p>
          <a:p>
            <a:pPr algn="l"/>
            <a:r>
              <a:rPr lang="en-US" b="1" i="0" dirty="0">
                <a:solidFill>
                  <a:srgbClr val="1B1B1B"/>
                </a:solidFill>
                <a:effectLst/>
                <a:latin typeface="Source Sans Pro Web"/>
              </a:rPr>
              <a:t>Properties financed with direct loan funds must:</a:t>
            </a:r>
          </a:p>
          <a:p>
            <a:pPr algn="l">
              <a:buFont typeface="Arial" panose="020B0604020202020204" pitchFamily="34" charset="0"/>
              <a:buChar char="•"/>
            </a:pPr>
            <a:r>
              <a:rPr lang="en-US" b="0" i="0" dirty="0">
                <a:solidFill>
                  <a:srgbClr val="1B1B1B"/>
                </a:solidFill>
                <a:effectLst/>
                <a:latin typeface="Source Sans Pro Web"/>
              </a:rPr>
              <a:t>Generally be 2,000 square feet or less</a:t>
            </a:r>
          </a:p>
          <a:p>
            <a:pPr algn="l">
              <a:buFont typeface="Arial" panose="020B0604020202020204" pitchFamily="34" charset="0"/>
              <a:buChar char="•"/>
            </a:pPr>
            <a:r>
              <a:rPr lang="en-US" b="0" i="0" dirty="0">
                <a:solidFill>
                  <a:srgbClr val="1B1B1B"/>
                </a:solidFill>
                <a:effectLst/>
                <a:latin typeface="Source Sans Pro Web"/>
              </a:rPr>
              <a:t>Not have market value in excess of the applicable area loan limit</a:t>
            </a:r>
          </a:p>
          <a:p>
            <a:pPr algn="l">
              <a:buFont typeface="Arial" panose="020B0604020202020204" pitchFamily="34" charset="0"/>
              <a:buChar char="•"/>
            </a:pPr>
            <a:r>
              <a:rPr lang="en-US" b="0" i="0" dirty="0">
                <a:solidFill>
                  <a:srgbClr val="1B1B1B"/>
                </a:solidFill>
                <a:effectLst/>
                <a:latin typeface="Source Sans Pro Web"/>
              </a:rPr>
              <a:t>Not be designed for income producing activities</a:t>
            </a:r>
          </a:p>
          <a:p>
            <a:pPr algn="l"/>
            <a:r>
              <a:rPr lang="en-US" b="0" i="0" dirty="0">
                <a:solidFill>
                  <a:srgbClr val="1B1B1B"/>
                </a:solidFill>
                <a:effectLst/>
                <a:latin typeface="Source Sans Pro Web"/>
              </a:rPr>
              <a:t>Borrowers are required to repay all or a portion of the payment subsidy received over the life of the loan when the title to the property transfers or the borrower is no longer living in the dwelling.</a:t>
            </a:r>
          </a:p>
          <a:p>
            <a:pPr algn="l"/>
            <a:r>
              <a:rPr lang="en-US" b="0" i="0" dirty="0">
                <a:solidFill>
                  <a:srgbClr val="1B1B1B"/>
                </a:solidFill>
                <a:effectLst/>
                <a:latin typeface="Source Sans Pro Web"/>
              </a:rPr>
              <a:t>Applicants must meet </a:t>
            </a:r>
            <a:r>
              <a:rPr lang="en-US" b="0" i="0" u="sng" dirty="0">
                <a:solidFill>
                  <a:srgbClr val="4A77B4"/>
                </a:solidFill>
                <a:effectLst/>
                <a:latin typeface="Source Sans Pro Web"/>
                <a:hlinkClick r:id="rId3"/>
              </a:rPr>
              <a:t>income eligibility </a:t>
            </a:r>
            <a:r>
              <a:rPr lang="en-US" b="0" i="0" dirty="0">
                <a:solidFill>
                  <a:srgbClr val="1B1B1B"/>
                </a:solidFill>
                <a:effectLst/>
                <a:latin typeface="Source Sans Pro Web"/>
              </a:rPr>
              <a:t>for a direct loan.  Please select your state from the dropdown menu above.</a:t>
            </a:r>
          </a:p>
          <a:p>
            <a:pPr algn="l"/>
            <a:r>
              <a:rPr lang="en-US" b="1" i="0" dirty="0">
                <a:solidFill>
                  <a:srgbClr val="1B1B1B"/>
                </a:solidFill>
                <a:effectLst/>
                <a:latin typeface="Source Sans Pro Web"/>
              </a:rPr>
              <a:t>What is an eligible rural area?</a:t>
            </a:r>
            <a:br>
              <a:rPr lang="en-US" b="0" i="0" dirty="0">
                <a:solidFill>
                  <a:srgbClr val="1B1B1B"/>
                </a:solidFill>
                <a:effectLst/>
                <a:latin typeface="Source Sans Pro Web"/>
              </a:rPr>
            </a:br>
            <a:r>
              <a:rPr lang="en-US" b="0" i="0" dirty="0">
                <a:solidFill>
                  <a:srgbClr val="1B1B1B"/>
                </a:solidFill>
                <a:effectLst/>
                <a:latin typeface="Source Sans Pro Web"/>
              </a:rPr>
              <a:t>Utilizing the </a:t>
            </a:r>
            <a:r>
              <a:rPr lang="en-US" b="0" i="0" u="sng" dirty="0">
                <a:solidFill>
                  <a:srgbClr val="4A77B4"/>
                </a:solidFill>
                <a:effectLst/>
                <a:latin typeface="Source Sans Pro Web"/>
                <a:hlinkClick r:id="rId4"/>
              </a:rPr>
              <a:t>USDA Eligibility Site</a:t>
            </a:r>
            <a:r>
              <a:rPr lang="en-US" b="0" i="0" dirty="0">
                <a:solidFill>
                  <a:srgbClr val="1B1B1B"/>
                </a:solidFill>
                <a:effectLst/>
                <a:latin typeface="Source Sans Pro Web"/>
              </a:rPr>
              <a:t> you can enter a specific address for determination or just search the map to review general eligible areas.</a:t>
            </a:r>
          </a:p>
          <a:p>
            <a:pPr algn="l"/>
            <a:r>
              <a:rPr lang="en-US" b="1" i="0" dirty="0">
                <a:solidFill>
                  <a:srgbClr val="1B1B1B"/>
                </a:solidFill>
                <a:effectLst/>
                <a:latin typeface="Source Sans Pro Web"/>
              </a:rPr>
              <a:t>How may funds be used?</a:t>
            </a:r>
            <a:br>
              <a:rPr lang="en-US" b="0" i="0" dirty="0">
                <a:solidFill>
                  <a:srgbClr val="1B1B1B"/>
                </a:solidFill>
                <a:effectLst/>
                <a:latin typeface="Source Sans Pro Web"/>
              </a:rPr>
            </a:br>
            <a:r>
              <a:rPr lang="en-US" b="0" i="0" dirty="0">
                <a:solidFill>
                  <a:srgbClr val="1B1B1B"/>
                </a:solidFill>
                <a:effectLst/>
                <a:latin typeface="Source Sans Pro Web"/>
              </a:rPr>
              <a:t>Loan funds may be used to help low-income individuals or households purchase homes in rural areas. Funds can be used to build, repair, renovate or relocate a home, or to purchase and prepare sites, including providing water and sewage facilities.</a:t>
            </a:r>
          </a:p>
          <a:p>
            <a:pPr algn="l"/>
            <a:r>
              <a:rPr lang="en-US" b="1" i="0" dirty="0">
                <a:solidFill>
                  <a:srgbClr val="1B1B1B"/>
                </a:solidFill>
                <a:effectLst/>
                <a:latin typeface="Source Sans Pro Web"/>
              </a:rPr>
              <a:t>How much may I borrow?</a:t>
            </a:r>
            <a:endParaRPr lang="en-US" b="0" i="0" dirty="0">
              <a:solidFill>
                <a:srgbClr val="1B1B1B"/>
              </a:solidFill>
              <a:effectLst/>
              <a:latin typeface="Source Sans Pro Web"/>
            </a:endParaRPr>
          </a:p>
          <a:p>
            <a:pPr algn="l"/>
            <a:r>
              <a:rPr lang="en-US" b="0" i="0" dirty="0">
                <a:solidFill>
                  <a:srgbClr val="1B1B1B"/>
                </a:solidFill>
                <a:effectLst/>
                <a:latin typeface="Source Sans Pro Web"/>
              </a:rPr>
              <a:t>Using the </a:t>
            </a:r>
            <a:r>
              <a:rPr lang="en-US" b="0" i="0" u="sng" dirty="0">
                <a:solidFill>
                  <a:srgbClr val="4A77B4"/>
                </a:solidFill>
                <a:effectLst/>
                <a:latin typeface="Source Sans Pro Web"/>
                <a:hlinkClick r:id="rId5"/>
              </a:rPr>
              <a:t>Single Family Housing Direct Self- Assessment tool</a:t>
            </a:r>
            <a:r>
              <a:rPr lang="en-US" b="0" i="0" dirty="0">
                <a:solidFill>
                  <a:srgbClr val="1B1B1B"/>
                </a:solidFill>
                <a:effectLst/>
                <a:latin typeface="Source Sans Pro Web"/>
              </a:rPr>
              <a:t>, potential applicants may enter information online to determine if the Section 502 Direct Loan Program is a good fit for them prior to applying.  The tool will provide a preliminary review after a potential applicant enters information on their general household composition, monthly income, monthly debts, property location, estimated property taxes, and estimated hazard insurance.  Potential applicants are welcome to submit a complete application for an official determination by USDA Rural Development (RD) regardless of the self-assessment results.  Upon receipt of a complete application, RD will determine the applicant’s eligibility using verified information and the applicant’s maximum loan amount based on their repayment ability and the </a:t>
            </a:r>
            <a:r>
              <a:rPr lang="en-US" b="0" i="0" u="sng" dirty="0">
                <a:solidFill>
                  <a:srgbClr val="4A77B4"/>
                </a:solidFill>
                <a:effectLst/>
                <a:latin typeface="Source Sans Pro Web"/>
                <a:hlinkClick r:id="rId6"/>
              </a:rPr>
              <a:t>area loan limit</a:t>
            </a:r>
            <a:r>
              <a:rPr lang="en-US" b="0" i="0" dirty="0">
                <a:solidFill>
                  <a:srgbClr val="1B1B1B"/>
                </a:solidFill>
                <a:effectLst/>
                <a:latin typeface="Source Sans Pro Web"/>
              </a:rPr>
              <a:t> for the county in which the property is located. </a:t>
            </a:r>
          </a:p>
          <a:p>
            <a:pPr algn="l"/>
            <a:r>
              <a:rPr lang="en-US" b="1" i="0" dirty="0">
                <a:solidFill>
                  <a:srgbClr val="1B1B1B"/>
                </a:solidFill>
                <a:effectLst/>
                <a:latin typeface="Source Sans Pro Web"/>
              </a:rPr>
              <a:t>What is the interest rate and payback period?</a:t>
            </a:r>
            <a:endParaRPr lang="en-US" b="0" i="0" dirty="0">
              <a:solidFill>
                <a:srgbClr val="1B1B1B"/>
              </a:solidFill>
              <a:effectLst/>
              <a:latin typeface="Source Sans Pro Web"/>
            </a:endParaRPr>
          </a:p>
          <a:p>
            <a:pPr algn="l">
              <a:buFont typeface="Arial" panose="020B0604020202020204" pitchFamily="34" charset="0"/>
              <a:buChar char="•"/>
            </a:pPr>
            <a:r>
              <a:rPr lang="en-US" b="0" i="0" dirty="0">
                <a:solidFill>
                  <a:srgbClr val="1B1B1B"/>
                </a:solidFill>
                <a:effectLst/>
                <a:latin typeface="Source Sans Pro Web"/>
              </a:rPr>
              <a:t>Effective July 1, 2022, the current interest rate for Single Family Housing Direct home loans is 3.50% for low-income and very low-income borrowers.</a:t>
            </a:r>
          </a:p>
          <a:p>
            <a:pPr algn="l">
              <a:buFont typeface="Arial" panose="020B0604020202020204" pitchFamily="34" charset="0"/>
              <a:buChar char="•"/>
            </a:pPr>
            <a:r>
              <a:rPr lang="en-US" b="0" i="0" dirty="0">
                <a:solidFill>
                  <a:srgbClr val="1B1B1B"/>
                </a:solidFill>
                <a:effectLst/>
                <a:latin typeface="Source Sans Pro Web"/>
              </a:rPr>
              <a:t>Fixed interest rate based on current market rates at loan approval or loan closing, whichever is lower</a:t>
            </a:r>
          </a:p>
          <a:p>
            <a:pPr algn="l">
              <a:buFont typeface="Arial" panose="020B0604020202020204" pitchFamily="34" charset="0"/>
              <a:buChar char="•"/>
            </a:pPr>
            <a:r>
              <a:rPr lang="en-US" b="0" i="0" dirty="0">
                <a:solidFill>
                  <a:srgbClr val="1B1B1B"/>
                </a:solidFill>
                <a:effectLst/>
                <a:latin typeface="Source Sans Pro Web"/>
              </a:rPr>
              <a:t>Interest rate when modified by payment assistance, can be as low as 1%</a:t>
            </a:r>
          </a:p>
          <a:p>
            <a:pPr algn="l">
              <a:buFont typeface="Arial" panose="020B0604020202020204" pitchFamily="34" charset="0"/>
              <a:buChar char="•"/>
            </a:pPr>
            <a:r>
              <a:rPr lang="en-US" b="0" i="0" dirty="0">
                <a:solidFill>
                  <a:srgbClr val="1B1B1B"/>
                </a:solidFill>
                <a:effectLst/>
                <a:latin typeface="Source Sans Pro Web"/>
              </a:rPr>
              <a:t>Up to 33 year payback period - 38 year payback period for very low income applicants who can’t afford the 33 year loan term</a:t>
            </a:r>
          </a:p>
          <a:p>
            <a:pPr algn="l"/>
            <a:r>
              <a:rPr lang="en-US" b="1" i="0" dirty="0">
                <a:solidFill>
                  <a:srgbClr val="1B1B1B"/>
                </a:solidFill>
                <a:effectLst/>
                <a:latin typeface="Source Sans Pro Web"/>
              </a:rPr>
              <a:t>How much down payment is required?</a:t>
            </a:r>
            <a:br>
              <a:rPr lang="en-US" b="0" i="0" dirty="0">
                <a:solidFill>
                  <a:srgbClr val="1B1B1B"/>
                </a:solidFill>
                <a:effectLst/>
                <a:latin typeface="Source Sans Pro Web"/>
              </a:rPr>
            </a:br>
            <a:r>
              <a:rPr lang="en-US" b="0" i="0" dirty="0">
                <a:solidFill>
                  <a:srgbClr val="1B1B1B"/>
                </a:solidFill>
                <a:effectLst/>
                <a:latin typeface="Source Sans Pro Web"/>
              </a:rPr>
              <a:t>No down payment is typically required. Applicants with assets higher than the asset limits may be required to use a portion of those assets.</a:t>
            </a:r>
          </a:p>
          <a:p>
            <a:pPr algn="l"/>
            <a:r>
              <a:rPr lang="en-US" b="1" i="0" dirty="0">
                <a:solidFill>
                  <a:srgbClr val="1B1B1B"/>
                </a:solidFill>
                <a:effectLst/>
                <a:latin typeface="Source Sans Pro Web"/>
              </a:rPr>
              <a:t>Is there a deadline to apply?</a:t>
            </a:r>
            <a:br>
              <a:rPr lang="en-US" b="0" i="0" dirty="0">
                <a:solidFill>
                  <a:srgbClr val="1B1B1B"/>
                </a:solidFill>
                <a:effectLst/>
                <a:latin typeface="Source Sans Pro Web"/>
              </a:rPr>
            </a:br>
            <a:r>
              <a:rPr lang="en-US" b="0" i="0" dirty="0">
                <a:solidFill>
                  <a:srgbClr val="1B1B1B"/>
                </a:solidFill>
                <a:effectLst/>
                <a:latin typeface="Source Sans Pro Web"/>
              </a:rPr>
              <a:t>Applications for this program are accepted through your </a:t>
            </a:r>
            <a:r>
              <a:rPr lang="en-US" b="0" i="0" u="sng" dirty="0">
                <a:solidFill>
                  <a:srgbClr val="4A77B4"/>
                </a:solidFill>
                <a:effectLst/>
                <a:latin typeface="Source Sans Pro Web"/>
                <a:hlinkClick r:id="rId7"/>
              </a:rPr>
              <a:t>local RD office</a:t>
            </a:r>
            <a:r>
              <a:rPr lang="en-US" b="0" i="0" dirty="0">
                <a:solidFill>
                  <a:srgbClr val="1B1B1B"/>
                </a:solidFill>
                <a:effectLst/>
                <a:latin typeface="Source Sans Pro Web"/>
              </a:rPr>
              <a:t> year round.</a:t>
            </a:r>
          </a:p>
          <a:p>
            <a:pPr algn="l"/>
            <a:r>
              <a:rPr lang="en-US" b="1" i="0" dirty="0">
                <a:solidFill>
                  <a:srgbClr val="1B1B1B"/>
                </a:solidFill>
                <a:effectLst/>
                <a:latin typeface="Source Sans Pro Web"/>
              </a:rPr>
              <a:t>How long does an application take?</a:t>
            </a:r>
            <a:br>
              <a:rPr lang="en-US" b="0" i="0" dirty="0">
                <a:solidFill>
                  <a:srgbClr val="1B1B1B"/>
                </a:solidFill>
                <a:effectLst/>
                <a:latin typeface="Source Sans Pro Web"/>
              </a:rPr>
            </a:br>
            <a:r>
              <a:rPr lang="en-US" b="0" i="0" dirty="0">
                <a:solidFill>
                  <a:srgbClr val="1B1B1B"/>
                </a:solidFill>
                <a:effectLst/>
                <a:latin typeface="Source Sans Pro Web"/>
              </a:rPr>
              <a:t>Processing times vary depending on funding availability and program demand in the area in which an applicant is interested in buying and completeness of the application package.</a:t>
            </a:r>
          </a:p>
          <a:p>
            <a:pPr algn="l"/>
            <a:r>
              <a:rPr lang="en-US" b="1" i="0" dirty="0">
                <a:solidFill>
                  <a:srgbClr val="1B1B1B"/>
                </a:solidFill>
                <a:effectLst/>
                <a:latin typeface="Source Sans Pro Web"/>
              </a:rPr>
              <a:t>What governs this program?</a:t>
            </a:r>
            <a:endParaRPr lang="en-US" b="0" i="0" dirty="0">
              <a:solidFill>
                <a:srgbClr val="1B1B1B"/>
              </a:solidFill>
              <a:effectLst/>
              <a:latin typeface="Source Sans Pro Web"/>
            </a:endParaRPr>
          </a:p>
          <a:p>
            <a:pPr algn="l">
              <a:buFont typeface="Arial" panose="020B0604020202020204" pitchFamily="34" charset="0"/>
              <a:buChar char="•"/>
            </a:pPr>
            <a:r>
              <a:rPr lang="en-US" b="0" i="0" dirty="0">
                <a:solidFill>
                  <a:srgbClr val="1B1B1B"/>
                </a:solidFill>
                <a:effectLst/>
                <a:latin typeface="Source Sans Pro Web"/>
              </a:rPr>
              <a:t>The Housing Act of 1949 as amended, </a:t>
            </a:r>
            <a:r>
              <a:rPr lang="en-US" b="0" i="0" u="sng" dirty="0">
                <a:solidFill>
                  <a:srgbClr val="4A77B4"/>
                </a:solidFill>
                <a:effectLst/>
                <a:latin typeface="Source Sans Pro Web"/>
                <a:hlinkClick r:id="rId8"/>
              </a:rPr>
              <a:t>7 CFR, Part 3550</a:t>
            </a:r>
            <a:r>
              <a:rPr lang="en-US" b="0" i="0" dirty="0">
                <a:solidFill>
                  <a:srgbClr val="1B1B1B"/>
                </a:solidFill>
                <a:effectLst/>
                <a:latin typeface="Source Sans Pro Web"/>
              </a:rPr>
              <a:t>,</a:t>
            </a:r>
          </a:p>
          <a:p>
            <a:pPr algn="l">
              <a:buFont typeface="Arial" panose="020B0604020202020204" pitchFamily="34" charset="0"/>
              <a:buChar char="•"/>
            </a:pPr>
            <a:r>
              <a:rPr lang="en-US" b="0" i="0" u="sng" dirty="0">
                <a:solidFill>
                  <a:srgbClr val="4A77B4"/>
                </a:solidFill>
                <a:effectLst/>
                <a:latin typeface="Source Sans Pro Web"/>
                <a:hlinkClick r:id="rId9"/>
              </a:rPr>
              <a:t>HB-1-3550</a:t>
            </a:r>
            <a:r>
              <a:rPr lang="en-US" b="0" i="0" dirty="0">
                <a:solidFill>
                  <a:srgbClr val="1B1B1B"/>
                </a:solidFill>
                <a:effectLst/>
                <a:latin typeface="Source Sans Pro Web"/>
              </a:rPr>
              <a:t> - Direct Single Family Housing Loans Field Office Handbook</a:t>
            </a:r>
          </a:p>
          <a:p>
            <a:pPr algn="l"/>
            <a:r>
              <a:rPr lang="en-US" b="1" i="0" dirty="0">
                <a:solidFill>
                  <a:srgbClr val="1B1B1B"/>
                </a:solidFill>
                <a:effectLst/>
                <a:latin typeface="Source Sans Pro Web"/>
              </a:rPr>
              <a:t>Why does USDA Rural Development do this?</a:t>
            </a:r>
            <a:br>
              <a:rPr lang="en-US" b="0" i="0" dirty="0">
                <a:solidFill>
                  <a:srgbClr val="1B1B1B"/>
                </a:solidFill>
                <a:effectLst/>
                <a:latin typeface="Source Sans Pro Web"/>
              </a:rPr>
            </a:br>
            <a:r>
              <a:rPr lang="en-US" b="0" i="0" dirty="0">
                <a:solidFill>
                  <a:srgbClr val="1B1B1B"/>
                </a:solidFill>
                <a:effectLst/>
                <a:latin typeface="Source Sans Pro Web"/>
              </a:rPr>
              <a:t>USDA Rural Development’s Section 502 Direct Loan Program provides a path to homeownership for low- and very-low-income families living in rural areas, and families who truly have no other way to make affordable homeownership a reality. Providing these affordable homeownership opportunities promotes prosperity, which in turn creates thriving communities and improves the quality of life in rural areas.</a:t>
            </a:r>
          </a:p>
          <a:p>
            <a:pPr algn="l"/>
            <a:endParaRPr lang="en-US" b="0" i="0" dirty="0">
              <a:solidFill>
                <a:srgbClr val="1B1B1B"/>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Times New Roman" panose="02020603050405020304" pitchFamily="18" charset="0"/>
              </a:rPr>
              <a:t>The Agency requires applicants who are first-time homebuyers to complete homeownership education training as early in the application process as possible since the training will prepare them for shopping, buying, financing, and owning a home. While the training should be completed by the applicant prior to them entering into a contract to purchase or construct a home, the applicant should be encouraged to take the training as soon as they express an interest in homeownership for maximum benefit. Course must be completed prior to closing.</a:t>
            </a:r>
            <a:endParaRPr lang="en-US" b="1" dirty="0"/>
          </a:p>
          <a:p>
            <a:pPr algn="l"/>
            <a:endParaRPr lang="en-US" b="0" i="0" dirty="0">
              <a:solidFill>
                <a:srgbClr val="1B1B1B"/>
              </a:solidFill>
              <a:effectLst/>
              <a:latin typeface="Source Sans Pro Web"/>
            </a:endParaRPr>
          </a:p>
          <a:p>
            <a:pPr algn="l"/>
            <a:endParaRPr lang="en-US" sz="1200" b="0" i="0" u="none" strike="noStrike" baseline="0" dirty="0">
              <a:solidFill>
                <a:srgbClr val="000031"/>
              </a:solidFill>
              <a:latin typeface="ArialMTStd-Bold"/>
            </a:endParaRPr>
          </a:p>
          <a:p>
            <a:pPr algn="l"/>
            <a:endParaRPr lang="en-US" sz="1200" b="0" i="0" u="none" strike="noStrike" baseline="0" dirty="0">
              <a:solidFill>
                <a:srgbClr val="000031"/>
              </a:solidFill>
              <a:latin typeface="ArialMTStd-Bold"/>
            </a:endParaRPr>
          </a:p>
          <a:p>
            <a:pPr algn="l"/>
            <a:endParaRPr lang="en-US" sz="1200" b="0" i="0" u="none" strike="noStrike" baseline="0" dirty="0">
              <a:solidFill>
                <a:srgbClr val="000031"/>
              </a:solidFill>
              <a:latin typeface="ArialMTStd-Bold"/>
            </a:endParaRPr>
          </a:p>
          <a:p>
            <a:pPr algn="l"/>
            <a:endParaRPr lang="en-US" sz="1200" b="0" i="0" u="none" strike="noStrike" baseline="0" dirty="0">
              <a:solidFill>
                <a:srgbClr val="000031"/>
              </a:solidFill>
              <a:latin typeface="ArialMTStd-Bold"/>
            </a:endParaRPr>
          </a:p>
          <a:p>
            <a:pPr algn="l"/>
            <a:endParaRPr lang="en-US" sz="1200" b="0" i="0" u="none" strike="noStrike" baseline="0" dirty="0">
              <a:solidFill>
                <a:srgbClr val="000031"/>
              </a:solidFill>
              <a:latin typeface="ArialMTStd-Bold"/>
            </a:endParaRPr>
          </a:p>
          <a:p>
            <a:pPr algn="l"/>
            <a:r>
              <a:rPr lang="en-US" sz="1200" b="0" i="0" u="none" strike="noStrike" baseline="0" dirty="0">
                <a:solidFill>
                  <a:srgbClr val="000031"/>
                </a:solidFill>
                <a:latin typeface="ArialMTStd-Bold"/>
              </a:rPr>
              <a:t>The Guaranteed Home Loan </a:t>
            </a:r>
            <a:r>
              <a:rPr lang="en-US" sz="1200" b="0" i="0" u="none" strike="noStrike" baseline="0" dirty="0">
                <a:solidFill>
                  <a:srgbClr val="000000"/>
                </a:solidFill>
              </a:rPr>
              <a:t>program assists approved lenders in providing low- and moderate-income households the opportunity to own adequate, modest, decent, safe, and sanitary dwellings as their primary residence in eligible rural areas. Eligible applicants may build, rehabilitate, improve, or relocate a dwelling in an eligible rural area. The program provides a 90% loan note guarantee to </a:t>
            </a:r>
            <a:r>
              <a:rPr lang="en-US" sz="1200" b="1" i="0" u="none" strike="noStrike" baseline="0" dirty="0">
                <a:solidFill>
                  <a:srgbClr val="000000"/>
                </a:solidFill>
              </a:rPr>
              <a:t>approved lenders in order to reduce the risk of extending 100% loans to eligible rural homebuyers. </a:t>
            </a:r>
          </a:p>
          <a:p>
            <a:pPr algn="l"/>
            <a:endParaRPr lang="en-US" sz="1200" b="1" i="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5</a:t>
            </a:fld>
            <a:endParaRPr lang="en-US"/>
          </a:p>
        </p:txBody>
      </p:sp>
    </p:spTree>
    <p:extLst>
      <p:ext uri="{BB962C8B-B14F-4D97-AF65-F5344CB8AC3E}">
        <p14:creationId xmlns:p14="http://schemas.microsoft.com/office/powerpoint/2010/main" val="325422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000031"/>
                </a:solidFill>
                <a:latin typeface="ArialMTStd-Bold"/>
              </a:rPr>
              <a:t>The Guaranteed Home Loan </a:t>
            </a:r>
            <a:r>
              <a:rPr lang="en-US" sz="1200" b="1" i="0" u="none" strike="noStrike" baseline="0" dirty="0">
                <a:solidFill>
                  <a:srgbClr val="000000"/>
                </a:solidFill>
              </a:rPr>
              <a:t>program assists approved lenders in providing low- and moderate-income households the opportunity to own adequate, modest, decent, safe, and sanitary dwellings as their primary residence in eligible rural areas. Eligible applicants may build, rehabilitate, improve, or relocate a dwelling in an eligible rural area. The program provides a 90% loan note guarantee to approved lenders in order to reduce the risk of extending 100% loans to eligible rural homebuyers. </a:t>
            </a:r>
          </a:p>
          <a:p>
            <a:pPr algn="l"/>
            <a:endParaRPr lang="en-US" sz="1200" b="1" i="0" u="none" strike="noStrike" baseline="0" dirty="0">
              <a:solidFill>
                <a:srgbClr val="000000"/>
              </a:solidFill>
            </a:endParaRPr>
          </a:p>
          <a:p>
            <a:pPr algn="l"/>
            <a:r>
              <a:rPr lang="en-US" dirty="0"/>
              <a:t>This program helps approved lenders make 100 percent-financed, no-money-down mortgage loans to eligible low- and moderate income applicants. Backed by USDA Rural Development, the 90 percent loan note guarantee encourages lender participation by helping them minimize risk.  With a Single Family Housing Guaranteed Loan, applicants can buy an existing home (including the cost of rehabilitating, improving, or relocating the dwelling) or they can build new. T he home must be used as their primary residence, and must be modest, decent, safe, and sanitary.  This program is not restricted to first-time home buyers. </a:t>
            </a:r>
            <a:endParaRPr lang="en-US" b="0" i="0" dirty="0">
              <a:solidFill>
                <a:srgbClr val="1B1B1B"/>
              </a:solidFill>
              <a:effectLst/>
              <a:latin typeface="Source Sans Pro Web"/>
            </a:endParaRPr>
          </a:p>
          <a:p>
            <a:pPr algn="l"/>
            <a:endParaRPr lang="en-US" b="0" i="0" dirty="0">
              <a:solidFill>
                <a:srgbClr val="1B1B1B"/>
              </a:solidFill>
              <a:effectLst/>
              <a:latin typeface="Source Sans Pro Web"/>
            </a:endParaRPr>
          </a:p>
          <a:p>
            <a:pPr algn="l"/>
            <a:r>
              <a:rPr lang="en-US" b="0" i="0" dirty="0">
                <a:solidFill>
                  <a:srgbClr val="1B1B1B"/>
                </a:solidFill>
                <a:effectLst/>
                <a:latin typeface="Source Sans Pro Web"/>
              </a:rPr>
              <a:t>The Section 502 Guaranteed Loan Program assists approved lenders in providing low- and moderate-income households the opportunity to own adequate, modest, decent, safe and sanitary dwellings as their primary residence in eligible rural areas. Eligible applicants may purchase, build, rehabilitate, improve or relocate a dwelling in an eligible rural area with 100% financing. The program provides a 90% loan note guarantee to approved lenders in order to reduce the risk of extending 100% loans to eligible rural homebuyers – so no money down for those who qualify!</a:t>
            </a:r>
          </a:p>
          <a:p>
            <a:pPr algn="l"/>
            <a:r>
              <a:rPr lang="en-US" b="1" i="0" dirty="0">
                <a:solidFill>
                  <a:srgbClr val="1B1B1B"/>
                </a:solidFill>
                <a:effectLst/>
                <a:latin typeface="Source Sans Pro Web"/>
              </a:rPr>
              <a:t>Who may apply for this program?</a:t>
            </a:r>
            <a:br>
              <a:rPr lang="en-US" b="0" i="0" dirty="0">
                <a:solidFill>
                  <a:srgbClr val="1B1B1B"/>
                </a:solidFill>
                <a:effectLst/>
                <a:latin typeface="Source Sans Pro Web"/>
              </a:rPr>
            </a:br>
            <a:r>
              <a:rPr lang="en-US" b="0" i="0" dirty="0">
                <a:solidFill>
                  <a:srgbClr val="1B1B1B"/>
                </a:solidFill>
                <a:effectLst/>
                <a:latin typeface="Source Sans Pro Web"/>
              </a:rPr>
              <a:t>Applicants must:</a:t>
            </a:r>
          </a:p>
          <a:p>
            <a:pPr algn="l">
              <a:buFont typeface="Arial" panose="020B0604020202020204" pitchFamily="34" charset="0"/>
              <a:buChar char="•"/>
            </a:pPr>
            <a:r>
              <a:rPr lang="en-US" b="0" i="0" dirty="0">
                <a:solidFill>
                  <a:srgbClr val="1B1B1B"/>
                </a:solidFill>
                <a:effectLst/>
                <a:latin typeface="Source Sans Pro Web"/>
              </a:rPr>
              <a:t>Meet </a:t>
            </a:r>
            <a:r>
              <a:rPr lang="en-US" b="0" i="0" u="sng" dirty="0">
                <a:solidFill>
                  <a:srgbClr val="4A77B4"/>
                </a:solidFill>
                <a:effectLst/>
                <a:latin typeface="Source Sans Pro Web"/>
                <a:hlinkClick r:id="rId3"/>
              </a:rPr>
              <a:t>income-eligibility</a:t>
            </a:r>
            <a:r>
              <a:rPr lang="en-US" b="0" i="0" dirty="0">
                <a:solidFill>
                  <a:srgbClr val="1B1B1B"/>
                </a:solidFill>
                <a:effectLst/>
                <a:latin typeface="Source Sans Pro Web"/>
              </a:rPr>
              <a:t> (cannot exceed 115% of median household income) ( 1-4 person household is $103,500 and 5-8 person household is $136,600 as of 6-8-2022)</a:t>
            </a:r>
          </a:p>
          <a:p>
            <a:pPr algn="l">
              <a:buFont typeface="Arial" panose="020B0604020202020204" pitchFamily="34" charset="0"/>
              <a:buChar char="•"/>
            </a:pPr>
            <a:r>
              <a:rPr lang="en-US" b="0" i="0" dirty="0">
                <a:solidFill>
                  <a:srgbClr val="1B1B1B"/>
                </a:solidFill>
                <a:effectLst/>
                <a:latin typeface="Source Sans Pro Web"/>
              </a:rPr>
              <a:t>Agree to personally occupy the dwelling as their primary residence</a:t>
            </a:r>
          </a:p>
          <a:p>
            <a:pPr algn="l">
              <a:buFont typeface="Arial" panose="020B0604020202020204" pitchFamily="34" charset="0"/>
              <a:buChar char="•"/>
            </a:pPr>
            <a:r>
              <a:rPr lang="en-US" b="0" i="0" dirty="0">
                <a:solidFill>
                  <a:srgbClr val="1B1B1B"/>
                </a:solidFill>
                <a:effectLst/>
                <a:latin typeface="Source Sans Pro Web"/>
              </a:rPr>
              <a:t>Be a U.S. Citizen, U.S. non-citizen national or Qualified Alien</a:t>
            </a:r>
          </a:p>
          <a:p>
            <a:pPr algn="l">
              <a:buFont typeface="Arial" panose="020B0604020202020204" pitchFamily="34" charset="0"/>
              <a:buChar char="•"/>
            </a:pPr>
            <a:endParaRPr lang="en-US" b="0" i="0" dirty="0">
              <a:solidFill>
                <a:srgbClr val="1B1B1B"/>
              </a:solidFill>
              <a:effectLst/>
              <a:latin typeface="Source Sans Pro Web"/>
            </a:endParaRPr>
          </a:p>
          <a:p>
            <a:r>
              <a:rPr lang="en-US" sz="1200" b="0" i="0" u="none" strike="noStrike" baseline="0" dirty="0">
                <a:solidFill>
                  <a:srgbClr val="14244A"/>
                </a:solidFill>
                <a:latin typeface="Arial MT Std Light"/>
              </a:rPr>
              <a:t>The interest rate is negotiated between the applicant and the lender, and must be a 30-year fixed rate.</a:t>
            </a:r>
          </a:p>
          <a:p>
            <a:r>
              <a:rPr lang="en-US" sz="1200" b="0" i="0" u="none" strike="noStrike" baseline="0" dirty="0">
                <a:solidFill>
                  <a:srgbClr val="14244A"/>
                </a:solidFill>
                <a:latin typeface="Arial MT Std Light"/>
              </a:rPr>
              <a:t>Program lending extends to100 percent of the property’s appraised value, not the purchase price. Thus, borrowers potentially can include closing costs and home repair expenses into the financing.</a:t>
            </a:r>
          </a:p>
          <a:p>
            <a:r>
              <a:rPr lang="en-US" sz="1200" b="0" i="0" u="none" strike="noStrike" baseline="0" dirty="0">
                <a:solidFill>
                  <a:srgbClr val="14244A"/>
                </a:solidFill>
                <a:latin typeface="Arial MT Std Light"/>
              </a:rPr>
              <a:t>In addition to closing costs and eligible repairs, funds can be used for reasonable and customary expenses associated with the purchase, including items such as utilities connection fees, tax and insurance escrows, essential household equipment, and site preparation.</a:t>
            </a:r>
          </a:p>
          <a:p>
            <a:pPr algn="l">
              <a:buFont typeface="Arial" panose="020B0604020202020204" pitchFamily="34" charset="0"/>
              <a:buChar char="•"/>
            </a:pPr>
            <a:endParaRPr lang="en-US" b="0" i="0" dirty="0">
              <a:solidFill>
                <a:srgbClr val="1B1B1B"/>
              </a:solidFill>
              <a:effectLst/>
              <a:latin typeface="Source Sans Pro Web"/>
            </a:endParaRPr>
          </a:p>
          <a:p>
            <a:pPr algn="l"/>
            <a:r>
              <a:rPr lang="en-US" b="1" i="0" dirty="0">
                <a:solidFill>
                  <a:srgbClr val="1B1B1B"/>
                </a:solidFill>
                <a:effectLst/>
                <a:latin typeface="Source Sans Pro Web"/>
              </a:rPr>
              <a:t>What is an eligible rural area?</a:t>
            </a:r>
            <a:br>
              <a:rPr lang="en-US" b="0" i="0" dirty="0">
                <a:solidFill>
                  <a:srgbClr val="1B1B1B"/>
                </a:solidFill>
                <a:effectLst/>
                <a:latin typeface="Source Sans Pro Web"/>
              </a:rPr>
            </a:br>
            <a:r>
              <a:rPr lang="en-US" b="0" i="0" dirty="0">
                <a:solidFill>
                  <a:srgbClr val="1B1B1B"/>
                </a:solidFill>
                <a:effectLst/>
                <a:latin typeface="Source Sans Pro Web"/>
              </a:rPr>
              <a:t>Utilizing this </a:t>
            </a:r>
            <a:r>
              <a:rPr lang="en-US" b="0" i="0" u="sng" dirty="0">
                <a:solidFill>
                  <a:srgbClr val="4A77B4"/>
                </a:solidFill>
                <a:effectLst/>
                <a:latin typeface="Source Sans Pro Web"/>
                <a:hlinkClick r:id="rId4"/>
              </a:rPr>
              <a:t>USDA's Eligibility Site</a:t>
            </a:r>
            <a:r>
              <a:rPr lang="en-US" b="0" i="0" dirty="0">
                <a:solidFill>
                  <a:srgbClr val="1B1B1B"/>
                </a:solidFill>
                <a:effectLst/>
                <a:latin typeface="Source Sans Pro Web"/>
              </a:rPr>
              <a:t> you can enter a specific address for determination or just search the map to review general eligible areas. </a:t>
            </a:r>
          </a:p>
          <a:p>
            <a:pPr algn="l"/>
            <a:r>
              <a:rPr lang="en-US" b="1" i="0" dirty="0">
                <a:solidFill>
                  <a:srgbClr val="1B1B1B"/>
                </a:solidFill>
                <a:effectLst/>
                <a:latin typeface="Source Sans Pro Web"/>
              </a:rPr>
              <a:t>Why does Rural Development do this?</a:t>
            </a:r>
            <a:endParaRPr lang="en-US" b="0" i="0" dirty="0">
              <a:solidFill>
                <a:srgbClr val="1B1B1B"/>
              </a:solidFill>
              <a:effectLst/>
              <a:latin typeface="Source Sans Pro Web"/>
            </a:endParaRPr>
          </a:p>
          <a:p>
            <a:pPr algn="l"/>
            <a:r>
              <a:rPr lang="en-US" b="0" i="0" dirty="0">
                <a:solidFill>
                  <a:srgbClr val="1B1B1B"/>
                </a:solidFill>
                <a:effectLst/>
                <a:latin typeface="Source Sans Pro Web"/>
              </a:rPr>
              <a:t>This program helps lenders work with low- and moderate-income households living in rural areas to make homeownership a reality. Providing affordable homeownership opportunities promotes prosperity, which in turn creates thriving communities and improves the quality of life in rural areas. </a:t>
            </a:r>
          </a:p>
          <a:p>
            <a:endParaRPr lang="en-US" sz="1200" b="0" i="0" u="none" strike="noStrike" baseline="0" dirty="0">
              <a:solidFill>
                <a:srgbClr val="14244A"/>
              </a:solidFill>
              <a:latin typeface="Arial MT Std Light"/>
            </a:endParaRPr>
          </a:p>
          <a:p>
            <a:pPr algn="l"/>
            <a:endParaRPr lang="en-US" sz="1200" b="1" i="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6</a:t>
            </a:fld>
            <a:endParaRPr lang="en-US"/>
          </a:p>
        </p:txBody>
      </p:sp>
    </p:spTree>
    <p:extLst>
      <p:ext uri="{BB962C8B-B14F-4D97-AF65-F5344CB8AC3E}">
        <p14:creationId xmlns:p14="http://schemas.microsoft.com/office/powerpoint/2010/main" val="351037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The Section 504 Home Repair program, this provides loans to very-low-income homeowners to repair, improve or modernize their homes or grants to elderly very-low-income homeowners to remove health and safety hazards.</a:t>
            </a:r>
          </a:p>
          <a:p>
            <a:endParaRPr lang="en-US" b="0" i="0" dirty="0">
              <a:solidFill>
                <a:srgbClr val="1B1B1B"/>
              </a:solidFill>
              <a:effectLst/>
              <a:latin typeface="Source Sans Pro Web"/>
            </a:endParaRPr>
          </a:p>
          <a:p>
            <a:pPr algn="l"/>
            <a:r>
              <a:rPr lang="en-US" b="1" i="0" dirty="0">
                <a:solidFill>
                  <a:srgbClr val="1B1B1B"/>
                </a:solidFill>
                <a:effectLst/>
                <a:latin typeface="Source Sans Pro Web"/>
              </a:rPr>
              <a:t>Who may apply for this program?</a:t>
            </a:r>
            <a:br>
              <a:rPr lang="en-US" b="0" i="0" dirty="0">
                <a:solidFill>
                  <a:srgbClr val="1B1B1B"/>
                </a:solidFill>
                <a:effectLst/>
                <a:latin typeface="Source Sans Pro Web"/>
              </a:rPr>
            </a:br>
            <a:r>
              <a:rPr lang="en-US" b="0" i="0" dirty="0">
                <a:solidFill>
                  <a:srgbClr val="1B1B1B"/>
                </a:solidFill>
                <a:effectLst/>
                <a:latin typeface="Source Sans Pro Web"/>
              </a:rPr>
              <a:t>To qualify, you must:</a:t>
            </a:r>
          </a:p>
          <a:p>
            <a:pPr algn="l">
              <a:buFont typeface="Arial" panose="020B0604020202020204" pitchFamily="34" charset="0"/>
              <a:buChar char="•"/>
            </a:pPr>
            <a:r>
              <a:rPr lang="en-US" b="0" i="0" dirty="0">
                <a:solidFill>
                  <a:srgbClr val="1B1B1B"/>
                </a:solidFill>
                <a:effectLst/>
                <a:latin typeface="Source Sans Pro Web"/>
              </a:rPr>
              <a:t>Be the homeowner </a:t>
            </a:r>
            <a:r>
              <a:rPr lang="en-US" b="0" i="0" u="sng" dirty="0">
                <a:solidFill>
                  <a:srgbClr val="1B1B1B"/>
                </a:solidFill>
                <a:effectLst/>
                <a:latin typeface="Source Sans Pro Web"/>
              </a:rPr>
              <a:t>and</a:t>
            </a:r>
            <a:r>
              <a:rPr lang="en-US" b="0" i="0" dirty="0">
                <a:solidFill>
                  <a:srgbClr val="1B1B1B"/>
                </a:solidFill>
                <a:effectLst/>
                <a:latin typeface="Source Sans Pro Web"/>
              </a:rPr>
              <a:t> occupy the house</a:t>
            </a:r>
          </a:p>
          <a:p>
            <a:pPr algn="l">
              <a:buFont typeface="Arial" panose="020B0604020202020204" pitchFamily="34" charset="0"/>
              <a:buChar char="•"/>
            </a:pPr>
            <a:r>
              <a:rPr lang="en-US" b="0" i="0" dirty="0">
                <a:solidFill>
                  <a:srgbClr val="1B1B1B"/>
                </a:solidFill>
                <a:effectLst/>
                <a:latin typeface="Source Sans Pro Web"/>
              </a:rPr>
              <a:t>Be unable to obtain affordable credit elsewhere</a:t>
            </a:r>
          </a:p>
          <a:p>
            <a:pPr algn="l">
              <a:buFont typeface="Arial" panose="020B0604020202020204" pitchFamily="34" charset="0"/>
              <a:buChar char="•"/>
            </a:pPr>
            <a:r>
              <a:rPr lang="en-US" b="0" i="0" dirty="0">
                <a:solidFill>
                  <a:srgbClr val="1B1B1B"/>
                </a:solidFill>
                <a:effectLst/>
                <a:latin typeface="Source Sans Pro Web"/>
              </a:rPr>
              <a:t>Have a household income that does not exceed the </a:t>
            </a:r>
            <a:r>
              <a:rPr lang="en-US" b="0" i="0" u="sng" dirty="0">
                <a:solidFill>
                  <a:srgbClr val="4A77B4"/>
                </a:solidFill>
                <a:effectLst/>
                <a:latin typeface="Source Sans Pro Web"/>
                <a:hlinkClick r:id="rId3"/>
              </a:rPr>
              <a:t>very low limit</a:t>
            </a:r>
            <a:r>
              <a:rPr lang="en-US" b="0" i="0" dirty="0">
                <a:solidFill>
                  <a:srgbClr val="1B1B1B"/>
                </a:solidFill>
                <a:effectLst/>
                <a:latin typeface="Source Sans Pro Web"/>
              </a:rPr>
              <a:t> by county.</a:t>
            </a:r>
          </a:p>
          <a:p>
            <a:pPr algn="l">
              <a:buFont typeface="Arial" panose="020B0604020202020204" pitchFamily="34" charset="0"/>
              <a:buChar char="•"/>
            </a:pPr>
            <a:r>
              <a:rPr lang="en-US" b="0" i="0" dirty="0">
                <a:solidFill>
                  <a:srgbClr val="1B1B1B"/>
                </a:solidFill>
                <a:effectLst/>
                <a:latin typeface="Source Sans Pro Web"/>
              </a:rPr>
              <a:t>For grants, be age 62 or older and not be able to repay a repair loan</a:t>
            </a:r>
          </a:p>
          <a:p>
            <a:pPr algn="l"/>
            <a:r>
              <a:rPr lang="en-US" b="1" i="0" dirty="0">
                <a:solidFill>
                  <a:srgbClr val="1B1B1B"/>
                </a:solidFill>
                <a:effectLst/>
                <a:latin typeface="Source Sans Pro Web"/>
              </a:rPr>
              <a:t>What is an eligible rural area?</a:t>
            </a:r>
            <a:br>
              <a:rPr lang="en-US" b="0" i="0" dirty="0">
                <a:solidFill>
                  <a:srgbClr val="1B1B1B"/>
                </a:solidFill>
                <a:effectLst/>
                <a:latin typeface="Source Sans Pro Web"/>
              </a:rPr>
            </a:br>
            <a:r>
              <a:rPr lang="en-US" b="0" i="0" dirty="0">
                <a:solidFill>
                  <a:srgbClr val="1B1B1B"/>
                </a:solidFill>
                <a:effectLst/>
                <a:latin typeface="Source Sans Pro Web"/>
              </a:rPr>
              <a:t>Utilizing the </a:t>
            </a:r>
            <a:r>
              <a:rPr lang="en-US" b="0" i="0" u="sng" dirty="0">
                <a:solidFill>
                  <a:srgbClr val="4A77B4"/>
                </a:solidFill>
                <a:effectLst/>
                <a:latin typeface="Source Sans Pro Web"/>
                <a:hlinkClick r:id="rId4"/>
              </a:rPr>
              <a:t>USDA Eligibility Site</a:t>
            </a:r>
            <a:r>
              <a:rPr lang="en-US" b="0" i="0" dirty="0">
                <a:solidFill>
                  <a:srgbClr val="1B1B1B"/>
                </a:solidFill>
                <a:effectLst/>
                <a:latin typeface="Source Sans Pro Web"/>
              </a:rPr>
              <a:t> you can enter a specific address for determination or just search the map to review general eligible areas.</a:t>
            </a:r>
          </a:p>
          <a:p>
            <a:pPr algn="l"/>
            <a:r>
              <a:rPr lang="en-US" b="1" i="0" dirty="0">
                <a:solidFill>
                  <a:srgbClr val="1B1B1B"/>
                </a:solidFill>
                <a:effectLst/>
                <a:latin typeface="Source Sans Pro Web"/>
              </a:rPr>
              <a:t>How may funds be used?</a:t>
            </a:r>
            <a:endParaRPr lang="en-US" b="0" i="0" dirty="0">
              <a:solidFill>
                <a:srgbClr val="1B1B1B"/>
              </a:solidFill>
              <a:effectLst/>
              <a:latin typeface="Source Sans Pro Web"/>
            </a:endParaRPr>
          </a:p>
          <a:p>
            <a:pPr algn="l">
              <a:buFont typeface="Arial" panose="020B0604020202020204" pitchFamily="34" charset="0"/>
              <a:buChar char="•"/>
            </a:pPr>
            <a:r>
              <a:rPr lang="en-US" b="0" i="0" dirty="0">
                <a:solidFill>
                  <a:srgbClr val="1B1B1B"/>
                </a:solidFill>
                <a:effectLst/>
                <a:latin typeface="Source Sans Pro Web"/>
              </a:rPr>
              <a:t>Loans may be used to repair, improve or modernize homes or remove health and safety hazards</a:t>
            </a:r>
          </a:p>
          <a:p>
            <a:pPr algn="l">
              <a:buFont typeface="Arial" panose="020B0604020202020204" pitchFamily="34" charset="0"/>
              <a:buChar char="•"/>
            </a:pPr>
            <a:r>
              <a:rPr lang="en-US" b="0" i="0" dirty="0">
                <a:solidFill>
                  <a:srgbClr val="1B1B1B"/>
                </a:solidFill>
                <a:effectLst/>
                <a:latin typeface="Source Sans Pro Web"/>
              </a:rPr>
              <a:t>Grants must be used to remove health and safety hazards</a:t>
            </a:r>
          </a:p>
          <a:p>
            <a:pPr algn="l"/>
            <a:r>
              <a:rPr lang="en-US" b="1" i="0" dirty="0">
                <a:solidFill>
                  <a:srgbClr val="1B1B1B"/>
                </a:solidFill>
                <a:effectLst/>
                <a:latin typeface="Source Sans Pro Web"/>
              </a:rPr>
              <a:t>How much money can I get?</a:t>
            </a:r>
            <a:endParaRPr lang="en-US" b="0" i="0" dirty="0">
              <a:solidFill>
                <a:srgbClr val="1B1B1B"/>
              </a:solidFill>
              <a:effectLst/>
              <a:latin typeface="Source Sans Pro Web"/>
            </a:endParaRPr>
          </a:p>
          <a:p>
            <a:pPr algn="l">
              <a:buFont typeface="Arial" panose="020B0604020202020204" pitchFamily="34" charset="0"/>
              <a:buChar char="•"/>
            </a:pPr>
            <a:r>
              <a:rPr lang="en-US" b="0" i="0" dirty="0">
                <a:solidFill>
                  <a:srgbClr val="1B1B1B"/>
                </a:solidFill>
                <a:effectLst/>
                <a:latin typeface="Source Sans Pro Web"/>
              </a:rPr>
              <a:t>Maximum loan is $40,000</a:t>
            </a:r>
          </a:p>
          <a:p>
            <a:pPr algn="l">
              <a:buFont typeface="Arial" panose="020B0604020202020204" pitchFamily="34" charset="0"/>
              <a:buChar char="•"/>
            </a:pPr>
            <a:r>
              <a:rPr lang="en-US" b="0" i="0" dirty="0">
                <a:solidFill>
                  <a:srgbClr val="1B1B1B"/>
                </a:solidFill>
                <a:effectLst/>
                <a:latin typeface="Source Sans Pro Web"/>
              </a:rPr>
              <a:t>Maximum grant is $10,000</a:t>
            </a:r>
          </a:p>
          <a:p>
            <a:pPr algn="l">
              <a:buFont typeface="Arial" panose="020B0604020202020204" pitchFamily="34" charset="0"/>
              <a:buChar char="•"/>
            </a:pPr>
            <a:r>
              <a:rPr lang="en-US" b="0" i="0" dirty="0">
                <a:solidFill>
                  <a:srgbClr val="1B1B1B"/>
                </a:solidFill>
                <a:effectLst/>
                <a:latin typeface="Source Sans Pro Web"/>
              </a:rPr>
              <a:t>Loans and grants can be combined for up to $50,000 in assistance</a:t>
            </a:r>
          </a:p>
          <a:p>
            <a:pPr algn="l"/>
            <a:r>
              <a:rPr lang="en-US" b="1" i="0" dirty="0">
                <a:solidFill>
                  <a:srgbClr val="1B1B1B"/>
                </a:solidFill>
                <a:effectLst/>
                <a:latin typeface="Source Sans Pro Web"/>
              </a:rPr>
              <a:t>What are the terms of the loan or grant?</a:t>
            </a:r>
            <a:endParaRPr lang="en-US" b="0" i="0" dirty="0">
              <a:solidFill>
                <a:srgbClr val="1B1B1B"/>
              </a:solidFill>
              <a:effectLst/>
              <a:latin typeface="Source Sans Pro Web"/>
            </a:endParaRPr>
          </a:p>
          <a:p>
            <a:pPr algn="l">
              <a:buFont typeface="Arial" panose="020B0604020202020204" pitchFamily="34" charset="0"/>
              <a:buChar char="•"/>
            </a:pPr>
            <a:r>
              <a:rPr lang="en-US" b="0" i="0" dirty="0">
                <a:solidFill>
                  <a:srgbClr val="1B1B1B"/>
                </a:solidFill>
                <a:effectLst/>
                <a:latin typeface="Source Sans Pro Web"/>
              </a:rPr>
              <a:t>Loans are termed for 20 years</a:t>
            </a:r>
          </a:p>
          <a:p>
            <a:pPr algn="l">
              <a:buFont typeface="Arial" panose="020B0604020202020204" pitchFamily="34" charset="0"/>
              <a:buChar char="•"/>
            </a:pPr>
            <a:r>
              <a:rPr lang="en-US" b="0" i="0" dirty="0">
                <a:solidFill>
                  <a:srgbClr val="1B1B1B"/>
                </a:solidFill>
                <a:effectLst/>
                <a:latin typeface="Source Sans Pro Web"/>
              </a:rPr>
              <a:t>Loan interest rate is fixed at 1%</a:t>
            </a:r>
          </a:p>
          <a:p>
            <a:pPr algn="l">
              <a:buFont typeface="Arial" panose="020B0604020202020204" pitchFamily="34" charset="0"/>
              <a:buChar char="•"/>
            </a:pPr>
            <a:r>
              <a:rPr lang="en-US" b="0" i="0" dirty="0">
                <a:solidFill>
                  <a:srgbClr val="1B1B1B"/>
                </a:solidFill>
                <a:effectLst/>
                <a:latin typeface="Source Sans Pro Web"/>
              </a:rPr>
              <a:t>Full title service is required if the total outstanding balance on Section 504 loans is greater than $25,000</a:t>
            </a:r>
          </a:p>
          <a:p>
            <a:pPr algn="l">
              <a:buFont typeface="Arial" panose="020B0604020202020204" pitchFamily="34" charset="0"/>
              <a:buChar char="•"/>
            </a:pPr>
            <a:r>
              <a:rPr lang="en-US" b="0" i="0" dirty="0">
                <a:solidFill>
                  <a:srgbClr val="1B1B1B"/>
                </a:solidFill>
                <a:effectLst/>
                <a:latin typeface="Source Sans Pro Web"/>
              </a:rPr>
              <a:t>Grants have a lifetime limit of $10,000</a:t>
            </a:r>
          </a:p>
          <a:p>
            <a:pPr algn="l">
              <a:buFont typeface="Arial" panose="020B0604020202020204" pitchFamily="34" charset="0"/>
              <a:buChar char="•"/>
            </a:pPr>
            <a:r>
              <a:rPr lang="en-US" b="0" i="0" dirty="0">
                <a:solidFill>
                  <a:srgbClr val="1B1B1B"/>
                </a:solidFill>
                <a:effectLst/>
                <a:latin typeface="Source Sans Pro Web"/>
              </a:rPr>
              <a:t>Grants must be repaid if the property is sold in less than 3 years</a:t>
            </a:r>
          </a:p>
          <a:p>
            <a:pPr algn="l">
              <a:buFont typeface="Arial" panose="020B0604020202020204" pitchFamily="34" charset="0"/>
              <a:buChar char="•"/>
            </a:pPr>
            <a:r>
              <a:rPr lang="en-US" b="0" i="0" dirty="0">
                <a:solidFill>
                  <a:srgbClr val="1B1B1B"/>
                </a:solidFill>
                <a:effectLst/>
                <a:latin typeface="Source Sans Pro Web"/>
              </a:rPr>
              <a:t>If applicants can repay part, but not all of the costs, applicants may be offered a loan and grant combination</a:t>
            </a:r>
          </a:p>
          <a:p>
            <a:pPr algn="l"/>
            <a:r>
              <a:rPr lang="en-US" b="1" i="0" dirty="0">
                <a:solidFill>
                  <a:srgbClr val="1B1B1B"/>
                </a:solidFill>
                <a:effectLst/>
                <a:latin typeface="Source Sans Pro Web"/>
              </a:rPr>
              <a:t>Is there a deadline to apply? </a:t>
            </a:r>
            <a:endParaRPr lang="en-US" b="0" i="0" dirty="0">
              <a:solidFill>
                <a:srgbClr val="1B1B1B"/>
              </a:solidFill>
              <a:effectLst/>
              <a:latin typeface="Source Sans Pro Web"/>
            </a:endParaRPr>
          </a:p>
          <a:p>
            <a:pPr algn="l">
              <a:buFont typeface="Arial" panose="020B0604020202020204" pitchFamily="34" charset="0"/>
              <a:buChar char="•"/>
            </a:pPr>
            <a:r>
              <a:rPr lang="en-US" b="0" i="0" dirty="0">
                <a:solidFill>
                  <a:srgbClr val="1B1B1B"/>
                </a:solidFill>
                <a:effectLst/>
                <a:latin typeface="Source Sans Pro Web"/>
              </a:rPr>
              <a:t>Applications for this program are accepted through your </a:t>
            </a:r>
            <a:r>
              <a:rPr lang="en-US" b="0" i="0" u="sng" dirty="0">
                <a:solidFill>
                  <a:srgbClr val="4A77B4"/>
                </a:solidFill>
                <a:effectLst/>
                <a:latin typeface="Source Sans Pro Web"/>
                <a:hlinkClick r:id="rId5"/>
              </a:rPr>
              <a:t>local RD office</a:t>
            </a:r>
            <a:r>
              <a:rPr lang="en-US" b="0" i="0" dirty="0">
                <a:solidFill>
                  <a:srgbClr val="1B1B1B"/>
                </a:solidFill>
                <a:effectLst/>
                <a:latin typeface="Source Sans Pro Web"/>
              </a:rPr>
              <a:t> year round</a:t>
            </a:r>
          </a:p>
          <a:p>
            <a:pPr algn="l"/>
            <a:r>
              <a:rPr lang="en-US" b="1" i="0" dirty="0">
                <a:solidFill>
                  <a:srgbClr val="1B1B1B"/>
                </a:solidFill>
                <a:effectLst/>
                <a:latin typeface="Source Sans Pro Web"/>
              </a:rPr>
              <a:t>How long does an application take? </a:t>
            </a:r>
            <a:br>
              <a:rPr lang="en-US" b="0" i="0" dirty="0">
                <a:solidFill>
                  <a:srgbClr val="1B1B1B"/>
                </a:solidFill>
                <a:effectLst/>
                <a:latin typeface="Source Sans Pro Web"/>
              </a:rPr>
            </a:br>
            <a:r>
              <a:rPr lang="en-US" b="0" i="0" dirty="0">
                <a:solidFill>
                  <a:srgbClr val="1B1B1B"/>
                </a:solidFill>
                <a:effectLst/>
                <a:latin typeface="Source Sans Pro Web"/>
              </a:rPr>
              <a:t>Approval times depend on funding availability in your area. Talk to </a:t>
            </a:r>
            <a:r>
              <a:rPr lang="en-US" b="0" i="0" u="sng" dirty="0">
                <a:solidFill>
                  <a:srgbClr val="4A77B4"/>
                </a:solidFill>
                <a:effectLst/>
                <a:latin typeface="Source Sans Pro Web"/>
                <a:hlinkClick r:id="rId6"/>
              </a:rPr>
              <a:t>a USDA home loan specialist in your area</a:t>
            </a:r>
            <a:r>
              <a:rPr lang="en-US" b="0" i="0" dirty="0">
                <a:solidFill>
                  <a:srgbClr val="1B1B1B"/>
                </a:solidFill>
                <a:effectLst/>
                <a:latin typeface="Source Sans Pro Web"/>
              </a:rPr>
              <a:t> for help with the application</a:t>
            </a:r>
          </a:p>
          <a:p>
            <a:pPr algn="l"/>
            <a:r>
              <a:rPr lang="en-US" b="1" i="0" dirty="0">
                <a:solidFill>
                  <a:srgbClr val="1B1B1B"/>
                </a:solidFill>
                <a:effectLst/>
                <a:latin typeface="Source Sans Pro Web"/>
              </a:rPr>
              <a:t>Who can answer questions and how do I get started?</a:t>
            </a:r>
            <a:br>
              <a:rPr lang="en-US" b="0" i="0" dirty="0">
                <a:solidFill>
                  <a:srgbClr val="1B1B1B"/>
                </a:solidFill>
                <a:effectLst/>
                <a:latin typeface="Source Sans Pro Web"/>
              </a:rPr>
            </a:br>
            <a:r>
              <a:rPr lang="en-US" b="0" i="0" dirty="0">
                <a:solidFill>
                  <a:srgbClr val="1B1B1B"/>
                </a:solidFill>
                <a:effectLst/>
                <a:latin typeface="Source Sans Pro Web"/>
              </a:rPr>
              <a:t>Contact a </a:t>
            </a:r>
            <a:r>
              <a:rPr lang="en-US" b="0" i="0" u="sng" dirty="0">
                <a:solidFill>
                  <a:srgbClr val="4A77B4"/>
                </a:solidFill>
                <a:effectLst/>
                <a:latin typeface="Source Sans Pro Web"/>
                <a:hlinkClick r:id="rId6"/>
              </a:rPr>
              <a:t>USDA home loan specialist in your area</a:t>
            </a:r>
            <a:endParaRPr lang="en-US" b="0" i="0" dirty="0">
              <a:solidFill>
                <a:srgbClr val="1B1B1B"/>
              </a:solidFill>
              <a:effectLst/>
              <a:latin typeface="Source Sans Pro Web"/>
            </a:endParaRPr>
          </a:p>
          <a:p>
            <a:pPr algn="l"/>
            <a:r>
              <a:rPr lang="en-US" b="1" i="0" dirty="0">
                <a:solidFill>
                  <a:srgbClr val="1B1B1B"/>
                </a:solidFill>
                <a:effectLst/>
                <a:latin typeface="Source Sans Pro Web"/>
              </a:rPr>
              <a:t>What governs this program?</a:t>
            </a:r>
            <a:endParaRPr lang="en-US" b="0" i="0" dirty="0">
              <a:solidFill>
                <a:srgbClr val="1B1B1B"/>
              </a:solidFill>
              <a:effectLst/>
              <a:latin typeface="Source Sans Pro Web"/>
            </a:endParaRPr>
          </a:p>
          <a:p>
            <a:pPr algn="l">
              <a:buFont typeface="Arial" panose="020B0604020202020204" pitchFamily="34" charset="0"/>
              <a:buChar char="•"/>
            </a:pPr>
            <a:r>
              <a:rPr lang="en-US" b="0" i="0" dirty="0">
                <a:solidFill>
                  <a:srgbClr val="1B1B1B"/>
                </a:solidFill>
                <a:effectLst/>
                <a:latin typeface="Source Sans Pro Web"/>
              </a:rPr>
              <a:t>The Housing Act of 1949 as amended, </a:t>
            </a:r>
            <a:r>
              <a:rPr lang="en-US" b="0" i="0" u="sng" dirty="0">
                <a:solidFill>
                  <a:srgbClr val="4A77B4"/>
                </a:solidFill>
                <a:effectLst/>
                <a:latin typeface="Source Sans Pro Web"/>
                <a:hlinkClick r:id="rId7"/>
              </a:rPr>
              <a:t>7 CFR Part 3550</a:t>
            </a:r>
            <a:endParaRPr lang="en-US" b="0" i="0" dirty="0">
              <a:solidFill>
                <a:srgbClr val="1B1B1B"/>
              </a:solidFill>
              <a:effectLst/>
              <a:latin typeface="Source Sans Pro Web"/>
            </a:endParaRPr>
          </a:p>
          <a:p>
            <a:pPr algn="l">
              <a:buFont typeface="Arial" panose="020B0604020202020204" pitchFamily="34" charset="0"/>
              <a:buChar char="•"/>
            </a:pPr>
            <a:r>
              <a:rPr lang="en-US" b="0" i="0" u="sng" dirty="0">
                <a:solidFill>
                  <a:srgbClr val="4A77B4"/>
                </a:solidFill>
                <a:effectLst/>
                <a:latin typeface="Source Sans Pro Web"/>
                <a:hlinkClick r:id="rId8"/>
              </a:rPr>
              <a:t>HB-1-3550 </a:t>
            </a:r>
            <a:r>
              <a:rPr lang="en-US" b="0" i="0" dirty="0">
                <a:solidFill>
                  <a:srgbClr val="1B1B1B"/>
                </a:solidFill>
                <a:effectLst/>
                <a:latin typeface="Source Sans Pro Web"/>
              </a:rPr>
              <a:t>- Direct Single Family Housing Loans and Grants Field Office Handbook</a:t>
            </a:r>
          </a:p>
          <a:p>
            <a:pPr algn="l"/>
            <a:r>
              <a:rPr lang="en-US" b="1" i="0" dirty="0">
                <a:solidFill>
                  <a:srgbClr val="1B1B1B"/>
                </a:solidFill>
                <a:effectLst/>
                <a:latin typeface="Source Sans Pro Web"/>
              </a:rPr>
              <a:t>Why does USDA Rural Development do this?</a:t>
            </a:r>
            <a:br>
              <a:rPr lang="en-US" b="0" i="0" dirty="0">
                <a:solidFill>
                  <a:srgbClr val="1B1B1B"/>
                </a:solidFill>
                <a:effectLst/>
                <a:latin typeface="Source Sans Pro Web"/>
              </a:rPr>
            </a:br>
            <a:r>
              <a:rPr lang="en-US" b="0" i="0" dirty="0">
                <a:solidFill>
                  <a:srgbClr val="1B1B1B"/>
                </a:solidFill>
                <a:effectLst/>
                <a:latin typeface="Source Sans Pro Web"/>
              </a:rPr>
              <a:t>Helping people stay in their own home and keep it in good repair helps families and their communities. Homeownership helps families and individuals build savings over time. It strengthens communities and helps many kinds of businesses that support the local economy.</a:t>
            </a:r>
          </a:p>
        </p:txBody>
      </p:sp>
      <p:sp>
        <p:nvSpPr>
          <p:cNvPr id="4" name="Slide Number Placeholder 3"/>
          <p:cNvSpPr>
            <a:spLocks noGrp="1"/>
          </p:cNvSpPr>
          <p:nvPr>
            <p:ph type="sldNum" sz="quarter" idx="5"/>
          </p:nvPr>
        </p:nvSpPr>
        <p:spPr/>
        <p:txBody>
          <a:bodyPr/>
          <a:lstStyle/>
          <a:p>
            <a:fld id="{1EEA0FA1-ADE9-0647-BE3D-7CA3179F4500}" type="slidenum">
              <a:rPr lang="en-US" smtClean="0"/>
              <a:t>7</a:t>
            </a:fld>
            <a:endParaRPr lang="en-US"/>
          </a:p>
        </p:txBody>
      </p:sp>
    </p:spTree>
    <p:extLst>
      <p:ext uri="{BB962C8B-B14F-4D97-AF65-F5344CB8AC3E}">
        <p14:creationId xmlns:p14="http://schemas.microsoft.com/office/powerpoint/2010/main" val="402964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before and after of repairs on home for 504 loan/grant program.</a:t>
            </a:r>
          </a:p>
        </p:txBody>
      </p:sp>
      <p:sp>
        <p:nvSpPr>
          <p:cNvPr id="4" name="Slide Number Placeholder 3"/>
          <p:cNvSpPr>
            <a:spLocks noGrp="1"/>
          </p:cNvSpPr>
          <p:nvPr>
            <p:ph type="sldNum" sz="quarter" idx="5"/>
          </p:nvPr>
        </p:nvSpPr>
        <p:spPr/>
        <p:txBody>
          <a:bodyPr/>
          <a:lstStyle/>
          <a:p>
            <a:fld id="{1EEA0FA1-ADE9-0647-BE3D-7CA3179F4500}" type="slidenum">
              <a:rPr lang="en-US" smtClean="0"/>
              <a:t>8</a:t>
            </a:fld>
            <a:endParaRPr lang="en-US"/>
          </a:p>
        </p:txBody>
      </p:sp>
    </p:spTree>
    <p:extLst>
      <p:ext uri="{BB962C8B-B14F-4D97-AF65-F5344CB8AC3E}">
        <p14:creationId xmlns:p14="http://schemas.microsoft.com/office/powerpoint/2010/main" val="275102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1" dirty="0"/>
          </a:p>
        </p:txBody>
      </p:sp>
      <p:sp>
        <p:nvSpPr>
          <p:cNvPr id="4" name="Slide Number Placeholder 3"/>
          <p:cNvSpPr>
            <a:spLocks noGrp="1"/>
          </p:cNvSpPr>
          <p:nvPr>
            <p:ph type="sldNum" sz="quarter" idx="5"/>
          </p:nvPr>
        </p:nvSpPr>
        <p:spPr/>
        <p:txBody>
          <a:bodyPr/>
          <a:lstStyle/>
          <a:p>
            <a:fld id="{1EEA0FA1-ADE9-0647-BE3D-7CA3179F4500}" type="slidenum">
              <a:rPr lang="en-US" smtClean="0"/>
              <a:t>9</a:t>
            </a:fld>
            <a:endParaRPr lang="en-US"/>
          </a:p>
        </p:txBody>
      </p:sp>
    </p:spTree>
    <p:extLst>
      <p:ext uri="{BB962C8B-B14F-4D97-AF65-F5344CB8AC3E}">
        <p14:creationId xmlns:p14="http://schemas.microsoft.com/office/powerpoint/2010/main" val="1978662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17832B-2BDE-E145-8C73-ECDFE385D11E}"/>
              </a:ext>
            </a:extLst>
          </p:cNvPr>
          <p:cNvSpPr/>
          <p:nvPr userDrawn="1"/>
        </p:nvSpPr>
        <p:spPr>
          <a:xfrm>
            <a:off x="0" y="4470401"/>
            <a:ext cx="12192000" cy="23876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3FD998A-292F-4F43-9E15-92BC238907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3928" t="2520" b="13551"/>
          <a:stretch/>
        </p:blipFill>
        <p:spPr>
          <a:xfrm>
            <a:off x="-14459" y="4470400"/>
            <a:ext cx="6082750" cy="2387600"/>
          </a:xfrm>
          <a:prstGeom prst="rect">
            <a:avLst/>
          </a:prstGeom>
        </p:spPr>
      </p:pic>
      <p:pic>
        <p:nvPicPr>
          <p:cNvPr id="11" name="Picture 10">
            <a:extLst>
              <a:ext uri="{FF2B5EF4-FFF2-40B4-BE49-F238E27FC236}">
                <a16:creationId xmlns:a16="http://schemas.microsoft.com/office/drawing/2014/main" id="{C3BFEAF4-02AA-0F40-BFF3-2A525266F72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1" cy="4470399"/>
          </a:xfrm>
          <a:prstGeom prst="rect">
            <a:avLst/>
          </a:prstGeom>
        </p:spPr>
      </p:pic>
      <p:sp>
        <p:nvSpPr>
          <p:cNvPr id="17" name="Title 1">
            <a:extLst>
              <a:ext uri="{FF2B5EF4-FFF2-40B4-BE49-F238E27FC236}">
                <a16:creationId xmlns:a16="http://schemas.microsoft.com/office/drawing/2014/main" id="{2EF410E2-CBF8-7442-8069-B84D7FB890A8}"/>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8" name="Subtitle 2">
            <a:extLst>
              <a:ext uri="{FF2B5EF4-FFF2-40B4-BE49-F238E27FC236}">
                <a16:creationId xmlns:a16="http://schemas.microsoft.com/office/drawing/2014/main" id="{64BECC53-DE7F-0F4F-8D29-154B7C8B9FE6}"/>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A76C113F-DC13-A14C-867D-6C865932A6E7}"/>
              </a:ext>
            </a:extLst>
          </p:cNvPr>
          <p:cNvPicPr>
            <a:picLocks noChangeAspect="1"/>
          </p:cNvPicPr>
          <p:nvPr userDrawn="1"/>
        </p:nvPicPr>
        <p:blipFill>
          <a:blip r:embed="rId4"/>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127414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12192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91E0A-35E3-8047-B62E-E7DB7B1319E2}"/>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pic>
        <p:nvPicPr>
          <p:cNvPr id="12" name="Picture 11">
            <a:extLst>
              <a:ext uri="{FF2B5EF4-FFF2-40B4-BE49-F238E27FC236}">
                <a16:creationId xmlns:a16="http://schemas.microsoft.com/office/drawing/2014/main" id="{72A89C11-0AE8-C940-98FB-4215A5296D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Tree>
    <p:extLst>
      <p:ext uri="{BB962C8B-B14F-4D97-AF65-F5344CB8AC3E}">
        <p14:creationId xmlns:p14="http://schemas.microsoft.com/office/powerpoint/2010/main" val="347988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12192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0" name="Title 1">
            <a:extLst>
              <a:ext uri="{FF2B5EF4-FFF2-40B4-BE49-F238E27FC236}">
                <a16:creationId xmlns:a16="http://schemas.microsoft.com/office/drawing/2014/main" id="{A703AEF7-F590-D544-8496-ABE8662B6EF0}"/>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bg1"/>
                </a:solidFill>
              </a:defRPr>
            </a:lvl1pPr>
          </a:lstStyle>
          <a:p>
            <a:r>
              <a:rPr lang="en-US" dirty="0"/>
              <a:t>Click to edit Master title style</a:t>
            </a:r>
          </a:p>
        </p:txBody>
      </p:sp>
      <p:pic>
        <p:nvPicPr>
          <p:cNvPr id="14" name="Picture 13">
            <a:extLst>
              <a:ext uri="{FF2B5EF4-FFF2-40B4-BE49-F238E27FC236}">
                <a16:creationId xmlns:a16="http://schemas.microsoft.com/office/drawing/2014/main" id="{E4A6181F-FF53-BB40-8818-DD44D00F3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90100" y="-59459"/>
            <a:ext cx="2501900" cy="1828800"/>
          </a:xfrm>
          <a:prstGeom prst="rect">
            <a:avLst/>
          </a:prstGeom>
        </p:spPr>
      </p:pic>
    </p:spTree>
    <p:extLst>
      <p:ext uri="{BB962C8B-B14F-4D97-AF65-F5344CB8AC3E}">
        <p14:creationId xmlns:p14="http://schemas.microsoft.com/office/powerpoint/2010/main" val="263549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1" name="Content Placeholder 2">
            <a:extLst>
              <a:ext uri="{FF2B5EF4-FFF2-40B4-BE49-F238E27FC236}">
                <a16:creationId xmlns:a16="http://schemas.microsoft.com/office/drawing/2014/main" id="{61435897-19FB-8A47-B753-A3F4E087F40C}"/>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943BBE4A-0877-944C-9695-21DDE1A2AA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15" name="Title 1">
            <a:extLst>
              <a:ext uri="{FF2B5EF4-FFF2-40B4-BE49-F238E27FC236}">
                <a16:creationId xmlns:a16="http://schemas.microsoft.com/office/drawing/2014/main" id="{2F31BF77-AE00-1242-BA44-6C474D089F76}"/>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9621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09F5A4F-D933-A144-B5A8-E90EFA9B2838}"/>
              </a:ext>
            </a:extLst>
          </p:cNvPr>
          <p:cNvSpPr>
            <a:spLocks noGrp="1"/>
          </p:cNvSpPr>
          <p:nvPr>
            <p:ph type="pic" sz="quarter" idx="13"/>
          </p:nvPr>
        </p:nvSpPr>
        <p:spPr>
          <a:xfrm>
            <a:off x="7251700" y="-1"/>
            <a:ext cx="4940300" cy="6356351"/>
          </a:xfrm>
          <a:prstGeom prst="rect">
            <a:avLst/>
          </a:prstGeom>
        </p:spPr>
        <p:txBody>
          <a:bodyPr/>
          <a:lstStyle/>
          <a:p>
            <a:endParaRPr lang="en-US"/>
          </a:p>
        </p:txBody>
      </p:sp>
      <p:sp>
        <p:nvSpPr>
          <p:cNvPr id="8" name="Rectangle 7">
            <a:extLst>
              <a:ext uri="{FF2B5EF4-FFF2-40B4-BE49-F238E27FC236}">
                <a16:creationId xmlns:a16="http://schemas.microsoft.com/office/drawing/2014/main" id="{CDA3367F-E06A-B44B-8B81-07500C4CB23A}"/>
              </a:ext>
            </a:extLst>
          </p:cNvPr>
          <p:cNvSpPr/>
          <p:nvPr userDrawn="1"/>
        </p:nvSpPr>
        <p:spPr>
          <a:xfrm>
            <a:off x="7251698" y="6356350"/>
            <a:ext cx="4940301" cy="52308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32257B-C490-AB4E-88D4-2979F71B81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251698" y="6356350"/>
            <a:ext cx="4991102" cy="523079"/>
          </a:xfrm>
          <a:prstGeom prst="rect">
            <a:avLst/>
          </a:prstGeom>
        </p:spPr>
      </p:pic>
      <p:sp>
        <p:nvSpPr>
          <p:cNvPr id="2" name="Title 1">
            <a:extLst>
              <a:ext uri="{FF2B5EF4-FFF2-40B4-BE49-F238E27FC236}">
                <a16:creationId xmlns:a16="http://schemas.microsoft.com/office/drawing/2014/main" id="{826FEB6D-8189-8641-8F08-BA2ABC003E5D}"/>
              </a:ext>
            </a:extLst>
          </p:cNvPr>
          <p:cNvSpPr>
            <a:spLocks noGrp="1"/>
          </p:cNvSpPr>
          <p:nvPr>
            <p:ph type="title"/>
          </p:nvPr>
        </p:nvSpPr>
        <p:spPr>
          <a:xfrm>
            <a:off x="838200" y="365125"/>
            <a:ext cx="59055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60CD08-6C04-7A41-BF25-E80EB1CD684F}"/>
              </a:ext>
            </a:extLst>
          </p:cNvPr>
          <p:cNvSpPr>
            <a:spLocks noGrp="1"/>
          </p:cNvSpPr>
          <p:nvPr>
            <p:ph sz="half" idx="1"/>
          </p:nvPr>
        </p:nvSpPr>
        <p:spPr>
          <a:xfrm>
            <a:off x="838200" y="1825625"/>
            <a:ext cx="5905500" cy="40671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93806C1-98B6-AD4E-8AD0-3AF139A4849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2513267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09F5A4F-D933-A144-B5A8-E90EFA9B2838}"/>
              </a:ext>
            </a:extLst>
          </p:cNvPr>
          <p:cNvSpPr>
            <a:spLocks noGrp="1"/>
          </p:cNvSpPr>
          <p:nvPr>
            <p:ph type="pic" sz="quarter" idx="13"/>
          </p:nvPr>
        </p:nvSpPr>
        <p:spPr>
          <a:xfrm>
            <a:off x="7251700" y="0"/>
            <a:ext cx="4940300" cy="6356350"/>
          </a:xfrm>
          <a:prstGeom prst="rect">
            <a:avLst/>
          </a:prstGeom>
        </p:spPr>
        <p:txBody>
          <a:bodyPr/>
          <a:lstStyle/>
          <a:p>
            <a:endParaRPr lang="en-US"/>
          </a:p>
        </p:txBody>
      </p:sp>
      <p:pic>
        <p:nvPicPr>
          <p:cNvPr id="4" name="Picture 3">
            <a:extLst>
              <a:ext uri="{FF2B5EF4-FFF2-40B4-BE49-F238E27FC236}">
                <a16:creationId xmlns:a16="http://schemas.microsoft.com/office/drawing/2014/main" id="{EE557DB7-8B47-0F45-B8BA-BB6514C6DBC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56350"/>
            <a:ext cx="12211706" cy="501650"/>
          </a:xfrm>
          <a:prstGeom prst="rect">
            <a:avLst/>
          </a:prstGeom>
        </p:spPr>
      </p:pic>
      <p:sp>
        <p:nvSpPr>
          <p:cNvPr id="2" name="Title 1">
            <a:extLst>
              <a:ext uri="{FF2B5EF4-FFF2-40B4-BE49-F238E27FC236}">
                <a16:creationId xmlns:a16="http://schemas.microsoft.com/office/drawing/2014/main" id="{826FEB6D-8189-8641-8F08-BA2ABC003E5D}"/>
              </a:ext>
            </a:extLst>
          </p:cNvPr>
          <p:cNvSpPr>
            <a:spLocks noGrp="1"/>
          </p:cNvSpPr>
          <p:nvPr>
            <p:ph type="title"/>
          </p:nvPr>
        </p:nvSpPr>
        <p:spPr>
          <a:xfrm>
            <a:off x="838200" y="365125"/>
            <a:ext cx="59055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60CD08-6C04-7A41-BF25-E80EB1CD684F}"/>
              </a:ext>
            </a:extLst>
          </p:cNvPr>
          <p:cNvSpPr>
            <a:spLocks noGrp="1"/>
          </p:cNvSpPr>
          <p:nvPr>
            <p:ph sz="half" idx="1"/>
          </p:nvPr>
        </p:nvSpPr>
        <p:spPr>
          <a:xfrm>
            <a:off x="838200" y="1825625"/>
            <a:ext cx="5905500" cy="40671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93806C1-98B6-AD4E-8AD0-3AF139A4849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73124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3">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CC366260-8083-2548-BA95-D85664324D3F}"/>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7" name="Title 1">
            <a:extLst>
              <a:ext uri="{FF2B5EF4-FFF2-40B4-BE49-F238E27FC236}">
                <a16:creationId xmlns:a16="http://schemas.microsoft.com/office/drawing/2014/main" id="{CF71EE2B-514B-9D42-80E4-8AB43D2CAD24}"/>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pic>
        <p:nvPicPr>
          <p:cNvPr id="10" name="Picture 9">
            <a:extLst>
              <a:ext uri="{FF2B5EF4-FFF2-40B4-BE49-F238E27FC236}">
                <a16:creationId xmlns:a16="http://schemas.microsoft.com/office/drawing/2014/main" id="{5092ABCC-341C-7248-8E34-542281419E7A}"/>
              </a:ext>
            </a:extLst>
          </p:cNvPr>
          <p:cNvPicPr>
            <a:picLocks noChangeAspect="1"/>
          </p:cNvPicPr>
          <p:nvPr userDrawn="1"/>
        </p:nvPicPr>
        <p:blipFill>
          <a:blip r:embed="rId2"/>
          <a:stretch>
            <a:fillRect/>
          </a:stretch>
        </p:blipFill>
        <p:spPr>
          <a:xfrm>
            <a:off x="462555" y="600107"/>
            <a:ext cx="2317715" cy="360533"/>
          </a:xfrm>
          <a:prstGeom prst="rect">
            <a:avLst/>
          </a:prstGeom>
        </p:spPr>
      </p:pic>
    </p:spTree>
    <p:extLst>
      <p:ext uri="{BB962C8B-B14F-4D97-AF65-F5344CB8AC3E}">
        <p14:creationId xmlns:p14="http://schemas.microsoft.com/office/powerpoint/2010/main" val="202067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759110-4A05-384F-AB36-84C6013E6A3D}"/>
              </a:ext>
            </a:extLst>
          </p:cNvPr>
          <p:cNvSpPr/>
          <p:nvPr userDrawn="1"/>
        </p:nvSpPr>
        <p:spPr>
          <a:xfrm>
            <a:off x="0" y="0"/>
            <a:ext cx="12192000"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a:extLst>
              <a:ext uri="{FF2B5EF4-FFF2-40B4-BE49-F238E27FC236}">
                <a16:creationId xmlns:a16="http://schemas.microsoft.com/office/drawing/2014/main" id="{B4AC8618-8D60-CB4D-9EF8-7CB2040387D0}"/>
              </a:ext>
            </a:extLst>
          </p:cNvPr>
          <p:cNvPicPr>
            <a:picLocks noChangeAspect="1"/>
          </p:cNvPicPr>
          <p:nvPr userDrawn="1"/>
        </p:nvPicPr>
        <p:blipFill>
          <a:blip r:embed="rId2"/>
          <a:stretch>
            <a:fillRect/>
          </a:stretch>
        </p:blipFill>
        <p:spPr>
          <a:xfrm>
            <a:off x="4141047" y="3124897"/>
            <a:ext cx="3909907" cy="608207"/>
          </a:xfrm>
          <a:prstGeom prst="rect">
            <a:avLst/>
          </a:prstGeom>
        </p:spPr>
      </p:pic>
    </p:spTree>
    <p:extLst>
      <p:ext uri="{BB962C8B-B14F-4D97-AF65-F5344CB8AC3E}">
        <p14:creationId xmlns:p14="http://schemas.microsoft.com/office/powerpoint/2010/main" val="357220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687D5A-2298-4A5A-A742-5247B961814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AA29770-E594-4BDD-85ED-87E43D24C4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7951C91-706C-471A-8668-42658E6C9235}"/>
              </a:ext>
            </a:extLst>
          </p:cNvPr>
          <p:cNvSpPr>
            <a:spLocks noGrp="1" noChangeArrowheads="1"/>
          </p:cNvSpPr>
          <p:nvPr>
            <p:ph type="sldNum" sz="quarter" idx="12"/>
          </p:nvPr>
        </p:nvSpPr>
        <p:spPr>
          <a:ln/>
        </p:spPr>
        <p:txBody>
          <a:bodyPr/>
          <a:lstStyle>
            <a:lvl1pPr>
              <a:defRPr/>
            </a:lvl1pPr>
          </a:lstStyle>
          <a:p>
            <a:pPr>
              <a:defRPr/>
            </a:pPr>
            <a:fld id="{B9473673-9282-44DC-9322-0153C383D872}" type="slidenum">
              <a:rPr lang="en-US" altLang="en-US"/>
              <a:pPr>
                <a:defRPr/>
              </a:pPr>
              <a:t>‹#›</a:t>
            </a:fld>
            <a:endParaRPr lang="en-US" altLang="en-US"/>
          </a:p>
        </p:txBody>
      </p:sp>
    </p:spTree>
    <p:extLst>
      <p:ext uri="{BB962C8B-B14F-4D97-AF65-F5344CB8AC3E}">
        <p14:creationId xmlns:p14="http://schemas.microsoft.com/office/powerpoint/2010/main" val="194244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07BD2F-A8AB-7B43-8D92-09290F4304DE}"/>
              </a:ext>
            </a:extLst>
          </p:cNvPr>
          <p:cNvSpPr/>
          <p:nvPr userDrawn="1"/>
        </p:nvSpPr>
        <p:spPr>
          <a:xfrm>
            <a:off x="-4443" y="0"/>
            <a:ext cx="4960006"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962A789-BF4D-224E-B11F-6B399E03C26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55563" y="0"/>
            <a:ext cx="7236438" cy="6858000"/>
          </a:xfrm>
          <a:prstGeom prst="rect">
            <a:avLst/>
          </a:prstGeom>
        </p:spPr>
      </p:pic>
      <p:sp>
        <p:nvSpPr>
          <p:cNvPr id="7" name="Title 1">
            <a:extLst>
              <a:ext uri="{FF2B5EF4-FFF2-40B4-BE49-F238E27FC236}">
                <a16:creationId xmlns:a16="http://schemas.microsoft.com/office/drawing/2014/main" id="{CF71EE2B-514B-9D42-80E4-8AB43D2CAD24}"/>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8" name="Subtitle 2">
            <a:extLst>
              <a:ext uri="{FF2B5EF4-FFF2-40B4-BE49-F238E27FC236}">
                <a16:creationId xmlns:a16="http://schemas.microsoft.com/office/drawing/2014/main" id="{336070D6-7920-8742-99EC-5A781BE18ECA}"/>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5092ABCC-341C-7248-8E34-542281419E7A}"/>
              </a:ext>
            </a:extLst>
          </p:cNvPr>
          <p:cNvPicPr>
            <a:picLocks noChangeAspect="1"/>
          </p:cNvPicPr>
          <p:nvPr userDrawn="1"/>
        </p:nvPicPr>
        <p:blipFill>
          <a:blip r:embed="rId3"/>
          <a:stretch>
            <a:fillRect/>
          </a:stretch>
        </p:blipFill>
        <p:spPr>
          <a:xfrm>
            <a:off x="462555" y="600107"/>
            <a:ext cx="2317715" cy="360533"/>
          </a:xfrm>
          <a:prstGeom prst="rect">
            <a:avLst/>
          </a:prstGeom>
        </p:spPr>
      </p:pic>
    </p:spTree>
    <p:extLst>
      <p:ext uri="{BB962C8B-B14F-4D97-AF65-F5344CB8AC3E}">
        <p14:creationId xmlns:p14="http://schemas.microsoft.com/office/powerpoint/2010/main" val="44798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2AF25-4275-3F46-B8CA-C6A24024FF71}"/>
              </a:ext>
            </a:extLst>
          </p:cNvPr>
          <p:cNvPicPr>
            <a:picLocks noChangeAspect="1"/>
          </p:cNvPicPr>
          <p:nvPr userDrawn="1"/>
        </p:nvPicPr>
        <p:blipFill rotWithShape="1">
          <a:blip r:embed="rId2"/>
          <a:srcRect t="18835" b="26751"/>
          <a:stretch/>
        </p:blipFill>
        <p:spPr>
          <a:xfrm>
            <a:off x="0" y="0"/>
            <a:ext cx="12192000" cy="4470399"/>
          </a:xfrm>
          <a:prstGeom prst="rect">
            <a:avLst/>
          </a:prstGeom>
        </p:spPr>
      </p:pic>
      <p:sp>
        <p:nvSpPr>
          <p:cNvPr id="9" name="Rectangle 8">
            <a:extLst>
              <a:ext uri="{FF2B5EF4-FFF2-40B4-BE49-F238E27FC236}">
                <a16:creationId xmlns:a16="http://schemas.microsoft.com/office/drawing/2014/main" id="{B7C262B9-3D32-A345-B686-B5938C2D1491}"/>
              </a:ext>
            </a:extLst>
          </p:cNvPr>
          <p:cNvSpPr/>
          <p:nvPr userDrawn="1"/>
        </p:nvSpPr>
        <p:spPr>
          <a:xfrm>
            <a:off x="0" y="4470401"/>
            <a:ext cx="12192000" cy="23876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65B86DE-25F1-DF42-B209-0019C35EC69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3928" t="2520" b="13551"/>
          <a:stretch/>
        </p:blipFill>
        <p:spPr>
          <a:xfrm>
            <a:off x="-14459" y="4470400"/>
            <a:ext cx="6082750" cy="2387600"/>
          </a:xfrm>
          <a:prstGeom prst="rect">
            <a:avLst/>
          </a:prstGeom>
        </p:spPr>
      </p:pic>
      <p:sp>
        <p:nvSpPr>
          <p:cNvPr id="10" name="Title 1">
            <a:extLst>
              <a:ext uri="{FF2B5EF4-FFF2-40B4-BE49-F238E27FC236}">
                <a16:creationId xmlns:a16="http://schemas.microsoft.com/office/drawing/2014/main" id="{E32D002B-C9C4-9A4B-9D0D-2936FB142FFD}"/>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B73E9337-8CBC-884D-9720-2A957246F060}"/>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7CC61C73-7279-2A42-9FB0-5B1760CE3ED7}"/>
              </a:ext>
            </a:extLst>
          </p:cNvPr>
          <p:cNvPicPr>
            <a:picLocks noChangeAspect="1"/>
          </p:cNvPicPr>
          <p:nvPr userDrawn="1"/>
        </p:nvPicPr>
        <p:blipFill>
          <a:blip r:embed="rId4"/>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35140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34DC1-2E79-3E48-A720-5E9E02FE87E3}"/>
              </a:ext>
            </a:extLst>
          </p:cNvPr>
          <p:cNvPicPr>
            <a:picLocks noChangeAspect="1"/>
          </p:cNvPicPr>
          <p:nvPr userDrawn="1"/>
        </p:nvPicPr>
        <p:blipFill rotWithShape="1">
          <a:blip r:embed="rId2"/>
          <a:srcRect l="-1273" t="397" r="5251" b="3977"/>
          <a:stretch/>
        </p:blipFill>
        <p:spPr>
          <a:xfrm>
            <a:off x="1972590" y="0"/>
            <a:ext cx="10219410" cy="6858000"/>
          </a:xfrm>
          <a:prstGeom prst="rect">
            <a:avLst/>
          </a:prstGeom>
        </p:spPr>
      </p:pic>
      <p:sp>
        <p:nvSpPr>
          <p:cNvPr id="9" name="Rectangle 8">
            <a:extLst>
              <a:ext uri="{FF2B5EF4-FFF2-40B4-BE49-F238E27FC236}">
                <a16:creationId xmlns:a16="http://schemas.microsoft.com/office/drawing/2014/main" id="{1807BD2F-A8AB-7B43-8D92-09290F4304DE}"/>
              </a:ext>
            </a:extLst>
          </p:cNvPr>
          <p:cNvSpPr/>
          <p:nvPr userDrawn="1"/>
        </p:nvSpPr>
        <p:spPr>
          <a:xfrm>
            <a:off x="-4443" y="0"/>
            <a:ext cx="4960006" cy="68580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AF91141-382F-DD4B-8EED-C66B47DB8500}"/>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10" name="Subtitle 2">
            <a:extLst>
              <a:ext uri="{FF2B5EF4-FFF2-40B4-BE49-F238E27FC236}">
                <a16:creationId xmlns:a16="http://schemas.microsoft.com/office/drawing/2014/main" id="{78146838-73F6-5F41-BC5E-6D3D77C06339}"/>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90F591B-FEF9-EC40-83B3-787B64F1F1D8}"/>
              </a:ext>
            </a:extLst>
          </p:cNvPr>
          <p:cNvPicPr>
            <a:picLocks noChangeAspect="1"/>
          </p:cNvPicPr>
          <p:nvPr userDrawn="1"/>
        </p:nvPicPr>
        <p:blipFill>
          <a:blip r:embed="rId3"/>
          <a:stretch>
            <a:fillRect/>
          </a:stretch>
        </p:blipFill>
        <p:spPr>
          <a:xfrm>
            <a:off x="462555" y="600107"/>
            <a:ext cx="2317715" cy="360533"/>
          </a:xfrm>
          <a:prstGeom prst="rect">
            <a:avLst/>
          </a:prstGeom>
        </p:spPr>
      </p:pic>
    </p:spTree>
    <p:extLst>
      <p:ext uri="{BB962C8B-B14F-4D97-AF65-F5344CB8AC3E}">
        <p14:creationId xmlns:p14="http://schemas.microsoft.com/office/powerpoint/2010/main" val="314571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7BF69D-5056-3041-AA91-56FB869C266F}"/>
              </a:ext>
            </a:extLst>
          </p:cNvPr>
          <p:cNvSpPr/>
          <p:nvPr userDrawn="1"/>
        </p:nvSpPr>
        <p:spPr>
          <a:xfrm>
            <a:off x="0" y="4470401"/>
            <a:ext cx="12192000" cy="23876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96152F9-20FC-1942-BFE4-4BA354582F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3928" t="2520" b="13551"/>
          <a:stretch/>
        </p:blipFill>
        <p:spPr>
          <a:xfrm>
            <a:off x="-14459" y="4470400"/>
            <a:ext cx="6082750" cy="2387600"/>
          </a:xfrm>
          <a:prstGeom prst="rect">
            <a:avLst/>
          </a:prstGeom>
        </p:spPr>
      </p:pic>
      <p:pic>
        <p:nvPicPr>
          <p:cNvPr id="7" name="Picture 6">
            <a:extLst>
              <a:ext uri="{FF2B5EF4-FFF2-40B4-BE49-F238E27FC236}">
                <a16:creationId xmlns:a16="http://schemas.microsoft.com/office/drawing/2014/main" id="{E8F3752A-EBC1-B84E-8A15-AA1B368F8B8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4531360"/>
          </a:xfrm>
          <a:prstGeom prst="rect">
            <a:avLst/>
          </a:prstGeom>
        </p:spPr>
      </p:pic>
      <p:sp>
        <p:nvSpPr>
          <p:cNvPr id="14" name="Title 1">
            <a:extLst>
              <a:ext uri="{FF2B5EF4-FFF2-40B4-BE49-F238E27FC236}">
                <a16:creationId xmlns:a16="http://schemas.microsoft.com/office/drawing/2014/main" id="{9B781210-C851-894B-A7FC-84BCC6EEB26B}"/>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5" name="Subtitle 2">
            <a:extLst>
              <a:ext uri="{FF2B5EF4-FFF2-40B4-BE49-F238E27FC236}">
                <a16:creationId xmlns:a16="http://schemas.microsoft.com/office/drawing/2014/main" id="{170B05C5-F7EA-4D4E-BD7E-769BEB0BB8B9}"/>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E4D257CE-80DB-C040-B3A5-26E0D98F5E12}"/>
              </a:ext>
            </a:extLst>
          </p:cNvPr>
          <p:cNvPicPr>
            <a:picLocks noChangeAspect="1"/>
          </p:cNvPicPr>
          <p:nvPr userDrawn="1"/>
        </p:nvPicPr>
        <p:blipFill>
          <a:blip r:embed="rId4"/>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2536282882"/>
      </p:ext>
    </p:extLst>
  </p:cSld>
  <p:clrMapOvr>
    <a:masterClrMapping/>
  </p:clrMapOvr>
  <p:extLst>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FEFC3F-B00D-A44B-A432-8B26DBE8B21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82"/>
          <a:stretch/>
        </p:blipFill>
        <p:spPr>
          <a:xfrm>
            <a:off x="4536322" y="0"/>
            <a:ext cx="7655678" cy="6858000"/>
          </a:xfrm>
          <a:prstGeom prst="rect">
            <a:avLst/>
          </a:prstGeom>
        </p:spPr>
      </p:pic>
      <p:sp>
        <p:nvSpPr>
          <p:cNvPr id="9" name="Rectangle 8">
            <a:extLst>
              <a:ext uri="{FF2B5EF4-FFF2-40B4-BE49-F238E27FC236}">
                <a16:creationId xmlns:a16="http://schemas.microsoft.com/office/drawing/2014/main" id="{1807BD2F-A8AB-7B43-8D92-09290F4304DE}"/>
              </a:ext>
            </a:extLst>
          </p:cNvPr>
          <p:cNvSpPr/>
          <p:nvPr userDrawn="1"/>
        </p:nvSpPr>
        <p:spPr>
          <a:xfrm>
            <a:off x="0" y="0"/>
            <a:ext cx="4960006"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F357FD3-999F-B44E-B067-85FC9A629087}"/>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8" name="Subtitle 2">
            <a:extLst>
              <a:ext uri="{FF2B5EF4-FFF2-40B4-BE49-F238E27FC236}">
                <a16:creationId xmlns:a16="http://schemas.microsoft.com/office/drawing/2014/main" id="{DF9F3B64-ACC8-ED43-A3A0-D07E3A4935EC}"/>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2EE71443-5CC4-D54B-860A-06C702EB135F}"/>
              </a:ext>
            </a:extLst>
          </p:cNvPr>
          <p:cNvPicPr>
            <a:picLocks noChangeAspect="1"/>
          </p:cNvPicPr>
          <p:nvPr userDrawn="1"/>
        </p:nvPicPr>
        <p:blipFill>
          <a:blip r:embed="rId3"/>
          <a:stretch>
            <a:fillRect/>
          </a:stretch>
        </p:blipFill>
        <p:spPr>
          <a:xfrm>
            <a:off x="462555" y="600107"/>
            <a:ext cx="2317715" cy="360533"/>
          </a:xfrm>
          <a:prstGeom prst="rect">
            <a:avLst/>
          </a:prstGeom>
        </p:spPr>
      </p:pic>
    </p:spTree>
    <p:extLst>
      <p:ext uri="{BB962C8B-B14F-4D97-AF65-F5344CB8AC3E}">
        <p14:creationId xmlns:p14="http://schemas.microsoft.com/office/powerpoint/2010/main" val="2442461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139929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72544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C88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60954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Footer Placeholder 1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lide Number Placeholder 1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79DFE-2D07-4E4C-BEA9-7A88E8BE5275}" type="slidenum">
              <a:rPr lang="en-US" smtClean="0"/>
              <a:t>‹#›</a:t>
            </a:fld>
            <a:endParaRPr lang="en-US"/>
          </a:p>
        </p:txBody>
      </p:sp>
      <p:sp>
        <p:nvSpPr>
          <p:cNvPr id="16" name="Text Placeholder 15"/>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07965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49" r:id="rId5"/>
    <p:sldLayoutId id="2147483666" r:id="rId6"/>
    <p:sldLayoutId id="2147483673" r:id="rId7"/>
    <p:sldLayoutId id="2147483651" r:id="rId8"/>
    <p:sldLayoutId id="2147483672" r:id="rId9"/>
    <p:sldLayoutId id="2147483650" r:id="rId10"/>
    <p:sldLayoutId id="2147483667" r:id="rId11"/>
    <p:sldLayoutId id="2147483663" r:id="rId12"/>
    <p:sldLayoutId id="2147483661" r:id="rId13"/>
    <p:sldLayoutId id="2147483664" r:id="rId14"/>
    <p:sldLayoutId id="2147483674" r:id="rId15"/>
    <p:sldLayoutId id="2147483662" r:id="rId16"/>
    <p:sldLayoutId id="2147483676" r:id="rId17"/>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eligibility.sc.egov.usda.gov/eligibility.welcomeAction.do?Home"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www.rd.usda.gov/programs-services/single-family-housing-programs/single-family-housing-guaranteed-loan-progra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mailto:faye.hornsby@usda.gov"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mailto:mack.mccraney@usd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14DB-582F-7E4C-ADF4-0D46391A08C8}"/>
              </a:ext>
            </a:extLst>
          </p:cNvPr>
          <p:cNvSpPr>
            <a:spLocks noGrp="1"/>
          </p:cNvSpPr>
          <p:nvPr>
            <p:ph type="ctrTitle"/>
          </p:nvPr>
        </p:nvSpPr>
        <p:spPr>
          <a:xfrm>
            <a:off x="4784652" y="4831424"/>
            <a:ext cx="6937448" cy="1912276"/>
          </a:xfrm>
        </p:spPr>
        <p:txBody>
          <a:bodyPr/>
          <a:lstStyle/>
          <a:p>
            <a:r>
              <a:rPr lang="en-US" dirty="0"/>
              <a:t>Louisiana Rural Development </a:t>
            </a:r>
            <a:br>
              <a:rPr lang="en-US" dirty="0"/>
            </a:br>
            <a:br>
              <a:rPr lang="en-US" dirty="0"/>
            </a:br>
            <a:endParaRPr lang="en-US" sz="2000" dirty="0"/>
          </a:p>
        </p:txBody>
      </p:sp>
    </p:spTree>
    <p:extLst>
      <p:ext uri="{BB962C8B-B14F-4D97-AF65-F5344CB8AC3E}">
        <p14:creationId xmlns:p14="http://schemas.microsoft.com/office/powerpoint/2010/main" val="225520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8875F0-9C49-4815-8DF1-B7D20A85211C}"/>
              </a:ext>
            </a:extLst>
          </p:cNvPr>
          <p:cNvSpPr txBox="1"/>
          <p:nvPr/>
        </p:nvSpPr>
        <p:spPr>
          <a:xfrm>
            <a:off x="430530" y="5608320"/>
            <a:ext cx="4335780" cy="512961"/>
          </a:xfrm>
          <a:prstGeom prst="rect">
            <a:avLst/>
          </a:prstGeom>
          <a:noFill/>
        </p:spPr>
        <p:txBody>
          <a:bodyPr wrap="square" rtlCol="0">
            <a:spAutoFit/>
          </a:bodyPr>
          <a:lstStyle/>
          <a:p>
            <a:pPr>
              <a:spcAft>
                <a:spcPts val="400"/>
              </a:spcAft>
            </a:pPr>
            <a:r>
              <a:rPr lang="en-US" sz="1200" b="1" dirty="0">
                <a:solidFill>
                  <a:schemeClr val="bg1"/>
                </a:solidFill>
                <a:latin typeface="Arial" panose="020B0604020202020204" pitchFamily="34" charset="0"/>
                <a:cs typeface="Arial" panose="020B0604020202020204" pitchFamily="34" charset="0"/>
              </a:rPr>
              <a:t>www.rd.usda.gov</a:t>
            </a:r>
          </a:p>
          <a:p>
            <a:pPr>
              <a:spcAft>
                <a:spcPts val="400"/>
              </a:spcAft>
            </a:pPr>
            <a:r>
              <a:rPr lang="en-US" sz="1200" i="1" dirty="0">
                <a:solidFill>
                  <a:schemeClr val="bg1"/>
                </a:solidFill>
                <a:latin typeface="Arial" panose="020B0604020202020204" pitchFamily="34" charset="0"/>
                <a:cs typeface="Arial" panose="020B0604020202020204" pitchFamily="34" charset="0"/>
              </a:rPr>
              <a:t>USDA is an equal opportunity provider, employer, and lender.</a:t>
            </a:r>
          </a:p>
        </p:txBody>
      </p:sp>
    </p:spTree>
    <p:extLst>
      <p:ext uri="{BB962C8B-B14F-4D97-AF65-F5344CB8AC3E}">
        <p14:creationId xmlns:p14="http://schemas.microsoft.com/office/powerpoint/2010/main" val="18882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C31FE6D-D037-4908-8C4C-1061F2462678}"/>
              </a:ext>
              <a:ext uri="{C183D7F6-B498-43B3-948B-1728B52AA6E4}">
                <adec:decorative xmlns:adec="http://schemas.microsoft.com/office/drawing/2017/decorative" val="1"/>
              </a:ext>
            </a:extLst>
          </p:cNvPr>
          <p:cNvSpPr/>
          <p:nvPr/>
        </p:nvSpPr>
        <p:spPr>
          <a:xfrm>
            <a:off x="322944" y="2501305"/>
            <a:ext cx="6193970" cy="3320028"/>
          </a:xfrm>
          <a:prstGeom prst="roundRect">
            <a:avLst/>
          </a:prstGeom>
          <a:solidFill>
            <a:srgbClr val="CEA35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C183D7F6-B498-43B3-948B-1728B52AA6E4}">
                <adec:decorative xmlns:adec="http://schemas.microsoft.com/office/drawing/2017/decorative" val="1"/>
              </a:ext>
            </a:extLst>
          </p:cNvPr>
          <p:cNvSpPr/>
          <p:nvPr/>
        </p:nvSpPr>
        <p:spPr>
          <a:xfrm>
            <a:off x="0" y="0"/>
            <a:ext cx="12192000" cy="17653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a:extLst>
              <a:ext uri="{C183D7F6-B498-43B3-948B-1728B52AA6E4}">
                <adec:decorative xmlns:adec="http://schemas.microsoft.com/office/drawing/2017/decorative" val="1"/>
              </a:ext>
            </a:extLst>
          </p:cNvPr>
          <p:cNvSpPr/>
          <p:nvPr/>
        </p:nvSpPr>
        <p:spPr>
          <a:xfrm>
            <a:off x="0" y="0"/>
            <a:ext cx="12192000" cy="1750695"/>
          </a:xfrm>
          <a:custGeom>
            <a:avLst/>
            <a:gdLst/>
            <a:ahLst/>
            <a:cxnLst/>
            <a:rect l="l" t="t" r="r" b="b"/>
            <a:pathLst>
              <a:path w="12192000" h="1750695">
                <a:moveTo>
                  <a:pt x="0" y="0"/>
                </a:moveTo>
                <a:lnTo>
                  <a:pt x="12192000" y="0"/>
                </a:lnTo>
                <a:lnTo>
                  <a:pt x="12192000" y="1750263"/>
                </a:lnTo>
                <a:lnTo>
                  <a:pt x="0" y="1750263"/>
                </a:lnTo>
                <a:lnTo>
                  <a:pt x="0" y="0"/>
                </a:lnTo>
                <a:close/>
              </a:path>
            </a:pathLst>
          </a:custGeom>
          <a:solidFill>
            <a:srgbClr val="16254C">
              <a:alpha val="5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txBox="1">
            <a:spLocks noGrp="1"/>
          </p:cNvSpPr>
          <p:nvPr>
            <p:ph type="title"/>
          </p:nvPr>
        </p:nvSpPr>
        <p:spPr>
          <a:xfrm>
            <a:off x="486244" y="709501"/>
            <a:ext cx="8200556" cy="689932"/>
          </a:xfrm>
          <a:prstGeom prst="rect">
            <a:avLst/>
          </a:prstGeom>
        </p:spPr>
        <p:txBody>
          <a:bodyPr vert="horz" wrap="square" lIns="0" tIns="12700" rIns="0" bIns="0" rtlCol="0">
            <a:spAutoFit/>
          </a:bodyPr>
          <a:lstStyle/>
          <a:p>
            <a:pPr marL="12700">
              <a:lnSpc>
                <a:spcPct val="100000"/>
              </a:lnSpc>
              <a:spcBef>
                <a:spcPts val="100"/>
              </a:spcBef>
            </a:pPr>
            <a:r>
              <a:rPr lang="en-US" sz="4400">
                <a:latin typeface="Source Sans Pro"/>
                <a:ea typeface="Source Sans Pro"/>
                <a:cs typeface="Arial"/>
              </a:rPr>
              <a:t>USDA Rural Development </a:t>
            </a:r>
            <a:endParaRPr sz="4400">
              <a:latin typeface="Source Sans Pro"/>
              <a:ea typeface="Source Sans Pro"/>
            </a:endParaRPr>
          </a:p>
        </p:txBody>
      </p:sp>
      <p:sp>
        <p:nvSpPr>
          <p:cNvPr id="5" name="object 5">
            <a:extLst>
              <a:ext uri="{C183D7F6-B498-43B3-948B-1728B52AA6E4}">
                <adec:decorative xmlns:adec="http://schemas.microsoft.com/office/drawing/2017/decorative" val="1"/>
              </a:ext>
            </a:extLst>
          </p:cNvPr>
          <p:cNvSpPr txBox="1"/>
          <p:nvPr/>
        </p:nvSpPr>
        <p:spPr>
          <a:xfrm>
            <a:off x="916938" y="1867840"/>
            <a:ext cx="10894061" cy="1043876"/>
          </a:xfrm>
          <a:prstGeom prst="rect">
            <a:avLst/>
          </a:prstGeom>
        </p:spPr>
        <p:txBody>
          <a:bodyPr vert="horz" wrap="square" lIns="0" tIns="11938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5E8804-E5BE-47DA-9633-922838CAD6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81800" y="1765300"/>
            <a:ext cx="5410200" cy="5135803"/>
          </a:xfrm>
          <a:prstGeom prst="rect">
            <a:avLst/>
          </a:prstGeom>
        </p:spPr>
      </p:pic>
      <p:sp>
        <p:nvSpPr>
          <p:cNvPr id="10" name="Rectangle 9">
            <a:extLst>
              <a:ext uri="{FF2B5EF4-FFF2-40B4-BE49-F238E27FC236}">
                <a16:creationId xmlns:a16="http://schemas.microsoft.com/office/drawing/2014/main" id="{59210B98-0EE4-4C66-8A92-39A0F01884F1}"/>
              </a:ext>
            </a:extLst>
          </p:cNvPr>
          <p:cNvSpPr/>
          <p:nvPr/>
        </p:nvSpPr>
        <p:spPr>
          <a:xfrm>
            <a:off x="381001" y="2911715"/>
            <a:ext cx="6135913" cy="252376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Source Sans Pro Light"/>
                <a:ea typeface="Source Sans Pro Light"/>
                <a:cs typeface="+mn-cs"/>
              </a:rPr>
              <a:t>USDA Rural Development is committed to helping improve the economy and quality of life in rural America. Through our programs, we help rural Americans in many 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9C0FE4A-A9C8-47A6-A889-0EBE4BCABBA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854195" y="1480284"/>
            <a:ext cx="829128" cy="140220"/>
          </a:xfrm>
          <a:prstGeom prst="rect">
            <a:avLst/>
          </a:prstGeom>
        </p:spPr>
      </p:pic>
    </p:spTree>
    <p:extLst>
      <p:ext uri="{BB962C8B-B14F-4D97-AF65-F5344CB8AC3E}">
        <p14:creationId xmlns:p14="http://schemas.microsoft.com/office/powerpoint/2010/main" val="72355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1A0F-142C-9F43-ADE9-3F7C56E1E71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 Housing Programs</a:t>
            </a:r>
          </a:p>
        </p:txBody>
      </p:sp>
      <p:sp>
        <p:nvSpPr>
          <p:cNvPr id="3" name="Text Placeholder 2">
            <a:extLst>
              <a:ext uri="{FF2B5EF4-FFF2-40B4-BE49-F238E27FC236}">
                <a16:creationId xmlns:a16="http://schemas.microsoft.com/office/drawing/2014/main" id="{0968871E-93A0-9E41-8496-1EAB6065A4F0}"/>
              </a:ext>
            </a:extLst>
          </p:cNvPr>
          <p:cNvSpPr>
            <a:spLocks noGrp="1"/>
          </p:cNvSpPr>
          <p:nvPr>
            <p:ph type="body" idx="1"/>
          </p:nvPr>
        </p:nvSpPr>
        <p:spPr>
          <a:xfrm>
            <a:off x="674237" y="4170501"/>
            <a:ext cx="3657600" cy="1525597"/>
          </a:xfrm>
        </p:spPr>
        <p:txBody>
          <a:bodyPr vert="horz" lIns="91440" tIns="45720" rIns="91440" bIns="45720" rtlCol="0">
            <a:normAutofit/>
          </a:bodyPr>
          <a:lstStyle/>
          <a:p>
            <a:pPr algn="ctr"/>
            <a:r>
              <a:rPr lang="en-US" sz="2000" kern="1200" dirty="0">
                <a:solidFill>
                  <a:srgbClr val="FFFFFF"/>
                </a:solidFill>
                <a:latin typeface="+mn-lt"/>
                <a:ea typeface="+mn-ea"/>
                <a:cs typeface="+mn-cs"/>
              </a:rPr>
              <a:t> </a:t>
            </a:r>
          </a:p>
        </p:txBody>
      </p:sp>
      <p:pic>
        <p:nvPicPr>
          <p:cNvPr id="4" name="Picture 4" descr="MPj03994410000[1]">
            <a:extLst>
              <a:ext uri="{FF2B5EF4-FFF2-40B4-BE49-F238E27FC236}">
                <a16:creationId xmlns:a16="http://schemas.microsoft.com/office/drawing/2014/main" id="{9FEDB0A7-EE90-411A-AFFC-B42EBEC1FE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822" y="1245725"/>
            <a:ext cx="6553545" cy="437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18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D58D15-950D-4FE1-8491-75503C9A095C}"/>
              </a:ext>
            </a:extLst>
          </p:cNvPr>
          <p:cNvSpPr>
            <a:spLocks noGrp="1" noChangeArrowheads="1"/>
          </p:cNvSpPr>
          <p:nvPr>
            <p:ph type="title"/>
          </p:nvPr>
        </p:nvSpPr>
        <p:spPr>
          <a:xfrm>
            <a:off x="1752600" y="381000"/>
            <a:ext cx="4648200" cy="838200"/>
          </a:xfrm>
          <a:noFill/>
        </p:spPr>
        <p:txBody>
          <a:bodyPr anchor="t"/>
          <a:lstStyle/>
          <a:p>
            <a:pPr eaLnBrk="1" hangingPunct="1"/>
            <a:r>
              <a:rPr lang="en-US" altLang="en-US" dirty="0"/>
              <a:t>Housing</a:t>
            </a:r>
          </a:p>
        </p:txBody>
      </p:sp>
      <p:sp>
        <p:nvSpPr>
          <p:cNvPr id="5123" name="Rectangle 3">
            <a:extLst>
              <a:ext uri="{FF2B5EF4-FFF2-40B4-BE49-F238E27FC236}">
                <a16:creationId xmlns:a16="http://schemas.microsoft.com/office/drawing/2014/main" id="{FCB5B62F-00FC-4D30-AD59-8EFF29D9F138}"/>
              </a:ext>
            </a:extLst>
          </p:cNvPr>
          <p:cNvSpPr>
            <a:spLocks noGrp="1" noChangeArrowheads="1"/>
          </p:cNvSpPr>
          <p:nvPr>
            <p:ph type="body" idx="1"/>
          </p:nvPr>
        </p:nvSpPr>
        <p:spPr>
          <a:xfrm>
            <a:off x="1676400" y="2666998"/>
            <a:ext cx="4343400" cy="3276601"/>
          </a:xfrm>
          <a:noFill/>
        </p:spPr>
        <p:txBody>
          <a:bodyPr/>
          <a:lstStyle/>
          <a:p>
            <a:pPr eaLnBrk="1" hangingPunct="1">
              <a:spcBef>
                <a:spcPct val="0"/>
              </a:spcBef>
            </a:pPr>
            <a:r>
              <a:rPr lang="en-US" altLang="en-US" sz="2400" dirty="0"/>
              <a:t>Our innovative housing programs include the Single  Family Housing program which can  provide  assistance to </a:t>
            </a:r>
            <a:r>
              <a:rPr lang="en-US" altLang="en-US" sz="2400" b="1" dirty="0"/>
              <a:t>buy</a:t>
            </a:r>
            <a:r>
              <a:rPr lang="en-US" altLang="en-US" sz="2400" dirty="0"/>
              <a:t>, </a:t>
            </a:r>
            <a:r>
              <a:rPr lang="en-US" altLang="en-US" sz="2400" b="1" dirty="0"/>
              <a:t>build</a:t>
            </a:r>
            <a:r>
              <a:rPr lang="en-US" altLang="en-US" sz="2400" dirty="0"/>
              <a:t>, and </a:t>
            </a:r>
            <a:r>
              <a:rPr lang="en-US" altLang="en-US" sz="2400" b="1" dirty="0"/>
              <a:t>repair homes</a:t>
            </a:r>
            <a:r>
              <a:rPr lang="en-US" altLang="en-US" sz="2400" dirty="0"/>
              <a:t>, as well as partner with local lending institutions to </a:t>
            </a:r>
            <a:r>
              <a:rPr lang="en-US" altLang="en-US" sz="2400" b="1" dirty="0"/>
              <a:t>guarantee</a:t>
            </a:r>
            <a:r>
              <a:rPr lang="en-US" altLang="en-US" sz="2400" dirty="0"/>
              <a:t> </a:t>
            </a:r>
            <a:r>
              <a:rPr lang="en-US" altLang="en-US" sz="2400" b="1" dirty="0"/>
              <a:t>housing</a:t>
            </a:r>
            <a:r>
              <a:rPr lang="en-US" altLang="en-US" sz="2400" dirty="0"/>
              <a:t> </a:t>
            </a:r>
            <a:r>
              <a:rPr lang="en-US" altLang="en-US" sz="2400" b="1" dirty="0"/>
              <a:t>loans</a:t>
            </a:r>
            <a:r>
              <a:rPr lang="en-US" altLang="en-US" sz="2400" dirty="0"/>
              <a:t>. </a:t>
            </a:r>
          </a:p>
          <a:p>
            <a:pPr eaLnBrk="1" hangingPunct="1"/>
            <a:endParaRPr lang="en-US" altLang="en-US" sz="2400" dirty="0"/>
          </a:p>
        </p:txBody>
      </p:sp>
      <p:sp>
        <p:nvSpPr>
          <p:cNvPr id="124932" name="Line 4">
            <a:extLst>
              <a:ext uri="{FF2B5EF4-FFF2-40B4-BE49-F238E27FC236}">
                <a16:creationId xmlns:a16="http://schemas.microsoft.com/office/drawing/2014/main" id="{6E92587A-6436-42B3-A018-2BC3DFF561EA}"/>
              </a:ext>
            </a:extLst>
          </p:cNvPr>
          <p:cNvSpPr>
            <a:spLocks noChangeShapeType="1"/>
          </p:cNvSpPr>
          <p:nvPr/>
        </p:nvSpPr>
        <p:spPr bwMode="auto">
          <a:xfrm>
            <a:off x="1752600" y="1143000"/>
            <a:ext cx="8915400" cy="0"/>
          </a:xfrm>
          <a:prstGeom prst="line">
            <a:avLst/>
          </a:prstGeom>
          <a:noFill/>
          <a:ln w="63500" cmpd="thinThick">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24933" name="Line 5">
            <a:extLst>
              <a:ext uri="{FF2B5EF4-FFF2-40B4-BE49-F238E27FC236}">
                <a16:creationId xmlns:a16="http://schemas.microsoft.com/office/drawing/2014/main" id="{B2365A40-D1C6-43C2-9071-3C9902CB17AF}"/>
              </a:ext>
            </a:extLst>
          </p:cNvPr>
          <p:cNvSpPr>
            <a:spLocks noChangeShapeType="1"/>
          </p:cNvSpPr>
          <p:nvPr/>
        </p:nvSpPr>
        <p:spPr bwMode="auto">
          <a:xfrm>
            <a:off x="10439400" y="685800"/>
            <a:ext cx="0" cy="5029200"/>
          </a:xfrm>
          <a:prstGeom prst="line">
            <a:avLst/>
          </a:prstGeom>
          <a:noFill/>
          <a:ln w="50800" cmpd="dbl">
            <a:solidFill>
              <a:srgbClr val="00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pic>
        <p:nvPicPr>
          <p:cNvPr id="5126" name="Picture 6" descr="MPj03990530000[1]">
            <a:extLst>
              <a:ext uri="{FF2B5EF4-FFF2-40B4-BE49-F238E27FC236}">
                <a16:creationId xmlns:a16="http://schemas.microsoft.com/office/drawing/2014/main" id="{1C9966FC-A651-4956-A1D6-23220469C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1" y="2666999"/>
            <a:ext cx="4267200" cy="350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24932"/>
                                        </p:tgtEl>
                                        <p:attrNameLst>
                                          <p:attrName>style.visibility</p:attrName>
                                        </p:attrNameLst>
                                      </p:cBhvr>
                                      <p:to>
                                        <p:strVal val="visible"/>
                                      </p:to>
                                    </p:set>
                                    <p:anim calcmode="lin" valueType="num">
                                      <p:cBhvr additive="base">
                                        <p:cTn id="7" dur="500" fill="hold"/>
                                        <p:tgtEl>
                                          <p:spTgt spid="124932"/>
                                        </p:tgtEl>
                                        <p:attrNameLst>
                                          <p:attrName>ppt_x</p:attrName>
                                        </p:attrNameLst>
                                      </p:cBhvr>
                                      <p:tavLst>
                                        <p:tav tm="0">
                                          <p:val>
                                            <p:strVal val="1+#ppt_w/2"/>
                                          </p:val>
                                        </p:tav>
                                        <p:tav tm="100000">
                                          <p:val>
                                            <p:strVal val="#ppt_x"/>
                                          </p:val>
                                        </p:tav>
                                      </p:tavLst>
                                    </p:anim>
                                    <p:anim calcmode="lin" valueType="num">
                                      <p:cBhvr additive="base">
                                        <p:cTn id="8" dur="500" fill="hold"/>
                                        <p:tgtEl>
                                          <p:spTgt spid="12493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4933"/>
                                        </p:tgtEl>
                                        <p:attrNameLst>
                                          <p:attrName>style.visibility</p:attrName>
                                        </p:attrNameLst>
                                      </p:cBhvr>
                                      <p:to>
                                        <p:strVal val="visible"/>
                                      </p:to>
                                    </p:set>
                                    <p:anim calcmode="lin" valueType="num">
                                      <p:cBhvr additive="base">
                                        <p:cTn id="11" dur="500" fill="hold"/>
                                        <p:tgtEl>
                                          <p:spTgt spid="124933"/>
                                        </p:tgtEl>
                                        <p:attrNameLst>
                                          <p:attrName>ppt_x</p:attrName>
                                        </p:attrNameLst>
                                      </p:cBhvr>
                                      <p:tavLst>
                                        <p:tav tm="0">
                                          <p:val>
                                            <p:strVal val="#ppt_x"/>
                                          </p:val>
                                        </p:tav>
                                        <p:tav tm="100000">
                                          <p:val>
                                            <p:strVal val="#ppt_x"/>
                                          </p:val>
                                        </p:tav>
                                      </p:tavLst>
                                    </p:anim>
                                    <p:anim calcmode="lin" valueType="num">
                                      <p:cBhvr additive="base">
                                        <p:cTn id="12" dur="500" fill="hold"/>
                                        <p:tgtEl>
                                          <p:spTgt spid="1249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4BE9C0D-4818-4FA5-9AE9-BBF263F4650F}"/>
              </a:ext>
            </a:extLst>
          </p:cNvPr>
          <p:cNvSpPr>
            <a:spLocks noGrp="1" noChangeArrowheads="1"/>
          </p:cNvSpPr>
          <p:nvPr>
            <p:ph type="title"/>
          </p:nvPr>
        </p:nvSpPr>
        <p:spPr>
          <a:xfrm>
            <a:off x="1676400" y="381000"/>
            <a:ext cx="7753350" cy="838200"/>
          </a:xfrm>
          <a:noFill/>
        </p:spPr>
        <p:txBody>
          <a:bodyPr anchor="t">
            <a:normAutofit fontScale="90000"/>
          </a:bodyPr>
          <a:lstStyle/>
          <a:p>
            <a:pPr eaLnBrk="1" hangingPunct="1"/>
            <a:r>
              <a:rPr lang="en-US" altLang="en-US" dirty="0"/>
              <a:t>The American Dream -  502 Direct Loan Program</a:t>
            </a:r>
          </a:p>
        </p:txBody>
      </p:sp>
      <p:sp>
        <p:nvSpPr>
          <p:cNvPr id="6147" name="Rectangle 3">
            <a:extLst>
              <a:ext uri="{FF2B5EF4-FFF2-40B4-BE49-F238E27FC236}">
                <a16:creationId xmlns:a16="http://schemas.microsoft.com/office/drawing/2014/main" id="{157D0957-B311-46D0-9422-265758BEAE0B}"/>
              </a:ext>
            </a:extLst>
          </p:cNvPr>
          <p:cNvSpPr>
            <a:spLocks noGrp="1" noChangeArrowheads="1"/>
          </p:cNvSpPr>
          <p:nvPr>
            <p:ph type="body" idx="1"/>
          </p:nvPr>
        </p:nvSpPr>
        <p:spPr>
          <a:xfrm>
            <a:off x="1295400" y="1752600"/>
            <a:ext cx="5410200" cy="4191000"/>
          </a:xfrm>
          <a:noFill/>
        </p:spPr>
        <p:txBody>
          <a:bodyPr>
            <a:normAutofit/>
          </a:bodyPr>
          <a:lstStyle/>
          <a:p>
            <a:pPr eaLnBrk="1" hangingPunct="1">
              <a:lnSpc>
                <a:spcPct val="80000"/>
              </a:lnSpc>
              <a:buFontTx/>
              <a:buNone/>
            </a:pPr>
            <a:r>
              <a:rPr lang="en-US" altLang="en-US" sz="2800" dirty="0">
                <a:latin typeface="Times New Roman" panose="02020603050405020304" pitchFamily="18" charset="0"/>
              </a:rPr>
              <a:t>  </a:t>
            </a:r>
            <a:endParaRPr lang="en-US" altLang="en-US" sz="1400" dirty="0">
              <a:latin typeface="Times New Roman" panose="02020603050405020304" pitchFamily="18" charset="0"/>
            </a:endParaRPr>
          </a:p>
          <a:p>
            <a:pPr lvl="1" eaLnBrk="1" hangingPunct="1">
              <a:lnSpc>
                <a:spcPct val="80000"/>
              </a:lnSpc>
            </a:pPr>
            <a:r>
              <a:rPr lang="en-US" altLang="en-US" sz="2000" dirty="0">
                <a:latin typeface="Times New Roman" panose="02020603050405020304" pitchFamily="18" charset="0"/>
              </a:rPr>
              <a:t>Direct loans to assist very-low and low income families in rural areas</a:t>
            </a:r>
          </a:p>
          <a:p>
            <a:pPr lvl="2" eaLnBrk="1" hangingPunct="1">
              <a:lnSpc>
                <a:spcPct val="80000"/>
              </a:lnSpc>
            </a:pPr>
            <a:r>
              <a:rPr lang="en-US" altLang="en-US" sz="1800" dirty="0">
                <a:latin typeface="Times New Roman" panose="02020603050405020304" pitchFamily="18" charset="0"/>
              </a:rPr>
              <a:t>Payment based on income</a:t>
            </a:r>
          </a:p>
          <a:p>
            <a:pPr lvl="2" eaLnBrk="1" hangingPunct="1">
              <a:lnSpc>
                <a:spcPct val="80000"/>
              </a:lnSpc>
            </a:pPr>
            <a:r>
              <a:rPr lang="en-US" altLang="en-US" sz="1800" dirty="0">
                <a:latin typeface="Times New Roman" panose="02020603050405020304" pitchFamily="18" charset="0"/>
              </a:rPr>
              <a:t>No down payment required</a:t>
            </a:r>
          </a:p>
          <a:p>
            <a:pPr lvl="2" eaLnBrk="1" hangingPunct="1">
              <a:lnSpc>
                <a:spcPct val="80000"/>
              </a:lnSpc>
            </a:pPr>
            <a:r>
              <a:rPr lang="en-US" altLang="en-US" sz="1800" dirty="0">
                <a:latin typeface="Times New Roman" panose="02020603050405020304" pitchFamily="18" charset="0"/>
              </a:rPr>
              <a:t>Fixed rate financing – up to 33 years</a:t>
            </a:r>
          </a:p>
          <a:p>
            <a:pPr lvl="2" eaLnBrk="1" hangingPunct="1">
              <a:lnSpc>
                <a:spcPct val="80000"/>
              </a:lnSpc>
            </a:pPr>
            <a:r>
              <a:rPr lang="en-US" altLang="en-US" sz="1800" dirty="0">
                <a:latin typeface="Times New Roman" panose="02020603050405020304" pitchFamily="18" charset="0"/>
              </a:rPr>
              <a:t>Homes must be located in eligible rural areas</a:t>
            </a:r>
          </a:p>
          <a:p>
            <a:pPr lvl="2" eaLnBrk="1" hangingPunct="1">
              <a:lnSpc>
                <a:spcPct val="80000"/>
              </a:lnSpc>
            </a:pPr>
            <a:r>
              <a:rPr lang="en-US" altLang="en-US" sz="1800" dirty="0">
                <a:latin typeface="Times New Roman" panose="02020603050405020304" pitchFamily="18" charset="0"/>
              </a:rPr>
              <a:t>Agree to occupy the property</a:t>
            </a:r>
          </a:p>
          <a:p>
            <a:pPr lvl="2" eaLnBrk="1" hangingPunct="1">
              <a:lnSpc>
                <a:spcPct val="80000"/>
              </a:lnSpc>
            </a:pPr>
            <a:r>
              <a:rPr lang="en-US" altLang="en-US" sz="1800" dirty="0">
                <a:latin typeface="Times New Roman" panose="02020603050405020304" pitchFamily="18" charset="0"/>
                <a:cs typeface="Times New Roman" panose="02020603050405020304" pitchFamily="18" charset="0"/>
              </a:rPr>
              <a:t>Descriptions and maps are available on the internet: </a:t>
            </a:r>
            <a:r>
              <a:rPr lang="en-US" altLang="en-US" sz="1800" dirty="0">
                <a:latin typeface="Times New Roman" panose="02020603050405020304" pitchFamily="18" charset="0"/>
                <a:cs typeface="Times New Roman" panose="02020603050405020304" pitchFamily="18" charset="0"/>
                <a:hlinkClick r:id="rId3"/>
              </a:rPr>
              <a:t>   http://eligibility.sc.egov.usda.gov/eligibility.welcomeAction.do?Home</a:t>
            </a:r>
            <a:endParaRPr lang="en-US" altLang="en-US" sz="1800" dirty="0">
              <a:latin typeface="Times New Roman" panose="02020603050405020304" pitchFamily="18" charset="0"/>
              <a:cs typeface="Times New Roman" panose="02020603050405020304" pitchFamily="18" charset="0"/>
            </a:endParaRPr>
          </a:p>
          <a:p>
            <a:pPr lvl="2">
              <a:lnSpc>
                <a:spcPct val="80000"/>
              </a:lnSpc>
            </a:pPr>
            <a:r>
              <a:rPr lang="en-US" altLang="en-US" sz="1800" dirty="0">
                <a:latin typeface="Times New Roman" panose="02020603050405020304" pitchFamily="18" charset="0"/>
                <a:cs typeface="Times New Roman" panose="02020603050405020304" pitchFamily="18" charset="0"/>
              </a:rPr>
              <a:t>First-time homebuyers to complete Homeownership Education Training.</a:t>
            </a:r>
          </a:p>
          <a:p>
            <a:pPr lvl="2" eaLnBrk="1" hangingPunct="1">
              <a:lnSpc>
                <a:spcPct val="80000"/>
              </a:lnSpc>
            </a:pPr>
            <a:endParaRPr lang="en-US" altLang="en-US" sz="1800" dirty="0">
              <a:latin typeface="Times New Roman" panose="02020603050405020304" pitchFamily="18" charset="0"/>
            </a:endParaRPr>
          </a:p>
          <a:p>
            <a:pPr lvl="2" eaLnBrk="1" hangingPunct="1">
              <a:lnSpc>
                <a:spcPct val="80000"/>
              </a:lnSpc>
              <a:buFontTx/>
              <a:buNone/>
            </a:pPr>
            <a:endParaRPr lang="en-US" altLang="en-US" sz="1600" dirty="0">
              <a:latin typeface="Times New Roman" panose="02020603050405020304" pitchFamily="18" charset="0"/>
            </a:endParaRPr>
          </a:p>
        </p:txBody>
      </p:sp>
      <p:sp>
        <p:nvSpPr>
          <p:cNvPr id="125956" name="Line 4">
            <a:extLst>
              <a:ext uri="{FF2B5EF4-FFF2-40B4-BE49-F238E27FC236}">
                <a16:creationId xmlns:a16="http://schemas.microsoft.com/office/drawing/2014/main" id="{D3F863E7-AB79-4D94-8860-13CB4A395D03}"/>
              </a:ext>
            </a:extLst>
          </p:cNvPr>
          <p:cNvSpPr>
            <a:spLocks noChangeShapeType="1"/>
          </p:cNvSpPr>
          <p:nvPr/>
        </p:nvSpPr>
        <p:spPr bwMode="auto">
          <a:xfrm>
            <a:off x="1752600" y="1143000"/>
            <a:ext cx="8915400" cy="0"/>
          </a:xfrm>
          <a:prstGeom prst="line">
            <a:avLst/>
          </a:prstGeom>
          <a:noFill/>
          <a:ln w="63500" cmpd="thinThick">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25957" name="Line 5">
            <a:extLst>
              <a:ext uri="{FF2B5EF4-FFF2-40B4-BE49-F238E27FC236}">
                <a16:creationId xmlns:a16="http://schemas.microsoft.com/office/drawing/2014/main" id="{66006EB1-CE54-4794-9C7F-66F420E5CB9B}"/>
              </a:ext>
            </a:extLst>
          </p:cNvPr>
          <p:cNvSpPr>
            <a:spLocks noChangeShapeType="1"/>
          </p:cNvSpPr>
          <p:nvPr/>
        </p:nvSpPr>
        <p:spPr bwMode="auto">
          <a:xfrm>
            <a:off x="10439400" y="685800"/>
            <a:ext cx="0" cy="5029200"/>
          </a:xfrm>
          <a:prstGeom prst="line">
            <a:avLst/>
          </a:prstGeom>
          <a:noFill/>
          <a:ln w="50800" cmpd="dbl">
            <a:solidFill>
              <a:srgbClr val="00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pic>
        <p:nvPicPr>
          <p:cNvPr id="6150" name="Picture 6" descr="MPj04095120000[1]">
            <a:extLst>
              <a:ext uri="{FF2B5EF4-FFF2-40B4-BE49-F238E27FC236}">
                <a16:creationId xmlns:a16="http://schemas.microsoft.com/office/drawing/2014/main" id="{24BF3C1F-1B9D-49D8-8E34-942147ED3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76400"/>
            <a:ext cx="31956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500" fill="hold"/>
                                        <p:tgtEl>
                                          <p:spTgt spid="125956"/>
                                        </p:tgtEl>
                                        <p:attrNameLst>
                                          <p:attrName>ppt_x</p:attrName>
                                        </p:attrNameLst>
                                      </p:cBhvr>
                                      <p:tavLst>
                                        <p:tav tm="0">
                                          <p:val>
                                            <p:strVal val="1+#ppt_w/2"/>
                                          </p:val>
                                        </p:tav>
                                        <p:tav tm="100000">
                                          <p:val>
                                            <p:strVal val="#ppt_x"/>
                                          </p:val>
                                        </p:tav>
                                      </p:tavLst>
                                    </p:anim>
                                    <p:anim calcmode="lin" valueType="num">
                                      <p:cBhvr additive="base">
                                        <p:cTn id="8" dur="500" fill="hold"/>
                                        <p:tgtEl>
                                          <p:spTgt spid="12595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5957"/>
                                        </p:tgtEl>
                                        <p:attrNameLst>
                                          <p:attrName>style.visibility</p:attrName>
                                        </p:attrNameLst>
                                      </p:cBhvr>
                                      <p:to>
                                        <p:strVal val="visible"/>
                                      </p:to>
                                    </p:set>
                                    <p:anim calcmode="lin" valueType="num">
                                      <p:cBhvr additive="base">
                                        <p:cTn id="11" dur="500" fill="hold"/>
                                        <p:tgtEl>
                                          <p:spTgt spid="125957"/>
                                        </p:tgtEl>
                                        <p:attrNameLst>
                                          <p:attrName>ppt_x</p:attrName>
                                        </p:attrNameLst>
                                      </p:cBhvr>
                                      <p:tavLst>
                                        <p:tav tm="0">
                                          <p:val>
                                            <p:strVal val="#ppt_x"/>
                                          </p:val>
                                        </p:tav>
                                        <p:tav tm="100000">
                                          <p:val>
                                            <p:strVal val="#ppt_x"/>
                                          </p:val>
                                        </p:tav>
                                      </p:tavLst>
                                    </p:anim>
                                    <p:anim calcmode="lin" valueType="num">
                                      <p:cBhvr additive="base">
                                        <p:cTn id="12" dur="500" fill="hold"/>
                                        <p:tgtEl>
                                          <p:spTgt spid="125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4BE9C0D-4818-4FA5-9AE9-BBF263F4650F}"/>
              </a:ext>
            </a:extLst>
          </p:cNvPr>
          <p:cNvSpPr>
            <a:spLocks noGrp="1" noChangeArrowheads="1"/>
          </p:cNvSpPr>
          <p:nvPr>
            <p:ph type="title"/>
          </p:nvPr>
        </p:nvSpPr>
        <p:spPr>
          <a:xfrm>
            <a:off x="1676399" y="381000"/>
            <a:ext cx="8534399" cy="838200"/>
          </a:xfrm>
          <a:noFill/>
        </p:spPr>
        <p:txBody>
          <a:bodyPr anchor="t">
            <a:normAutofit/>
          </a:bodyPr>
          <a:lstStyle/>
          <a:p>
            <a:pPr eaLnBrk="1" hangingPunct="1"/>
            <a:r>
              <a:rPr lang="en-US" altLang="en-US" dirty="0"/>
              <a:t>The American Dream – Guaranteed Loan Program</a:t>
            </a:r>
          </a:p>
        </p:txBody>
      </p:sp>
      <p:sp>
        <p:nvSpPr>
          <p:cNvPr id="6147" name="Rectangle 3">
            <a:extLst>
              <a:ext uri="{FF2B5EF4-FFF2-40B4-BE49-F238E27FC236}">
                <a16:creationId xmlns:a16="http://schemas.microsoft.com/office/drawing/2014/main" id="{157D0957-B311-46D0-9422-265758BEAE0B}"/>
              </a:ext>
            </a:extLst>
          </p:cNvPr>
          <p:cNvSpPr>
            <a:spLocks noGrp="1" noChangeArrowheads="1"/>
          </p:cNvSpPr>
          <p:nvPr>
            <p:ph type="body" idx="1"/>
          </p:nvPr>
        </p:nvSpPr>
        <p:spPr>
          <a:xfrm>
            <a:off x="362858" y="1905001"/>
            <a:ext cx="6342742" cy="4571999"/>
          </a:xfrm>
          <a:noFill/>
        </p:spPr>
        <p:txBody>
          <a:bodyPr>
            <a:normAutofit fontScale="77500" lnSpcReduction="20000"/>
          </a:bodyPr>
          <a:lstStyle/>
          <a:p>
            <a:pPr eaLnBrk="1" hangingPunct="1">
              <a:lnSpc>
                <a:spcPct val="80000"/>
              </a:lnSpc>
              <a:buFontTx/>
              <a:buNone/>
            </a:pPr>
            <a:r>
              <a:rPr lang="en-US" altLang="en-US" sz="2300" dirty="0">
                <a:latin typeface="Times New Roman" panose="02020603050405020304" pitchFamily="18" charset="0"/>
                <a:cs typeface="Times New Roman" panose="02020603050405020304" pitchFamily="18" charset="0"/>
              </a:rPr>
              <a:t>Guaranteed loans to assist low to moderate</a:t>
            </a:r>
          </a:p>
          <a:p>
            <a:pPr eaLnBrk="1" hangingPunct="1">
              <a:lnSpc>
                <a:spcPct val="80000"/>
              </a:lnSpc>
              <a:buFontTx/>
              <a:buNone/>
            </a:pPr>
            <a:r>
              <a:rPr lang="en-US" altLang="en-US" sz="2300" dirty="0">
                <a:latin typeface="Times New Roman" panose="02020603050405020304" pitchFamily="18" charset="0"/>
                <a:cs typeface="Times New Roman" panose="02020603050405020304" pitchFamily="18" charset="0"/>
              </a:rPr>
              <a:t> income families in rural areas</a:t>
            </a:r>
          </a:p>
          <a:p>
            <a:pPr lvl="2" eaLnBrk="1" hangingPunct="1">
              <a:lnSpc>
                <a:spcPct val="80000"/>
              </a:lnSpc>
            </a:pPr>
            <a:r>
              <a:rPr lang="en-US" altLang="en-US" sz="2300" dirty="0">
                <a:latin typeface="Times New Roman" panose="02020603050405020304" pitchFamily="18" charset="0"/>
                <a:cs typeface="Times New Roman" panose="02020603050405020304" pitchFamily="18" charset="0"/>
              </a:rPr>
              <a:t>Loans made by a regional or local bank</a:t>
            </a:r>
          </a:p>
          <a:p>
            <a:pPr lvl="2" eaLnBrk="1" hangingPunct="1">
              <a:lnSpc>
                <a:spcPct val="80000"/>
              </a:lnSpc>
            </a:pPr>
            <a:r>
              <a:rPr lang="en-US" altLang="en-US" sz="2300" dirty="0">
                <a:latin typeface="Times New Roman" panose="02020603050405020304" pitchFamily="18" charset="0"/>
                <a:cs typeface="Times New Roman" panose="02020603050405020304" pitchFamily="18" charset="0"/>
              </a:rPr>
              <a:t>No down payment required</a:t>
            </a:r>
          </a:p>
          <a:p>
            <a:pPr marL="0" indent="0">
              <a:buNone/>
            </a:pPr>
            <a:r>
              <a:rPr lang="en-US" sz="2100" dirty="0">
                <a:latin typeface="Times New Roman" panose="02020603050405020304" pitchFamily="18" charset="0"/>
                <a:cs typeface="Times New Roman" panose="02020603050405020304" pitchFamily="18" charset="0"/>
              </a:rPr>
              <a:t>Applicants must:</a:t>
            </a:r>
          </a:p>
          <a:p>
            <a:pPr marL="342900" indent="-342900">
              <a:buAutoNum type="arabicPeriod"/>
            </a:pPr>
            <a:r>
              <a:rPr lang="en-US" sz="2100" dirty="0">
                <a:latin typeface="Times New Roman" panose="02020603050405020304" pitchFamily="18" charset="0"/>
                <a:cs typeface="Times New Roman" panose="02020603050405020304" pitchFamily="18" charset="0"/>
              </a:rPr>
              <a:t>Household income not to exceed 115% of median income.</a:t>
            </a:r>
          </a:p>
          <a:p>
            <a:pPr marL="342900" indent="-342900">
              <a:buAutoNum type="arabicPeriod"/>
            </a:pPr>
            <a:r>
              <a:rPr lang="en-US" sz="2100" dirty="0">
                <a:latin typeface="Times New Roman" panose="02020603050405020304" pitchFamily="18" charset="0"/>
                <a:cs typeface="Times New Roman" panose="02020603050405020304" pitchFamily="18" charset="0"/>
              </a:rPr>
              <a:t>Agree to occupy dwelling as primary residence.</a:t>
            </a:r>
          </a:p>
          <a:p>
            <a:pPr marL="342900" indent="-342900">
              <a:buAutoNum type="arabicPeriod"/>
            </a:pPr>
            <a:r>
              <a:rPr lang="en-US" sz="2100" dirty="0">
                <a:latin typeface="Times New Roman" panose="02020603050405020304" pitchFamily="18" charset="0"/>
                <a:cs typeface="Times New Roman" panose="02020603050405020304" pitchFamily="18" charset="0"/>
              </a:rPr>
              <a:t>US Citizen, non-citizen national, or qualified alien.</a:t>
            </a:r>
          </a:p>
          <a:p>
            <a:pPr marL="342900" indent="-342900">
              <a:buAutoNum type="arabicPeriod"/>
            </a:pPr>
            <a:r>
              <a:rPr lang="en-US" sz="2100" dirty="0">
                <a:latin typeface="Times New Roman" panose="02020603050405020304" pitchFamily="18" charset="0"/>
                <a:cs typeface="Times New Roman" panose="02020603050405020304" pitchFamily="18" charset="0"/>
              </a:rPr>
              <a:t>Unable to get conventional financing</a:t>
            </a:r>
          </a:p>
          <a:p>
            <a:pPr marL="342900" indent="-342900">
              <a:buAutoNum type="arabicPeriod"/>
            </a:pPr>
            <a:r>
              <a:rPr lang="en-US" sz="2100" dirty="0">
                <a:latin typeface="Times New Roman" panose="02020603050405020304" pitchFamily="18" charset="0"/>
                <a:cs typeface="Times New Roman" panose="02020603050405020304" pitchFamily="18" charset="0"/>
              </a:rPr>
              <a:t>Not be suspended or debarred from participating in federal programs</a:t>
            </a:r>
          </a:p>
          <a:p>
            <a:pPr marL="0" indent="0">
              <a:buNone/>
            </a:pPr>
            <a:endParaRPr lang="en-US" sz="2300" dirty="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Where to Apply</a:t>
            </a:r>
          </a:p>
          <a:p>
            <a:r>
              <a:rPr lang="en-US" sz="2100" dirty="0">
                <a:latin typeface="Times New Roman" panose="02020603050405020304" pitchFamily="18" charset="0"/>
                <a:cs typeface="Times New Roman" panose="02020603050405020304" pitchFamily="18" charset="0"/>
              </a:rPr>
              <a:t>Approved Lender, link below:</a:t>
            </a:r>
          </a:p>
          <a:p>
            <a:pPr marL="0" indent="0">
              <a:buNone/>
            </a:pPr>
            <a:r>
              <a:rPr lang="en-US" sz="2100" dirty="0">
                <a:latin typeface="Times New Roman" panose="02020603050405020304" pitchFamily="18" charset="0"/>
                <a:cs typeface="Times New Roman" panose="02020603050405020304" pitchFamily="18" charset="0"/>
                <a:hlinkClick r:id="rId3"/>
              </a:rPr>
              <a:t>Single Family Housing Guaranteed Loan Program | Rural Development (usda.gov)</a:t>
            </a:r>
            <a:endParaRPr lang="en-US" sz="210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en-US" sz="2000" dirty="0">
              <a:latin typeface="Times New Roman" panose="02020603050405020304" pitchFamily="18" charset="0"/>
            </a:endParaRPr>
          </a:p>
        </p:txBody>
      </p:sp>
      <p:sp>
        <p:nvSpPr>
          <p:cNvPr id="125956" name="Line 4">
            <a:extLst>
              <a:ext uri="{FF2B5EF4-FFF2-40B4-BE49-F238E27FC236}">
                <a16:creationId xmlns:a16="http://schemas.microsoft.com/office/drawing/2014/main" id="{D3F863E7-AB79-4D94-8860-13CB4A395D03}"/>
              </a:ext>
            </a:extLst>
          </p:cNvPr>
          <p:cNvSpPr>
            <a:spLocks noChangeShapeType="1"/>
          </p:cNvSpPr>
          <p:nvPr/>
        </p:nvSpPr>
        <p:spPr bwMode="auto">
          <a:xfrm>
            <a:off x="1752600" y="1143000"/>
            <a:ext cx="8915400" cy="0"/>
          </a:xfrm>
          <a:prstGeom prst="line">
            <a:avLst/>
          </a:prstGeom>
          <a:noFill/>
          <a:ln w="63500" cmpd="thinThick">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25957" name="Line 5">
            <a:extLst>
              <a:ext uri="{FF2B5EF4-FFF2-40B4-BE49-F238E27FC236}">
                <a16:creationId xmlns:a16="http://schemas.microsoft.com/office/drawing/2014/main" id="{66006EB1-CE54-4794-9C7F-66F420E5CB9B}"/>
              </a:ext>
            </a:extLst>
          </p:cNvPr>
          <p:cNvSpPr>
            <a:spLocks noChangeShapeType="1"/>
          </p:cNvSpPr>
          <p:nvPr/>
        </p:nvSpPr>
        <p:spPr bwMode="auto">
          <a:xfrm>
            <a:off x="10439400" y="685800"/>
            <a:ext cx="0" cy="5029200"/>
          </a:xfrm>
          <a:prstGeom prst="line">
            <a:avLst/>
          </a:prstGeom>
          <a:noFill/>
          <a:ln w="50800" cmpd="dbl">
            <a:solidFill>
              <a:srgbClr val="00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pic>
        <p:nvPicPr>
          <p:cNvPr id="6150" name="Picture 6" descr="MPj04095120000[1]">
            <a:extLst>
              <a:ext uri="{FF2B5EF4-FFF2-40B4-BE49-F238E27FC236}">
                <a16:creationId xmlns:a16="http://schemas.microsoft.com/office/drawing/2014/main" id="{24BF3C1F-1B9D-49D8-8E34-942147ED3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76400"/>
            <a:ext cx="31956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03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500" fill="hold"/>
                                        <p:tgtEl>
                                          <p:spTgt spid="125956"/>
                                        </p:tgtEl>
                                        <p:attrNameLst>
                                          <p:attrName>ppt_x</p:attrName>
                                        </p:attrNameLst>
                                      </p:cBhvr>
                                      <p:tavLst>
                                        <p:tav tm="0">
                                          <p:val>
                                            <p:strVal val="1+#ppt_w/2"/>
                                          </p:val>
                                        </p:tav>
                                        <p:tav tm="100000">
                                          <p:val>
                                            <p:strVal val="#ppt_x"/>
                                          </p:val>
                                        </p:tav>
                                      </p:tavLst>
                                    </p:anim>
                                    <p:anim calcmode="lin" valueType="num">
                                      <p:cBhvr additive="base">
                                        <p:cTn id="8" dur="500" fill="hold"/>
                                        <p:tgtEl>
                                          <p:spTgt spid="12595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5957"/>
                                        </p:tgtEl>
                                        <p:attrNameLst>
                                          <p:attrName>style.visibility</p:attrName>
                                        </p:attrNameLst>
                                      </p:cBhvr>
                                      <p:to>
                                        <p:strVal val="visible"/>
                                      </p:to>
                                    </p:set>
                                    <p:anim calcmode="lin" valueType="num">
                                      <p:cBhvr additive="base">
                                        <p:cTn id="11" dur="500" fill="hold"/>
                                        <p:tgtEl>
                                          <p:spTgt spid="125957"/>
                                        </p:tgtEl>
                                        <p:attrNameLst>
                                          <p:attrName>ppt_x</p:attrName>
                                        </p:attrNameLst>
                                      </p:cBhvr>
                                      <p:tavLst>
                                        <p:tav tm="0">
                                          <p:val>
                                            <p:strVal val="#ppt_x"/>
                                          </p:val>
                                        </p:tav>
                                        <p:tav tm="100000">
                                          <p:val>
                                            <p:strVal val="#ppt_x"/>
                                          </p:val>
                                        </p:tav>
                                      </p:tavLst>
                                    </p:anim>
                                    <p:anim calcmode="lin" valueType="num">
                                      <p:cBhvr additive="base">
                                        <p:cTn id="12" dur="500" fill="hold"/>
                                        <p:tgtEl>
                                          <p:spTgt spid="125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C353C7B-3110-4450-9845-B1AB187D9440}"/>
              </a:ext>
            </a:extLst>
          </p:cNvPr>
          <p:cNvSpPr>
            <a:spLocks noGrp="1" noChangeArrowheads="1"/>
          </p:cNvSpPr>
          <p:nvPr>
            <p:ph type="title"/>
          </p:nvPr>
        </p:nvSpPr>
        <p:spPr>
          <a:xfrm>
            <a:off x="228601" y="381000"/>
            <a:ext cx="7769225" cy="838200"/>
          </a:xfrm>
          <a:noFill/>
        </p:spPr>
        <p:txBody>
          <a:bodyPr anchor="t"/>
          <a:lstStyle/>
          <a:p>
            <a:pPr eaLnBrk="1" hangingPunct="1"/>
            <a:r>
              <a:rPr lang="en-US" altLang="en-US" dirty="0">
                <a:solidFill>
                  <a:schemeClr val="tx1"/>
                </a:solidFill>
              </a:rPr>
              <a:t>  504 Home Improvement</a:t>
            </a:r>
          </a:p>
        </p:txBody>
      </p:sp>
      <p:sp>
        <p:nvSpPr>
          <p:cNvPr id="9219" name="Rectangle 3">
            <a:extLst>
              <a:ext uri="{FF2B5EF4-FFF2-40B4-BE49-F238E27FC236}">
                <a16:creationId xmlns:a16="http://schemas.microsoft.com/office/drawing/2014/main" id="{F8978978-A499-4F9F-8654-46262EF0CCDF}"/>
              </a:ext>
            </a:extLst>
          </p:cNvPr>
          <p:cNvSpPr>
            <a:spLocks noGrp="1" noChangeArrowheads="1"/>
          </p:cNvSpPr>
          <p:nvPr>
            <p:ph type="body" idx="1"/>
          </p:nvPr>
        </p:nvSpPr>
        <p:spPr>
          <a:xfrm>
            <a:off x="1524000" y="1143000"/>
            <a:ext cx="5410200" cy="4419600"/>
          </a:xfrm>
          <a:noFill/>
        </p:spPr>
        <p:txBody>
          <a:bodyPr>
            <a:normAutofit fontScale="92500" lnSpcReduction="20000"/>
          </a:bodyPr>
          <a:lstStyle/>
          <a:p>
            <a:pPr eaLnBrk="1" hangingPunct="1">
              <a:lnSpc>
                <a:spcPct val="90000"/>
              </a:lnSpc>
              <a:buFontTx/>
              <a:buNone/>
            </a:pPr>
            <a:r>
              <a:rPr lang="en-US" altLang="en-US" sz="2400" dirty="0"/>
              <a:t>   </a:t>
            </a:r>
          </a:p>
          <a:p>
            <a:pPr eaLnBrk="1" hangingPunct="1">
              <a:lnSpc>
                <a:spcPct val="90000"/>
              </a:lnSpc>
              <a:buFontTx/>
              <a:buNone/>
            </a:pPr>
            <a:endParaRPr lang="en-US" altLang="en-US" sz="2400" dirty="0"/>
          </a:p>
          <a:p>
            <a:pPr eaLnBrk="1" hangingPunct="1">
              <a:lnSpc>
                <a:spcPct val="90000"/>
              </a:lnSpc>
              <a:buFontTx/>
              <a:buNone/>
            </a:pPr>
            <a:endParaRPr lang="en-US" altLang="en-US" sz="2400" dirty="0"/>
          </a:p>
          <a:p>
            <a:pPr lvl="1" eaLnBrk="1" hangingPunct="1">
              <a:lnSpc>
                <a:spcPct val="90000"/>
              </a:lnSpc>
            </a:pPr>
            <a:r>
              <a:rPr lang="en-US" altLang="en-US" sz="2400" dirty="0"/>
              <a:t>Loans to assist very-low income homeowners in rural areas for essential repairs </a:t>
            </a:r>
          </a:p>
          <a:p>
            <a:pPr lvl="2" eaLnBrk="1" hangingPunct="1">
              <a:lnSpc>
                <a:spcPct val="90000"/>
              </a:lnSpc>
            </a:pPr>
            <a:r>
              <a:rPr lang="en-US" altLang="en-US" sz="2100" dirty="0"/>
              <a:t>1% interest rate – Max 20 yr. term</a:t>
            </a:r>
          </a:p>
          <a:p>
            <a:pPr lvl="2" eaLnBrk="1" hangingPunct="1">
              <a:lnSpc>
                <a:spcPct val="90000"/>
              </a:lnSpc>
            </a:pPr>
            <a:r>
              <a:rPr lang="en-US" altLang="en-US" sz="2100" dirty="0"/>
              <a:t>Terms based on repayment ability</a:t>
            </a:r>
          </a:p>
          <a:p>
            <a:pPr lvl="2" eaLnBrk="1" hangingPunct="1">
              <a:lnSpc>
                <a:spcPct val="90000"/>
              </a:lnSpc>
            </a:pPr>
            <a:r>
              <a:rPr lang="en-US" altLang="en-US" sz="2100" dirty="0"/>
              <a:t>Maximum Loan amount = $40,000</a:t>
            </a:r>
          </a:p>
          <a:p>
            <a:pPr lvl="2" eaLnBrk="1" hangingPunct="1">
              <a:lnSpc>
                <a:spcPct val="90000"/>
              </a:lnSpc>
              <a:buFontTx/>
              <a:buNone/>
            </a:pPr>
            <a:endParaRPr lang="en-US" altLang="en-US" sz="1400" dirty="0"/>
          </a:p>
          <a:p>
            <a:pPr lvl="1" eaLnBrk="1" hangingPunct="1">
              <a:lnSpc>
                <a:spcPct val="90000"/>
              </a:lnSpc>
            </a:pPr>
            <a:r>
              <a:rPr lang="en-US" altLang="en-US" sz="2400" dirty="0"/>
              <a:t>Grants to assist very-low income rural homeowners  </a:t>
            </a:r>
          </a:p>
          <a:p>
            <a:pPr lvl="2" eaLnBrk="1" hangingPunct="1">
              <a:lnSpc>
                <a:spcPct val="90000"/>
              </a:lnSpc>
            </a:pPr>
            <a:r>
              <a:rPr lang="en-US" altLang="en-US" sz="2000" dirty="0"/>
              <a:t>62 years or older</a:t>
            </a:r>
          </a:p>
          <a:p>
            <a:pPr lvl="2" eaLnBrk="1" hangingPunct="1">
              <a:lnSpc>
                <a:spcPct val="90000"/>
              </a:lnSpc>
            </a:pPr>
            <a:r>
              <a:rPr lang="en-US" altLang="en-US" sz="2000" dirty="0"/>
              <a:t>Rehabilitate substandard housing</a:t>
            </a:r>
          </a:p>
          <a:p>
            <a:pPr lvl="2" eaLnBrk="1" hangingPunct="1">
              <a:lnSpc>
                <a:spcPct val="90000"/>
              </a:lnSpc>
            </a:pPr>
            <a:r>
              <a:rPr lang="en-US" altLang="en-US" sz="2000" dirty="0"/>
              <a:t>Grant assistance not to exceed $10,000</a:t>
            </a:r>
          </a:p>
        </p:txBody>
      </p:sp>
      <p:pic>
        <p:nvPicPr>
          <p:cNvPr id="9222" name="Picture 6" descr="P1010020">
            <a:extLst>
              <a:ext uri="{FF2B5EF4-FFF2-40B4-BE49-F238E27FC236}">
                <a16:creationId xmlns:a16="http://schemas.microsoft.com/office/drawing/2014/main" id="{BDEA7186-DDF2-4910-A6D3-D7FF28720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96" t="13527" r="10146"/>
          <a:stretch>
            <a:fillRect/>
          </a:stretch>
        </p:blipFill>
        <p:spPr bwMode="auto">
          <a:xfrm>
            <a:off x="6858000" y="1828800"/>
            <a:ext cx="3276600" cy="2808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1010019">
            <a:extLst>
              <a:ext uri="{FF2B5EF4-FFF2-40B4-BE49-F238E27FC236}">
                <a16:creationId xmlns:a16="http://schemas.microsoft.com/office/drawing/2014/main" id="{6EA4337F-074D-4E01-9477-B289135940FC}"/>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t="11571" b="5785"/>
          <a:stretch>
            <a:fillRect/>
          </a:stretch>
        </p:blipFill>
        <p:spPr bwMode="auto">
          <a:xfrm>
            <a:off x="6324600" y="1255714"/>
            <a:ext cx="3124200" cy="202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3" descr="MVC-001S">
            <a:extLst>
              <a:ext uri="{FF2B5EF4-FFF2-40B4-BE49-F238E27FC236}">
                <a16:creationId xmlns:a16="http://schemas.microsoft.com/office/drawing/2014/main" id="{7C97A685-0548-40BB-B1AA-54F8258B4923}"/>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t="6667" b="31667"/>
          <a:stretch>
            <a:fillRect/>
          </a:stretch>
        </p:blipFill>
        <p:spPr bwMode="auto">
          <a:xfrm>
            <a:off x="6705600" y="3459164"/>
            <a:ext cx="3581400" cy="217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4">
            <a:extLst>
              <a:ext uri="{FF2B5EF4-FFF2-40B4-BE49-F238E27FC236}">
                <a16:creationId xmlns:a16="http://schemas.microsoft.com/office/drawing/2014/main" id="{5F133EE3-16B2-42E2-86D6-6ECD7328ACF2}"/>
              </a:ext>
            </a:extLst>
          </p:cNvPr>
          <p:cNvSpPr txBox="1">
            <a:spLocks noChangeArrowheads="1"/>
          </p:cNvSpPr>
          <p:nvPr/>
        </p:nvSpPr>
        <p:spPr bwMode="auto">
          <a:xfrm>
            <a:off x="1828800" y="1651000"/>
            <a:ext cx="4419600" cy="304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400" b="1" dirty="0">
                <a:solidFill>
                  <a:srgbClr val="000000"/>
                </a:solidFill>
                <a:latin typeface="Times New Roman" panose="02020603050405020304" pitchFamily="18" charset="0"/>
              </a:rPr>
              <a:t>Home Repair Loan</a:t>
            </a:r>
            <a:r>
              <a:rPr lang="en-US" altLang="en-US" sz="2400" dirty="0">
                <a:solidFill>
                  <a:srgbClr val="000000"/>
                </a:solidFill>
                <a:latin typeface="Times New Roman" panose="02020603050405020304" pitchFamily="18" charset="0"/>
              </a:rPr>
              <a:t> – </a:t>
            </a:r>
          </a:p>
          <a:p>
            <a:pPr fontAlgn="base">
              <a:spcBef>
                <a:spcPct val="0"/>
              </a:spcBef>
              <a:spcAft>
                <a:spcPct val="0"/>
              </a:spcAft>
              <a:buNone/>
            </a:pPr>
            <a:endParaRPr lang="en-US" altLang="en-US" sz="2400" dirty="0">
              <a:solidFill>
                <a:srgbClr val="000000"/>
              </a:solidFill>
              <a:latin typeface="Times New Roman" panose="02020603050405020304" pitchFamily="18" charset="0"/>
            </a:endParaRPr>
          </a:p>
          <a:p>
            <a:pPr fontAlgn="base">
              <a:spcBef>
                <a:spcPct val="0"/>
              </a:spcBef>
              <a:spcAft>
                <a:spcPct val="0"/>
              </a:spcAft>
              <a:buNone/>
            </a:pPr>
            <a:r>
              <a:rPr lang="en-US" altLang="en-US" sz="2400" dirty="0">
                <a:solidFill>
                  <a:srgbClr val="000000"/>
                </a:solidFill>
                <a:latin typeface="Times New Roman" panose="02020603050405020304" pitchFamily="18" charset="0"/>
              </a:rPr>
              <a:t>Before and after photographs of a home which received a Rural Development Direct 504 Loan/Grant to make much-needed siding, gutter, electrical and flooring home repairs.</a:t>
            </a:r>
          </a:p>
        </p:txBody>
      </p:sp>
      <p:sp>
        <p:nvSpPr>
          <p:cNvPr id="10245" name="Rectangle 5">
            <a:extLst>
              <a:ext uri="{FF2B5EF4-FFF2-40B4-BE49-F238E27FC236}">
                <a16:creationId xmlns:a16="http://schemas.microsoft.com/office/drawing/2014/main" id="{1B45C6FE-D84D-4AD7-96C6-C45D41A95211}"/>
              </a:ext>
            </a:extLst>
          </p:cNvPr>
          <p:cNvSpPr>
            <a:spLocks noChangeArrowheads="1"/>
          </p:cNvSpPr>
          <p:nvPr/>
        </p:nvSpPr>
        <p:spPr bwMode="auto">
          <a:xfrm>
            <a:off x="228601" y="381000"/>
            <a:ext cx="7769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4400">
                <a:solidFill>
                  <a:srgbClr val="000000"/>
                </a:solidFill>
              </a:rPr>
              <a:t>Home Improvement</a:t>
            </a:r>
          </a:p>
        </p:txBody>
      </p:sp>
      <p:sp>
        <p:nvSpPr>
          <p:cNvPr id="129030" name="Line 6">
            <a:extLst>
              <a:ext uri="{FF2B5EF4-FFF2-40B4-BE49-F238E27FC236}">
                <a16:creationId xmlns:a16="http://schemas.microsoft.com/office/drawing/2014/main" id="{261BEA90-7485-4DD2-8ACE-C6ECD92525D8}"/>
              </a:ext>
            </a:extLst>
          </p:cNvPr>
          <p:cNvSpPr>
            <a:spLocks noChangeShapeType="1"/>
          </p:cNvSpPr>
          <p:nvPr/>
        </p:nvSpPr>
        <p:spPr bwMode="auto">
          <a:xfrm>
            <a:off x="1752600" y="1143000"/>
            <a:ext cx="8915400" cy="0"/>
          </a:xfrm>
          <a:prstGeom prst="line">
            <a:avLst/>
          </a:prstGeom>
          <a:noFill/>
          <a:ln w="63500" cmpd="thinThick">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29031" name="Line 7">
            <a:extLst>
              <a:ext uri="{FF2B5EF4-FFF2-40B4-BE49-F238E27FC236}">
                <a16:creationId xmlns:a16="http://schemas.microsoft.com/office/drawing/2014/main" id="{1ED76E3F-8FB5-4F1A-9742-5A5E42E8F86B}"/>
              </a:ext>
            </a:extLst>
          </p:cNvPr>
          <p:cNvSpPr>
            <a:spLocks noChangeShapeType="1"/>
          </p:cNvSpPr>
          <p:nvPr/>
        </p:nvSpPr>
        <p:spPr bwMode="auto">
          <a:xfrm>
            <a:off x="10439400" y="685800"/>
            <a:ext cx="0" cy="5029200"/>
          </a:xfrm>
          <a:prstGeom prst="line">
            <a:avLst/>
          </a:prstGeom>
          <a:noFill/>
          <a:ln w="50800" cmpd="dbl">
            <a:solidFill>
              <a:srgbClr val="00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0248" name="Rectangle 8">
            <a:extLst>
              <a:ext uri="{FF2B5EF4-FFF2-40B4-BE49-F238E27FC236}">
                <a16:creationId xmlns:a16="http://schemas.microsoft.com/office/drawing/2014/main" id="{0791CAEB-1EB3-4968-8295-BA7558143392}"/>
              </a:ext>
            </a:extLst>
          </p:cNvPr>
          <p:cNvSpPr>
            <a:spLocks noChangeArrowheads="1"/>
          </p:cNvSpPr>
          <p:nvPr/>
        </p:nvSpPr>
        <p:spPr bwMode="auto">
          <a:xfrm>
            <a:off x="6400800" y="2895600"/>
            <a:ext cx="464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200" b="1">
                <a:solidFill>
                  <a:srgbClr val="FFFFFF"/>
                </a:solidFill>
              </a:rPr>
              <a:t>Before</a:t>
            </a:r>
          </a:p>
        </p:txBody>
      </p:sp>
      <p:sp>
        <p:nvSpPr>
          <p:cNvPr id="10249" name="Rectangle 9">
            <a:extLst>
              <a:ext uri="{FF2B5EF4-FFF2-40B4-BE49-F238E27FC236}">
                <a16:creationId xmlns:a16="http://schemas.microsoft.com/office/drawing/2014/main" id="{1F36AC30-98A0-4DE6-B769-D28C5A868F95}"/>
              </a:ext>
            </a:extLst>
          </p:cNvPr>
          <p:cNvSpPr>
            <a:spLocks noChangeArrowheads="1"/>
          </p:cNvSpPr>
          <p:nvPr/>
        </p:nvSpPr>
        <p:spPr bwMode="auto">
          <a:xfrm>
            <a:off x="6705600" y="5257800"/>
            <a:ext cx="464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200" b="1">
                <a:solidFill>
                  <a:srgbClr val="FFFFFF"/>
                </a:solidFill>
              </a:rPr>
              <a:t>After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29030"/>
                                        </p:tgtEl>
                                        <p:attrNameLst>
                                          <p:attrName>style.visibility</p:attrName>
                                        </p:attrNameLst>
                                      </p:cBhvr>
                                      <p:to>
                                        <p:strVal val="visible"/>
                                      </p:to>
                                    </p:set>
                                    <p:anim calcmode="lin" valueType="num">
                                      <p:cBhvr additive="base">
                                        <p:cTn id="7" dur="500" fill="hold"/>
                                        <p:tgtEl>
                                          <p:spTgt spid="129030"/>
                                        </p:tgtEl>
                                        <p:attrNameLst>
                                          <p:attrName>ppt_x</p:attrName>
                                        </p:attrNameLst>
                                      </p:cBhvr>
                                      <p:tavLst>
                                        <p:tav tm="0">
                                          <p:val>
                                            <p:strVal val="1+#ppt_w/2"/>
                                          </p:val>
                                        </p:tav>
                                        <p:tav tm="100000">
                                          <p:val>
                                            <p:strVal val="#ppt_x"/>
                                          </p:val>
                                        </p:tav>
                                      </p:tavLst>
                                    </p:anim>
                                    <p:anim calcmode="lin" valueType="num">
                                      <p:cBhvr additive="base">
                                        <p:cTn id="8" dur="500" fill="hold"/>
                                        <p:tgtEl>
                                          <p:spTgt spid="12903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9031"/>
                                        </p:tgtEl>
                                        <p:attrNameLst>
                                          <p:attrName>style.visibility</p:attrName>
                                        </p:attrNameLst>
                                      </p:cBhvr>
                                      <p:to>
                                        <p:strVal val="visible"/>
                                      </p:to>
                                    </p:set>
                                    <p:anim calcmode="lin" valueType="num">
                                      <p:cBhvr additive="base">
                                        <p:cTn id="11" dur="500" fill="hold"/>
                                        <p:tgtEl>
                                          <p:spTgt spid="129031"/>
                                        </p:tgtEl>
                                        <p:attrNameLst>
                                          <p:attrName>ppt_x</p:attrName>
                                        </p:attrNameLst>
                                      </p:cBhvr>
                                      <p:tavLst>
                                        <p:tav tm="0">
                                          <p:val>
                                            <p:strVal val="#ppt_x"/>
                                          </p:val>
                                        </p:tav>
                                        <p:tav tm="100000">
                                          <p:val>
                                            <p:strVal val="#ppt_x"/>
                                          </p:val>
                                        </p:tav>
                                      </p:tavLst>
                                    </p:anim>
                                    <p:anim calcmode="lin" valueType="num">
                                      <p:cBhvr additive="base">
                                        <p:cTn id="12" dur="500" fill="hold"/>
                                        <p:tgtEl>
                                          <p:spTgt spid="129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D58D15-950D-4FE1-8491-75503C9A095C}"/>
              </a:ext>
            </a:extLst>
          </p:cNvPr>
          <p:cNvSpPr>
            <a:spLocks noGrp="1" noChangeArrowheads="1"/>
          </p:cNvSpPr>
          <p:nvPr>
            <p:ph type="title"/>
          </p:nvPr>
        </p:nvSpPr>
        <p:spPr>
          <a:xfrm>
            <a:off x="1752599" y="381000"/>
            <a:ext cx="8162923" cy="838200"/>
          </a:xfrm>
          <a:noFill/>
        </p:spPr>
        <p:txBody>
          <a:bodyPr anchor="t">
            <a:normAutofit fontScale="90000"/>
          </a:bodyPr>
          <a:lstStyle/>
          <a:p>
            <a:pPr eaLnBrk="1" hangingPunct="1"/>
            <a:r>
              <a:rPr lang="en-US" altLang="en-US" dirty="0"/>
              <a:t>Rural Development Single Family Housing Office Locations</a:t>
            </a:r>
          </a:p>
        </p:txBody>
      </p:sp>
      <p:sp>
        <p:nvSpPr>
          <p:cNvPr id="5123" name="Rectangle 3">
            <a:extLst>
              <a:ext uri="{FF2B5EF4-FFF2-40B4-BE49-F238E27FC236}">
                <a16:creationId xmlns:a16="http://schemas.microsoft.com/office/drawing/2014/main" id="{FCB5B62F-00FC-4D30-AD59-8EFF29D9F138}"/>
              </a:ext>
            </a:extLst>
          </p:cNvPr>
          <p:cNvSpPr>
            <a:spLocks noGrp="1" noChangeArrowheads="1"/>
          </p:cNvSpPr>
          <p:nvPr>
            <p:ph type="body" idx="1"/>
          </p:nvPr>
        </p:nvSpPr>
        <p:spPr>
          <a:xfrm>
            <a:off x="1676400" y="1905000"/>
            <a:ext cx="7710488" cy="4571998"/>
          </a:xfrm>
          <a:noFill/>
        </p:spPr>
        <p:txBody>
          <a:bodyPr>
            <a:normAutofit fontScale="70000" lnSpcReduction="20000"/>
          </a:bodyPr>
          <a:lstStyle/>
          <a:p>
            <a:pPr>
              <a:buFontTx/>
              <a:buNone/>
            </a:pPr>
            <a:r>
              <a:rPr lang="en-US" altLang="en-US" sz="2400" dirty="0"/>
              <a:t>Office	                       	                      Telephone</a:t>
            </a:r>
          </a:p>
          <a:p>
            <a:pPr>
              <a:buFontTx/>
              <a:buNone/>
            </a:pPr>
            <a:r>
              <a:rPr lang="en-US" altLang="en-US" sz="2400" dirty="0">
                <a:solidFill>
                  <a:srgbClr val="FF0000"/>
                </a:solidFill>
              </a:rPr>
              <a:t>Monroe      			318-343-4467 </a:t>
            </a:r>
            <a:r>
              <a:rPr lang="en-US" altLang="en-US" sz="2400" dirty="0" err="1">
                <a:solidFill>
                  <a:srgbClr val="FF0000"/>
                </a:solidFill>
              </a:rPr>
              <a:t>ext</a:t>
            </a:r>
            <a:r>
              <a:rPr lang="en-US" altLang="en-US" sz="2400" dirty="0">
                <a:solidFill>
                  <a:srgbClr val="FF0000"/>
                </a:solidFill>
              </a:rPr>
              <a:t> 4 opt 1</a:t>
            </a:r>
          </a:p>
          <a:p>
            <a:pPr>
              <a:buFontTx/>
              <a:buNone/>
            </a:pPr>
            <a:r>
              <a:rPr lang="en-US" altLang="en-US" sz="2400" dirty="0">
                <a:solidFill>
                  <a:srgbClr val="FF0000"/>
                </a:solidFill>
              </a:rPr>
              <a:t>	     </a:t>
            </a:r>
            <a:r>
              <a:rPr lang="en-US" altLang="en-US" sz="2400" dirty="0"/>
              <a:t>	          </a:t>
            </a:r>
          </a:p>
          <a:p>
            <a:pPr>
              <a:buFontTx/>
              <a:buNone/>
            </a:pPr>
            <a:r>
              <a:rPr lang="en-US" altLang="en-US" sz="2400" dirty="0">
                <a:solidFill>
                  <a:srgbClr val="002060"/>
                </a:solidFill>
              </a:rPr>
              <a:t>Natchitoches 		   	318-352-7100 </a:t>
            </a:r>
            <a:r>
              <a:rPr lang="en-US" altLang="en-US" sz="2400" dirty="0" err="1">
                <a:solidFill>
                  <a:srgbClr val="002060"/>
                </a:solidFill>
              </a:rPr>
              <a:t>ext</a:t>
            </a:r>
            <a:r>
              <a:rPr lang="en-US" altLang="en-US" sz="2400" dirty="0">
                <a:solidFill>
                  <a:srgbClr val="002060"/>
                </a:solidFill>
              </a:rPr>
              <a:t> 4</a:t>
            </a:r>
          </a:p>
          <a:p>
            <a:pPr>
              <a:buFontTx/>
              <a:buNone/>
            </a:pPr>
            <a:r>
              <a:rPr lang="en-US" altLang="en-US" sz="2400" dirty="0">
                <a:solidFill>
                  <a:srgbClr val="00B050"/>
                </a:solidFill>
              </a:rPr>
              <a:t>     </a:t>
            </a:r>
            <a:r>
              <a:rPr lang="en-US" altLang="en-US" sz="2400" dirty="0"/>
              <a:t>  </a:t>
            </a:r>
          </a:p>
          <a:p>
            <a:pPr>
              <a:buFontTx/>
              <a:buNone/>
            </a:pPr>
            <a:r>
              <a:rPr lang="en-US" altLang="en-US" sz="2400" dirty="0">
                <a:solidFill>
                  <a:srgbClr val="FF0000"/>
                </a:solidFill>
              </a:rPr>
              <a:t>Lafayette         			337-262-6601 </a:t>
            </a:r>
            <a:r>
              <a:rPr lang="en-US" altLang="en-US" sz="2400" dirty="0" err="1">
                <a:solidFill>
                  <a:srgbClr val="FF0000"/>
                </a:solidFill>
              </a:rPr>
              <a:t>ext</a:t>
            </a:r>
            <a:r>
              <a:rPr lang="en-US" altLang="en-US" sz="2400" dirty="0">
                <a:solidFill>
                  <a:srgbClr val="FF0000"/>
                </a:solidFill>
              </a:rPr>
              <a:t> 4</a:t>
            </a:r>
          </a:p>
          <a:p>
            <a:pPr>
              <a:buFontTx/>
              <a:buNone/>
            </a:pPr>
            <a:r>
              <a:rPr lang="en-US" altLang="en-US" sz="2400" dirty="0">
                <a:solidFill>
                  <a:srgbClr val="FF0000"/>
                </a:solidFill>
              </a:rPr>
              <a:t> </a:t>
            </a:r>
          </a:p>
          <a:p>
            <a:pPr>
              <a:buFontTx/>
              <a:buNone/>
            </a:pPr>
            <a:r>
              <a:rPr lang="en-US" altLang="en-US" sz="2400" dirty="0">
                <a:solidFill>
                  <a:srgbClr val="002060"/>
                </a:solidFill>
              </a:rPr>
              <a:t>Amite          			985-748-8751 </a:t>
            </a:r>
            <a:r>
              <a:rPr lang="en-US" altLang="en-US" sz="2400" dirty="0" err="1">
                <a:solidFill>
                  <a:srgbClr val="002060"/>
                </a:solidFill>
              </a:rPr>
              <a:t>ext</a:t>
            </a:r>
            <a:r>
              <a:rPr lang="en-US" altLang="en-US" sz="2400" dirty="0">
                <a:solidFill>
                  <a:srgbClr val="002060"/>
                </a:solidFill>
              </a:rPr>
              <a:t> 4</a:t>
            </a:r>
          </a:p>
          <a:p>
            <a:pPr>
              <a:buFontTx/>
              <a:buNone/>
            </a:pPr>
            <a:endParaRPr lang="en-US" altLang="en-US" sz="2400" dirty="0">
              <a:solidFill>
                <a:srgbClr val="00B050"/>
              </a:solidFill>
            </a:endParaRPr>
          </a:p>
          <a:p>
            <a:pPr>
              <a:buFontTx/>
              <a:buNone/>
            </a:pPr>
            <a:r>
              <a:rPr lang="en-US" altLang="en-US" sz="2400" dirty="0">
                <a:solidFill>
                  <a:srgbClr val="FF0000"/>
                </a:solidFill>
              </a:rPr>
              <a:t>Alexandria State Office		318-473-7630     </a:t>
            </a:r>
          </a:p>
          <a:p>
            <a:pPr>
              <a:buFontTx/>
              <a:buNone/>
            </a:pPr>
            <a:r>
              <a:rPr lang="en-US" altLang="en-US" sz="2400" dirty="0">
                <a:solidFill>
                  <a:srgbClr val="FF0000"/>
                </a:solidFill>
              </a:rPr>
              <a:t> </a:t>
            </a:r>
          </a:p>
          <a:p>
            <a:pPr>
              <a:buFontTx/>
              <a:buNone/>
            </a:pPr>
            <a:r>
              <a:rPr lang="en-US" sz="2000" dirty="0"/>
              <a:t>Faye Hornsby, Housing Program Director</a:t>
            </a:r>
          </a:p>
          <a:p>
            <a:pPr>
              <a:buFontTx/>
              <a:buNone/>
            </a:pPr>
            <a:r>
              <a:rPr lang="en-US" sz="2000" dirty="0">
                <a:hlinkClick r:id="rId3"/>
              </a:rPr>
              <a:t>faye.hornsby@usda.gov</a:t>
            </a:r>
            <a:endParaRPr lang="en-US" sz="2000" dirty="0"/>
          </a:p>
          <a:p>
            <a:pPr>
              <a:buFontTx/>
              <a:buNone/>
            </a:pPr>
            <a:r>
              <a:rPr lang="en-US" altLang="en-US" sz="2000" dirty="0"/>
              <a:t>Mack McCraney, Area Director</a:t>
            </a:r>
          </a:p>
          <a:p>
            <a:pPr>
              <a:buFontTx/>
              <a:buNone/>
            </a:pPr>
            <a:r>
              <a:rPr lang="en-US" altLang="en-US" sz="2000" dirty="0">
                <a:hlinkClick r:id="rId4"/>
              </a:rPr>
              <a:t>mack.mccraney@usda.gov</a:t>
            </a:r>
            <a:endParaRPr lang="en-US" altLang="en-US" sz="2000" dirty="0"/>
          </a:p>
          <a:p>
            <a:pPr>
              <a:buFontTx/>
              <a:buNone/>
            </a:pPr>
            <a:endParaRPr lang="en-US" altLang="en-US" sz="2400" dirty="0"/>
          </a:p>
        </p:txBody>
      </p:sp>
      <p:sp>
        <p:nvSpPr>
          <p:cNvPr id="124932" name="Line 4">
            <a:extLst>
              <a:ext uri="{FF2B5EF4-FFF2-40B4-BE49-F238E27FC236}">
                <a16:creationId xmlns:a16="http://schemas.microsoft.com/office/drawing/2014/main" id="{6E92587A-6436-42B3-A018-2BC3DFF561EA}"/>
              </a:ext>
            </a:extLst>
          </p:cNvPr>
          <p:cNvSpPr>
            <a:spLocks noChangeShapeType="1"/>
          </p:cNvSpPr>
          <p:nvPr/>
        </p:nvSpPr>
        <p:spPr bwMode="auto">
          <a:xfrm>
            <a:off x="1752600" y="1143000"/>
            <a:ext cx="8915400" cy="0"/>
          </a:xfrm>
          <a:prstGeom prst="line">
            <a:avLst/>
          </a:prstGeom>
          <a:noFill/>
          <a:ln w="63500" cmpd="thinThick">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24933" name="Line 5">
            <a:extLst>
              <a:ext uri="{FF2B5EF4-FFF2-40B4-BE49-F238E27FC236}">
                <a16:creationId xmlns:a16="http://schemas.microsoft.com/office/drawing/2014/main" id="{B2365A40-D1C6-43C2-9071-3C9902CB17AF}"/>
              </a:ext>
            </a:extLst>
          </p:cNvPr>
          <p:cNvSpPr>
            <a:spLocks noChangeShapeType="1"/>
          </p:cNvSpPr>
          <p:nvPr/>
        </p:nvSpPr>
        <p:spPr bwMode="auto">
          <a:xfrm>
            <a:off x="10439400" y="685800"/>
            <a:ext cx="0" cy="5029200"/>
          </a:xfrm>
          <a:prstGeom prst="line">
            <a:avLst/>
          </a:prstGeom>
          <a:noFill/>
          <a:ln w="50800" cmpd="dbl">
            <a:solidFill>
              <a:srgbClr val="00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3885009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24932"/>
                                        </p:tgtEl>
                                        <p:attrNameLst>
                                          <p:attrName>style.visibility</p:attrName>
                                        </p:attrNameLst>
                                      </p:cBhvr>
                                      <p:to>
                                        <p:strVal val="visible"/>
                                      </p:to>
                                    </p:set>
                                    <p:anim calcmode="lin" valueType="num">
                                      <p:cBhvr additive="base">
                                        <p:cTn id="7" dur="500" fill="hold"/>
                                        <p:tgtEl>
                                          <p:spTgt spid="124932"/>
                                        </p:tgtEl>
                                        <p:attrNameLst>
                                          <p:attrName>ppt_x</p:attrName>
                                        </p:attrNameLst>
                                      </p:cBhvr>
                                      <p:tavLst>
                                        <p:tav tm="0">
                                          <p:val>
                                            <p:strVal val="1+#ppt_w/2"/>
                                          </p:val>
                                        </p:tav>
                                        <p:tav tm="100000">
                                          <p:val>
                                            <p:strVal val="#ppt_x"/>
                                          </p:val>
                                        </p:tav>
                                      </p:tavLst>
                                    </p:anim>
                                    <p:anim calcmode="lin" valueType="num">
                                      <p:cBhvr additive="base">
                                        <p:cTn id="8" dur="500" fill="hold"/>
                                        <p:tgtEl>
                                          <p:spTgt spid="12493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4933"/>
                                        </p:tgtEl>
                                        <p:attrNameLst>
                                          <p:attrName>style.visibility</p:attrName>
                                        </p:attrNameLst>
                                      </p:cBhvr>
                                      <p:to>
                                        <p:strVal val="visible"/>
                                      </p:to>
                                    </p:set>
                                    <p:anim calcmode="lin" valueType="num">
                                      <p:cBhvr additive="base">
                                        <p:cTn id="11" dur="500" fill="hold"/>
                                        <p:tgtEl>
                                          <p:spTgt spid="124933"/>
                                        </p:tgtEl>
                                        <p:attrNameLst>
                                          <p:attrName>ppt_x</p:attrName>
                                        </p:attrNameLst>
                                      </p:cBhvr>
                                      <p:tavLst>
                                        <p:tav tm="0">
                                          <p:val>
                                            <p:strVal val="#ppt_x"/>
                                          </p:val>
                                        </p:tav>
                                        <p:tav tm="100000">
                                          <p:val>
                                            <p:strVal val="#ppt_x"/>
                                          </p:val>
                                        </p:tav>
                                      </p:tavLst>
                                    </p:anim>
                                    <p:anim calcmode="lin" valueType="num">
                                      <p:cBhvr additive="base">
                                        <p:cTn id="12" dur="500" fill="hold"/>
                                        <p:tgtEl>
                                          <p:spTgt spid="1249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52DFB996BAAD468BC6A81D289EAFA0" ma:contentTypeVersion="4" ma:contentTypeDescription="Create a new document." ma:contentTypeScope="" ma:versionID="4eb41782830c8d8bbcfbadc5774f09a3">
  <xsd:schema xmlns:xsd="http://www.w3.org/2001/XMLSchema" xmlns:xs="http://www.w3.org/2001/XMLSchema" xmlns:p="http://schemas.microsoft.com/office/2006/metadata/properties" xmlns:ns2="f29a9cc4-78e2-475f-9132-84570ff260e6" targetNamespace="http://schemas.microsoft.com/office/2006/metadata/properties" ma:root="true" ma:fieldsID="1aafd0fb61542e95c216f5825bb4051d" ns2:_="">
    <xsd:import namespace="f29a9cc4-78e2-475f-9132-84570ff260e6"/>
    <xsd:element name="properties">
      <xsd:complexType>
        <xsd:sequence>
          <xsd:element name="documentManagement">
            <xsd:complexType>
              <xsd:all>
                <xsd:element ref="ns2:MediaServiceMetadata" minOccurs="0"/>
                <xsd:element ref="ns2:MediaServiceFastMetadata" minOccurs="0"/>
                <xsd:element ref="ns2:Description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a9cc4-78e2-475f-9132-84570ff260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scription0" ma:index="10"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f29a9cc4-78e2-475f-9132-84570ff260e6">Blank PowerPoint Presentation</Description0>
  </documentManagement>
</p:properties>
</file>

<file path=customXml/itemProps1.xml><?xml version="1.0" encoding="utf-8"?>
<ds:datastoreItem xmlns:ds="http://schemas.openxmlformats.org/officeDocument/2006/customXml" ds:itemID="{5A0343AF-01C3-4E2B-BA3B-EFCC73878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a9cc4-78e2-475f-9132-84570ff26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CC1D59-BE80-4337-B650-5C75E8880488}">
  <ds:schemaRefs>
    <ds:schemaRef ds:uri="http://schemas.microsoft.com/sharepoint/v3/contenttype/forms"/>
  </ds:schemaRefs>
</ds:datastoreItem>
</file>

<file path=customXml/itemProps3.xml><?xml version="1.0" encoding="utf-8"?>
<ds:datastoreItem xmlns:ds="http://schemas.openxmlformats.org/officeDocument/2006/customXml" ds:itemID="{256AE9F8-F163-47D8-9998-15356C8F4D66}">
  <ds:schemaRefs>
    <ds:schemaRef ds:uri="http://purl.org/dc/terms/"/>
    <ds:schemaRef ds:uri="http://schemas.openxmlformats.org/package/2006/metadata/core-properties"/>
    <ds:schemaRef ds:uri="f29a9cc4-78e2-475f-9132-84570ff260e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2404</TotalTime>
  <Words>2702</Words>
  <Application>Microsoft Office PowerPoint</Application>
  <PresentationFormat>Widescreen</PresentationFormat>
  <Paragraphs>183</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MT Std Light</vt:lpstr>
      <vt:lpstr>ArialMTStd-Bold</vt:lpstr>
      <vt:lpstr>Calibri</vt:lpstr>
      <vt:lpstr>Calibri Light</vt:lpstr>
      <vt:lpstr>Source Sans Pro</vt:lpstr>
      <vt:lpstr>Source Sans Pro Light</vt:lpstr>
      <vt:lpstr>Source Sans Pro Web</vt:lpstr>
      <vt:lpstr>Times New Roman</vt:lpstr>
      <vt:lpstr>Office Theme</vt:lpstr>
      <vt:lpstr>Louisiana Rural Development   </vt:lpstr>
      <vt:lpstr>USDA Rural Development </vt:lpstr>
      <vt:lpstr> Housing Programs</vt:lpstr>
      <vt:lpstr>Housing</vt:lpstr>
      <vt:lpstr>The American Dream -  502 Direct Loan Program</vt:lpstr>
      <vt:lpstr>The American Dream – Guaranteed Loan Program</vt:lpstr>
      <vt:lpstr>  504 Home Improvement</vt:lpstr>
      <vt:lpstr>PowerPoint Presentation</vt:lpstr>
      <vt:lpstr>Rural Development Single Family Housing Office Locations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Delabrer</dc:creator>
  <cp:lastModifiedBy>McCraney, Mack - RD, LA</cp:lastModifiedBy>
  <cp:revision>92</cp:revision>
  <dcterms:created xsi:type="dcterms:W3CDTF">2019-02-01T15:35:23Z</dcterms:created>
  <dcterms:modified xsi:type="dcterms:W3CDTF">2023-09-01T14:45:31Z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0x010100B552DFB996BAAD468BC6A81D289EAFA0</vt:lpwstr>
  </property>
</Properties>
</file>