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4"/>
  </p:sldMasterIdLst>
  <p:notesMasterIdLst>
    <p:notesMasterId r:id="rId73"/>
  </p:notesMasterIdLst>
  <p:sldIdLst>
    <p:sldId id="258" r:id="rId5"/>
    <p:sldId id="256" r:id="rId6"/>
    <p:sldId id="259" r:id="rId7"/>
    <p:sldId id="262" r:id="rId8"/>
    <p:sldId id="264" r:id="rId9"/>
    <p:sldId id="265" r:id="rId10"/>
    <p:sldId id="266" r:id="rId11"/>
    <p:sldId id="267" r:id="rId12"/>
    <p:sldId id="268" r:id="rId13"/>
    <p:sldId id="354" r:id="rId14"/>
    <p:sldId id="269" r:id="rId15"/>
    <p:sldId id="270" r:id="rId16"/>
    <p:sldId id="271" r:id="rId17"/>
    <p:sldId id="272" r:id="rId18"/>
    <p:sldId id="273" r:id="rId19"/>
    <p:sldId id="275" r:id="rId20"/>
    <p:sldId id="357" r:id="rId21"/>
    <p:sldId id="285" r:id="rId22"/>
    <p:sldId id="288" r:id="rId23"/>
    <p:sldId id="359" r:id="rId24"/>
    <p:sldId id="276" r:id="rId25"/>
    <p:sldId id="277" r:id="rId26"/>
    <p:sldId id="335" r:id="rId27"/>
    <p:sldId id="337" r:id="rId28"/>
    <p:sldId id="291" r:id="rId29"/>
    <p:sldId id="278" r:id="rId30"/>
    <p:sldId id="339" r:id="rId31"/>
    <p:sldId id="340" r:id="rId32"/>
    <p:sldId id="342" r:id="rId33"/>
    <p:sldId id="343" r:id="rId34"/>
    <p:sldId id="279" r:id="rId35"/>
    <p:sldId id="283" r:id="rId36"/>
    <p:sldId id="293" r:id="rId37"/>
    <p:sldId id="360" r:id="rId38"/>
    <p:sldId id="361" r:id="rId39"/>
    <p:sldId id="364" r:id="rId40"/>
    <p:sldId id="362" r:id="rId41"/>
    <p:sldId id="363" r:id="rId42"/>
    <p:sldId id="365" r:id="rId43"/>
    <p:sldId id="366" r:id="rId44"/>
    <p:sldId id="301" r:id="rId45"/>
    <p:sldId id="303" r:id="rId46"/>
    <p:sldId id="304" r:id="rId47"/>
    <p:sldId id="306" r:id="rId48"/>
    <p:sldId id="307" r:id="rId49"/>
    <p:sldId id="309" r:id="rId50"/>
    <p:sldId id="355" r:id="rId51"/>
    <p:sldId id="311" r:id="rId52"/>
    <p:sldId id="313" r:id="rId53"/>
    <p:sldId id="315" r:id="rId54"/>
    <p:sldId id="317" r:id="rId55"/>
    <p:sldId id="318" r:id="rId56"/>
    <p:sldId id="319" r:id="rId57"/>
    <p:sldId id="330" r:id="rId58"/>
    <p:sldId id="320" r:id="rId59"/>
    <p:sldId id="324" r:id="rId60"/>
    <p:sldId id="326" r:id="rId61"/>
    <p:sldId id="328" r:id="rId62"/>
    <p:sldId id="333" r:id="rId63"/>
    <p:sldId id="322" r:id="rId64"/>
    <p:sldId id="344" r:id="rId65"/>
    <p:sldId id="346" r:id="rId66"/>
    <p:sldId id="348" r:id="rId67"/>
    <p:sldId id="349" r:id="rId68"/>
    <p:sldId id="351" r:id="rId69"/>
    <p:sldId id="353" r:id="rId70"/>
    <p:sldId id="280" r:id="rId71"/>
    <p:sldId id="33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63A031-66E2-471C-90DB-D50740B67AF3}">
          <p14:sldIdLst>
            <p14:sldId id="258"/>
            <p14:sldId id="256"/>
            <p14:sldId id="259"/>
            <p14:sldId id="262"/>
            <p14:sldId id="264"/>
            <p14:sldId id="265"/>
            <p14:sldId id="266"/>
            <p14:sldId id="267"/>
            <p14:sldId id="268"/>
            <p14:sldId id="354"/>
            <p14:sldId id="269"/>
            <p14:sldId id="270"/>
            <p14:sldId id="271"/>
            <p14:sldId id="272"/>
            <p14:sldId id="273"/>
            <p14:sldId id="275"/>
            <p14:sldId id="357"/>
            <p14:sldId id="285"/>
            <p14:sldId id="288"/>
            <p14:sldId id="359"/>
            <p14:sldId id="276"/>
            <p14:sldId id="277"/>
            <p14:sldId id="335"/>
            <p14:sldId id="337"/>
            <p14:sldId id="291"/>
            <p14:sldId id="278"/>
            <p14:sldId id="339"/>
            <p14:sldId id="340"/>
            <p14:sldId id="342"/>
            <p14:sldId id="343"/>
            <p14:sldId id="279"/>
            <p14:sldId id="283"/>
            <p14:sldId id="293"/>
            <p14:sldId id="360"/>
            <p14:sldId id="361"/>
            <p14:sldId id="364"/>
            <p14:sldId id="362"/>
            <p14:sldId id="363"/>
            <p14:sldId id="365"/>
            <p14:sldId id="366"/>
            <p14:sldId id="301"/>
            <p14:sldId id="303"/>
            <p14:sldId id="304"/>
            <p14:sldId id="306"/>
            <p14:sldId id="307"/>
            <p14:sldId id="309"/>
            <p14:sldId id="355"/>
            <p14:sldId id="311"/>
            <p14:sldId id="313"/>
            <p14:sldId id="315"/>
            <p14:sldId id="317"/>
            <p14:sldId id="318"/>
            <p14:sldId id="319"/>
            <p14:sldId id="330"/>
            <p14:sldId id="320"/>
            <p14:sldId id="324"/>
            <p14:sldId id="326"/>
            <p14:sldId id="328"/>
            <p14:sldId id="333"/>
            <p14:sldId id="322"/>
            <p14:sldId id="344"/>
            <p14:sldId id="346"/>
            <p14:sldId id="348"/>
            <p14:sldId id="349"/>
            <p14:sldId id="351"/>
            <p14:sldId id="353"/>
            <p14:sldId id="280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" initials="M" lastIdx="2" clrIdx="1"/>
  <p:cmAuthor id="1" name="Max Wlodarczak" initials="MW" lastIdx="1" clrIdx="0">
    <p:extLst>
      <p:ext uri="{19B8F6BF-5375-455C-9EA6-DF929625EA0E}">
        <p15:presenceInfo xmlns:p15="http://schemas.microsoft.com/office/powerpoint/2012/main" userId="S-1-5-21-4187440968-3936422118-3382865492-31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84EA0-B619-4A2A-AFDE-C6676ED56CEE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AB583-9E5A-40DB-A3C8-FDD94E27E1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03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B583-9E5A-40DB-A3C8-FDD94E27E1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B583-9E5A-40DB-A3C8-FDD94E27E1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86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B583-9E5A-40DB-A3C8-FDD94E27E1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7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4C3C2-1FCC-4B79-BFC1-0893D40C46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8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B583-9E5A-40DB-A3C8-FDD94E27E1F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B583-9E5A-40DB-A3C8-FDD94E27E1FD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3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15C4874-B916-4BA6-A7DD-5A96F80282BF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2BF93D-6F7D-4B8B-8C7A-D0C81A347DA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08624" y="856527"/>
            <a:ext cx="3127710" cy="515073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sz="2800" b="1" dirty="0">
              <a:solidFill>
                <a:schemeClr val="tx2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r>
              <a:rPr lang="en-US" sz="2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Louisiana Statewide </a:t>
            </a:r>
          </a:p>
          <a:p>
            <a:pPr marL="68580" indent="0" algn="ctr">
              <a:buNone/>
            </a:pPr>
            <a:r>
              <a:rPr lang="en-US" sz="2800" b="1" i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Homeownership Think Tank Roundtable</a:t>
            </a:r>
          </a:p>
          <a:p>
            <a:pPr marL="68580" indent="0">
              <a:buNone/>
            </a:pPr>
            <a:endParaRPr lang="en-US" sz="2800" b="1" dirty="0">
              <a:solidFill>
                <a:schemeClr val="tx2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endParaRPr lang="en-US" sz="2800" b="1" i="1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endParaRPr lang="en-US" sz="2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514600"/>
            <a:ext cx="3304572" cy="1828800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Single-Family Housing Programs: </a:t>
            </a:r>
            <a:b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r>
              <a:rPr lang="en-US" b="1" i="1" dirty="0">
                <a:solidFill>
                  <a:schemeClr val="tx2"/>
                </a:solidFill>
              </a:rPr>
              <a:t/>
            </a:r>
            <a:br>
              <a:rPr lang="en-US" b="1" i="1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3C3479-C595-BF3B-FDBA-D8091BAFC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1600" b="1" i="1" dirty="0"/>
          </a:p>
          <a:p>
            <a:endParaRPr lang="en-US" sz="1600" b="1" i="1" dirty="0"/>
          </a:p>
          <a:p>
            <a:pPr algn="r"/>
            <a:r>
              <a:rPr lang="en-US" sz="1600" b="1" i="1" dirty="0"/>
              <a:t>Southern University A&amp;M College ~ Baton Rouge, LA</a:t>
            </a:r>
          </a:p>
          <a:p>
            <a:pPr algn="r"/>
            <a:r>
              <a:rPr lang="en-US" sz="1600" b="1" i="1" dirty="0"/>
              <a:t>September 8, 2033</a:t>
            </a:r>
            <a:endParaRPr lang="en-US" dirty="0"/>
          </a:p>
        </p:txBody>
      </p:sp>
      <p:pic>
        <p:nvPicPr>
          <p:cNvPr id="15" name="Picture 14" descr="Pair of housekeys, on a key ring, with a keychain">
            <a:extLst>
              <a:ext uri="{FF2B5EF4-FFF2-40B4-BE49-F238E27FC236}">
                <a16:creationId xmlns:a16="http://schemas.microsoft.com/office/drawing/2014/main" id="{4B24D8C4-D71A-E1E2-3818-4B4581CD8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2" y="3875180"/>
            <a:ext cx="3200400" cy="2133600"/>
          </a:xfrm>
          <a:prstGeom prst="rect">
            <a:avLst/>
          </a:prstGeom>
        </p:spPr>
      </p:pic>
      <p:pic>
        <p:nvPicPr>
          <p:cNvPr id="23" name="Picture 22" descr="Aerial view of houses in the suburbs">
            <a:extLst>
              <a:ext uri="{FF2B5EF4-FFF2-40B4-BE49-F238E27FC236}">
                <a16:creationId xmlns:a16="http://schemas.microsoft.com/office/drawing/2014/main" id="{C42B6F34-6761-88A6-1CA2-FDFE25F69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4" y="719498"/>
            <a:ext cx="3566160" cy="16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900" b="1" i="1" dirty="0"/>
              <a:t>We’ve done this before</a:t>
            </a:r>
            <a:r>
              <a:rPr lang="en-US" sz="5900" b="1" dirty="0"/>
              <a:t>:</a:t>
            </a:r>
          </a:p>
          <a:p>
            <a:pPr marL="68580" indent="0">
              <a:buNone/>
            </a:pPr>
            <a:r>
              <a:rPr lang="en-US" sz="5100" dirty="0"/>
              <a:t>The government via the FHA in the 1950s and 1960s: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100" dirty="0"/>
              <a:t>Created redline laws to limit residency and home purchases in the suburbs to whites.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2239631"/>
            <a:ext cx="6777317" cy="350897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Created underwriting criteria to prevent non-white families and individuals from qualifying for mortgages.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Made FHA and VA loans available to whites only.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5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sz="2400" dirty="0"/>
          </a:p>
          <a:p>
            <a:pPr marL="68580" indent="0">
              <a:buNone/>
            </a:pPr>
            <a:r>
              <a:rPr lang="en-US" sz="2800" b="1" dirty="0"/>
              <a:t>Relocated whites from segregated public housing to suburban white-only communities with government subsidies and houses that they were able to purchase for no more that twice the median income at the time. 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Homes that are now worth  an estimated $300,000 to $400,000.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Amassing equity to send their children to college…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Amassing equity to start their own businesses…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Passing on generational wealth to their children…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37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b="1" dirty="0"/>
              <a:t>More information regarding the history of segregation and redlining and the lasting impact on housing and wealth generation can be found in :</a:t>
            </a:r>
          </a:p>
          <a:p>
            <a:endParaRPr lang="en-US" dirty="0"/>
          </a:p>
          <a:p>
            <a:pPr marL="68580" indent="0" algn="ctr">
              <a:buNone/>
            </a:pPr>
            <a:r>
              <a:rPr lang="en-US" b="1" i="1" dirty="0"/>
              <a:t>The Color of Law</a:t>
            </a:r>
          </a:p>
          <a:p>
            <a:pPr marL="68580" indent="0" algn="ctr">
              <a:buNone/>
            </a:pPr>
            <a:r>
              <a:rPr lang="en-US" b="1" i="1" dirty="0"/>
              <a:t>By Richard Rothstein</a:t>
            </a: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sz="2800" b="1" i="1" dirty="0"/>
              <a:t>There is a foundation to start with: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The Various USDA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Soft – second Mortgage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The Housing Choice Voucher Program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Missing link: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i="1" dirty="0"/>
              <a:t>An intentional, willful and concerted effort… </a:t>
            </a:r>
            <a:endParaRPr lang="en-US" sz="2400" b="1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5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b="1" dirty="0"/>
              <a:t>Development</a:t>
            </a:r>
            <a:r>
              <a:rPr lang="en-US" b="1" dirty="0"/>
              <a:t> of intentional land use development  and  disposition policies by the municipality that prioritizes affordability.</a:t>
            </a:r>
          </a:p>
          <a:p>
            <a:r>
              <a:rPr lang="en-US" b="1" dirty="0"/>
              <a:t>Cultivating funding sources for affordable development.</a:t>
            </a:r>
          </a:p>
          <a:p>
            <a:r>
              <a:rPr lang="en-US" b="1" dirty="0"/>
              <a:t>Supporting Small developers in the creation of  affordable housing opportunities</a:t>
            </a:r>
          </a:p>
          <a:p>
            <a:r>
              <a:rPr lang="en-US" b="1" dirty="0"/>
              <a:t>Committing to an annual development goal with the requisite support.</a:t>
            </a:r>
          </a:p>
          <a:p>
            <a:endParaRPr lang="en-US" b="1" i="1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3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Saratoga Square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7472"/>
            <a:ext cx="4428004" cy="26200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87" y="1344943"/>
            <a:ext cx="2190742" cy="220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6" y="1360479"/>
            <a:ext cx="1643593" cy="2191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204" y="1360479"/>
            <a:ext cx="367752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Berlin Sans FB" panose="020E0602020502020306" pitchFamily="34" charset="0"/>
              </a:rPr>
              <a:t>Started in January 2012 and Completed May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Berlin Sans FB" panose="020E0602020502020306" pitchFamily="34" charset="0"/>
              </a:rPr>
              <a:t>14 total single-family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Berlin Sans FB" panose="020E0602020502020306" pitchFamily="34" charset="0"/>
              </a:rPr>
              <a:t>One square block and a facing street with the homes built contiguous to one another creating a definite neighborhood feel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Berlin Sans FB" panose="020E0602020502020306" pitchFamily="34" charset="0"/>
              </a:rPr>
              <a:t>Located in the Saratoga Square subdivision (originally conceptualized by Jericho Road) in the hub of the Oretha Castle Haley renaissance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Berlin Sans FB" panose="020E0602020502020306" pitchFamily="34" charset="0"/>
              </a:rPr>
              <a:t>Co-developed with EDC Hope Credit Union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077200" cy="54864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5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74" y="1714260"/>
            <a:ext cx="6096851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62000"/>
            <a:ext cx="8077200" cy="5638800"/>
          </a:xfrm>
          <a:prstGeom prst="rect">
            <a:avLst/>
          </a:prstGeom>
        </p:spPr>
      </p:pic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7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Access to Affordable Housing Resources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tx1"/>
                </a:solidFill>
              </a:rPr>
              <a:t>Presented By: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Nicole Barnes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Executive Director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2133600"/>
            <a:ext cx="4419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72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027664"/>
            <a:ext cx="5096434" cy="801136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Housing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7945" y="1905000"/>
            <a:ext cx="6076148" cy="4103791"/>
          </a:xfrm>
        </p:spPr>
        <p:txBody>
          <a:bodyPr>
            <a:normAutofit fontScale="77500" lnSpcReduction="20000"/>
          </a:bodyPr>
          <a:lstStyle/>
          <a:p>
            <a:pPr marL="0" indent="0" algn="ctr" fontAlgn="base">
              <a:buNone/>
            </a:pPr>
            <a:r>
              <a:rPr lang="en-US" dirty="0">
                <a:latin typeface="Berlin Sans FB" panose="020E0602020502020306" pitchFamily="34" charset="0"/>
              </a:rPr>
              <a:t>Jericho Road offers high quality, affordably priced homes to low-to-moderate income working families. </a:t>
            </a:r>
          </a:p>
          <a:p>
            <a:pPr marL="0" indent="0" algn="ctr" fontAlgn="base">
              <a:buNone/>
            </a:pPr>
            <a:endParaRPr lang="en-US" dirty="0">
              <a:latin typeface="Berlin Sans FB" panose="020E0602020502020306" pitchFamily="34" charset="0"/>
            </a:endParaRPr>
          </a:p>
          <a:p>
            <a:pPr marL="0" indent="0" algn="ctr" fontAlgn="base">
              <a:buNone/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The core tenets of Jericho Road’s homebuilding include</a:t>
            </a:r>
          </a:p>
          <a:p>
            <a:pPr lvl="1" fontAlgn="base"/>
            <a:r>
              <a:rPr lang="en-US" sz="2500" dirty="0">
                <a:latin typeface="Berlin Sans FB" panose="020E0602020502020306" pitchFamily="34" charset="0"/>
              </a:rPr>
              <a:t>Construction that is reflective of the historical architectural trends characteristic of New Orleans</a:t>
            </a:r>
          </a:p>
          <a:p>
            <a:pPr lvl="1" fontAlgn="base"/>
            <a:r>
              <a:rPr lang="en-US" sz="2500" dirty="0">
                <a:latin typeface="Berlin Sans FB" panose="020E0602020502020306" pitchFamily="34" charset="0"/>
              </a:rPr>
              <a:t>Using sustainable, environmentally-friendly materials and energy efficient appliances and fixtures for construction to pass along greater savings to the homeowner</a:t>
            </a:r>
          </a:p>
          <a:p>
            <a:pPr lvl="1" fontAlgn="base"/>
            <a:r>
              <a:rPr lang="en-US" sz="2500" dirty="0">
                <a:latin typeface="Berlin Sans FB" panose="020E0602020502020306" pitchFamily="34" charset="0"/>
              </a:rPr>
              <a:t>Elements of Universal Design that provide an opportunity for people with a variety of physical abilities to live comfortably and to age-in-place in the home</a:t>
            </a:r>
          </a:p>
          <a:p>
            <a:endParaRPr lang="en-US" dirty="0"/>
          </a:p>
        </p:txBody>
      </p:sp>
      <p:pic>
        <p:nvPicPr>
          <p:cNvPr id="2050" name="Picture 2" descr="C:\Users\Jericho\Desktop\housing-development-jericho-r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5"/>
          <a:stretch/>
        </p:blipFill>
        <p:spPr bwMode="auto">
          <a:xfrm>
            <a:off x="476723" y="1540487"/>
            <a:ext cx="2144545" cy="21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richo\Desktop\2016 7-28 1914 First St.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49414"/>
            <a:ext cx="2144545" cy="21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89B43E-81BB-425B-A8FE-EF032D71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87" y="301761"/>
            <a:ext cx="5140977" cy="932975"/>
          </a:xfrm>
        </p:spPr>
        <p:txBody>
          <a:bodyPr>
            <a:noAutofit/>
          </a:bodyPr>
          <a:lstStyle/>
          <a:p>
            <a:r>
              <a:rPr lang="en-US" sz="3600" dirty="0"/>
              <a:t>The Muses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D922710-1FF5-4865-8BB4-580401C0D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4" y="1509746"/>
            <a:ext cx="5177449" cy="34351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166E5-4C9F-40E3-B520-471B3D2449EA}"/>
              </a:ext>
            </a:extLst>
          </p:cNvPr>
          <p:cNvSpPr txBox="1"/>
          <p:nvPr/>
        </p:nvSpPr>
        <p:spPr>
          <a:xfrm>
            <a:off x="1828174" y="5105400"/>
            <a:ext cx="36548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</a:rPr>
              <a:t>Muses I and II</a:t>
            </a:r>
          </a:p>
          <a:p>
            <a:r>
              <a:rPr lang="en-US" sz="1000" dirty="0"/>
              <a:t>New construction of affordable rental units in Central City New Orleans</a:t>
            </a:r>
            <a:endParaRPr lang="en-US" sz="1400" dirty="0"/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1000" dirty="0">
                <a:solidFill>
                  <a:srgbClr val="C00000"/>
                </a:solidFill>
              </a:rPr>
              <a:t>Units</a:t>
            </a:r>
            <a:r>
              <a:rPr lang="en-US" sz="1000" dirty="0"/>
              <a:t>			</a:t>
            </a:r>
            <a:r>
              <a:rPr lang="en-US" sz="1000" dirty="0">
                <a:solidFill>
                  <a:srgbClr val="C00000"/>
                </a:solidFill>
              </a:rPr>
              <a:t>Size</a:t>
            </a:r>
            <a:r>
              <a:rPr lang="en-US" sz="1000" dirty="0"/>
              <a:t>			</a:t>
            </a:r>
          </a:p>
          <a:p>
            <a:r>
              <a:rPr lang="en-US" sz="1000" dirty="0"/>
              <a:t>263 Affordable Units 	301,452 SF											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701F5-D12E-4881-AA68-21ECE4868C64}"/>
              </a:ext>
            </a:extLst>
          </p:cNvPr>
          <p:cNvSpPr txBox="1"/>
          <p:nvPr/>
        </p:nvSpPr>
        <p:spPr>
          <a:xfrm>
            <a:off x="1752600" y="1246556"/>
            <a:ext cx="3093529" cy="27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Role: Co-developer </a:t>
            </a:r>
          </a:p>
        </p:txBody>
      </p:sp>
      <p:pic>
        <p:nvPicPr>
          <p:cNvPr id="8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8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7C94308D-767F-40B5-B22E-2BD1DA7EB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914401"/>
            <a:ext cx="3967244" cy="36575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89B43E-81BB-425B-A8FE-EF032D714357}"/>
              </a:ext>
            </a:extLst>
          </p:cNvPr>
          <p:cNvSpPr txBox="1">
            <a:spLocks/>
          </p:cNvSpPr>
          <p:nvPr/>
        </p:nvSpPr>
        <p:spPr>
          <a:xfrm>
            <a:off x="609600" y="444540"/>
            <a:ext cx="4572000" cy="9397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Central City Infill Housing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C94308D-767F-40B5-B22E-2BD1DA7EB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46" y="929641"/>
            <a:ext cx="3657599" cy="3657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166E5-4C9F-40E3-B520-471B3D2449EA}"/>
              </a:ext>
            </a:extLst>
          </p:cNvPr>
          <p:cNvSpPr txBox="1"/>
          <p:nvPr/>
        </p:nvSpPr>
        <p:spPr>
          <a:xfrm>
            <a:off x="685176" y="4648200"/>
            <a:ext cx="3388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200" b="1" dirty="0">
                <a:solidFill>
                  <a:srgbClr val="C00000"/>
                </a:solidFill>
              </a:rPr>
              <a:t>Cost</a:t>
            </a:r>
            <a:r>
              <a:rPr lang="en-US" sz="1200" b="1" dirty="0"/>
              <a:t>		</a:t>
            </a:r>
            <a:r>
              <a:rPr lang="en-US" sz="1200" b="1" dirty="0">
                <a:solidFill>
                  <a:srgbClr val="C00000"/>
                </a:solidFill>
              </a:rPr>
              <a:t>Size</a:t>
            </a:r>
          </a:p>
          <a:p>
            <a:r>
              <a:rPr lang="en-US" sz="1200" b="1" dirty="0"/>
              <a:t>			</a:t>
            </a:r>
          </a:p>
          <a:p>
            <a:r>
              <a:rPr lang="en-US" sz="1200" b="1" dirty="0"/>
              <a:t>$15 million +		90,000 sq. ft.+	</a:t>
            </a:r>
            <a:r>
              <a:rPr lang="en-US" sz="1200" dirty="0"/>
              <a:t>								</a:t>
            </a:r>
            <a:r>
              <a:rPr lang="en-US" sz="1000" dirty="0"/>
              <a:t>		</a:t>
            </a:r>
          </a:p>
        </p:txBody>
      </p:sp>
      <p:pic>
        <p:nvPicPr>
          <p:cNvPr id="7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2" y="1371600"/>
            <a:ext cx="7543800" cy="4571999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7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7250"/>
            <a:ext cx="7391400" cy="539115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43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92994"/>
            <a:ext cx="6858000" cy="4672013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41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1036961"/>
            <a:ext cx="4103786" cy="3077839"/>
          </a:xfrm>
          <a:prstGeom prst="rect">
            <a:avLst/>
          </a:prstGeom>
        </p:spPr>
      </p:pic>
      <p:pic>
        <p:nvPicPr>
          <p:cNvPr id="3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96" y="1905000"/>
            <a:ext cx="3672349" cy="34588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89B43E-81BB-425B-A8FE-EF032D714357}"/>
              </a:ext>
            </a:extLst>
          </p:cNvPr>
          <p:cNvSpPr txBox="1">
            <a:spLocks/>
          </p:cNvSpPr>
          <p:nvPr/>
        </p:nvSpPr>
        <p:spPr>
          <a:xfrm>
            <a:off x="685800" y="417576"/>
            <a:ext cx="4759325" cy="619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Mirabeau Gardens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166E5-4C9F-40E3-B520-471B3D2449EA}"/>
              </a:ext>
            </a:extLst>
          </p:cNvPr>
          <p:cNvSpPr txBox="1"/>
          <p:nvPr/>
        </p:nvSpPr>
        <p:spPr>
          <a:xfrm>
            <a:off x="685800" y="4145280"/>
            <a:ext cx="3388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200" b="1" dirty="0">
                <a:solidFill>
                  <a:srgbClr val="C00000"/>
                </a:solidFill>
              </a:rPr>
              <a:t>Cost</a:t>
            </a:r>
            <a:r>
              <a:rPr lang="en-US" sz="1200" b="1" dirty="0"/>
              <a:t>		</a:t>
            </a:r>
            <a:r>
              <a:rPr lang="en-US" sz="1200" b="1" dirty="0">
                <a:solidFill>
                  <a:srgbClr val="C00000"/>
                </a:solidFill>
              </a:rPr>
              <a:t>Size</a:t>
            </a:r>
          </a:p>
          <a:p>
            <a:r>
              <a:rPr lang="en-US" sz="1200" b="1" dirty="0"/>
              <a:t>			</a:t>
            </a:r>
          </a:p>
          <a:p>
            <a:r>
              <a:rPr lang="en-US" sz="1200" b="1" dirty="0"/>
              <a:t>$1.1 million		8,500 sq. ft.	</a:t>
            </a:r>
            <a:r>
              <a:rPr lang="en-US" sz="1200" dirty="0"/>
              <a:t>								</a:t>
            </a:r>
            <a:r>
              <a:rPr lang="en-US" sz="1000" dirty="0"/>
              <a:t>		</a:t>
            </a:r>
          </a:p>
        </p:txBody>
      </p:sp>
      <p:pic>
        <p:nvPicPr>
          <p:cNvPr id="8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25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barnes\AppData\Local\Microsoft\Windows\INetCache\IE\LZGT7039\20200211_1129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899853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nbarnes\AppData\Local\Microsoft\Windows\INetCache\Content.Outlook\3BLASY9N\20200211_112956 (0000000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80047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6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0767" y="4038600"/>
            <a:ext cx="3800475" cy="243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9558" y="838200"/>
            <a:ext cx="299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Mirabeau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Gardens</a:t>
            </a:r>
          </a:p>
        </p:txBody>
      </p:sp>
      <p:pic>
        <p:nvPicPr>
          <p:cNvPr id="6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71B52-FA5D-3AB7-55AF-8BEE3BC69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038600"/>
            <a:ext cx="389985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9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barnes\AppData\Local\Microsoft\Windows\INetCache\Content.Outlook\3BLASY9N\20200501_1037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27622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nbarnes\AppData\Local\Microsoft\Windows\INetCache\Content.Outlook\3BLASY9N\20200501_101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259080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nbarnes\AppData\Local\Microsoft\Windows\INetCache\Content.Outlook\3BLASY9N\20200501_1005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"/>
          <a:stretch/>
        </p:blipFill>
        <p:spPr bwMode="auto">
          <a:xfrm rot="5400000">
            <a:off x="5896899" y="1629699"/>
            <a:ext cx="2531802" cy="15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54380" marR="202565">
              <a:spcBef>
                <a:spcPts val="475"/>
              </a:spcBef>
              <a:spcAft>
                <a:spcPts val="0"/>
              </a:spcAft>
              <a:tabLst>
                <a:tab pos="526415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COVID 19 Curbside Closing for 1905 Wilton!!!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19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2286000"/>
            <a:ext cx="3733800" cy="2743200"/>
          </a:xfrm>
          <a:prstGeom prst="rect">
            <a:avLst/>
          </a:prstGeom>
        </p:spPr>
      </p:pic>
      <p:pic>
        <p:nvPicPr>
          <p:cNvPr id="3" name="image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209800"/>
            <a:ext cx="3733800" cy="28956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8600" y="10349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241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3" name="Line 11"/>
          <p:cNvCxnSpPr>
            <a:cxnSpLocks noChangeShapeType="1"/>
          </p:cNvCxnSpPr>
          <p:nvPr/>
        </p:nvCxnSpPr>
        <p:spPr bwMode="auto">
          <a:xfrm>
            <a:off x="1173480" y="5135245"/>
            <a:ext cx="2254885" cy="0"/>
          </a:xfrm>
          <a:prstGeom prst="line">
            <a:avLst/>
          </a:prstGeom>
          <a:noFill/>
          <a:ln w="16764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3400" y="1293168"/>
            <a:ext cx="3940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241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Times New Roman" panose="02020603050405020304" pitchFamily="18" charset="0"/>
              </a:rPr>
              <a:t>7th Ward Revitalization Project</a:t>
            </a:r>
            <a:endParaRPr kumimoji="0" lang="en-US" altLang="en-US" u="sng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Jericho Road served as co-developer with NewCorp Inc.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/>
            </a:r>
            <a:b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/>
            </a:r>
            <a:b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r>
              <a:rPr lang="en-US" sz="2400" b="1" i="1" dirty="0">
                <a:solidFill>
                  <a:schemeClr val="tx2"/>
                </a:solidFill>
              </a:rPr>
              <a:t/>
            </a:r>
            <a:br>
              <a:rPr lang="en-US" sz="2400" b="1" i="1" dirty="0">
                <a:solidFill>
                  <a:schemeClr val="tx2"/>
                </a:solidFill>
              </a:rPr>
            </a:b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b="1" i="1" u="sng" dirty="0"/>
              <a:t>The Need: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i="1" dirty="0"/>
              <a:t>13,000 Homeownership Units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i="1" dirty="0"/>
              <a:t>Median Home Price: $192,800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i="1" dirty="0"/>
              <a:t>Median Household Income:</a:t>
            </a:r>
          </a:p>
          <a:p>
            <a:pPr marL="68580" indent="0" algn="ctr">
              <a:buNone/>
            </a:pPr>
            <a:r>
              <a:rPr lang="en-US" sz="3200" b="1" i="1" dirty="0"/>
              <a:t>$52,087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b="1" i="1" dirty="0"/>
          </a:p>
          <a:p>
            <a:pPr marL="68580" indent="0">
              <a:buNone/>
            </a:pPr>
            <a:endParaRPr lang="en-US" sz="3200" b="1" i="1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1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barnes\AppData\Local\Microsoft\Windows\INetCache\Content.Outlook\3BLASY9N\IMG_26631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0"/>
          <a:stretch/>
        </p:blipFill>
        <p:spPr bwMode="auto">
          <a:xfrm>
            <a:off x="1241252" y="2819400"/>
            <a:ext cx="3406948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nbarnes\AppData\Local\Microsoft\Windows\INetCache\IE\N2ONAVF7\IMG_266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 bwMode="auto">
          <a:xfrm>
            <a:off x="5257800" y="281940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5564" y="1447800"/>
            <a:ext cx="35317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BeechGrove Properties </a:t>
            </a:r>
          </a:p>
          <a:p>
            <a:r>
              <a:rPr lang="en-US" dirty="0">
                <a:solidFill>
                  <a:schemeClr val="accent2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Westwego, LA</a:t>
            </a:r>
            <a:endParaRPr lang="en-US" sz="1600" dirty="0">
              <a:solidFill>
                <a:schemeClr val="accent2"/>
              </a:solidFill>
              <a:effectLst/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22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B43E-81BB-425B-A8FE-EF032D714357}"/>
              </a:ext>
            </a:extLst>
          </p:cNvPr>
          <p:cNvSpPr txBox="1">
            <a:spLocks/>
          </p:cNvSpPr>
          <p:nvPr/>
        </p:nvSpPr>
        <p:spPr>
          <a:xfrm>
            <a:off x="685800" y="457200"/>
            <a:ext cx="5744190" cy="9397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Historic Renovations</a:t>
            </a:r>
          </a:p>
        </p:txBody>
      </p:sp>
      <p:pic>
        <p:nvPicPr>
          <p:cNvPr id="3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4607440" cy="4648200"/>
          </a:xfrm>
          <a:prstGeom prst="rect">
            <a:avLst/>
          </a:prstGeom>
        </p:spPr>
      </p:pic>
      <p:pic>
        <p:nvPicPr>
          <p:cNvPr id="4" name="Picture 3" descr="C:\Users\nbarnes\AppData\Local\Microsoft\Windows\INetCache\Content.Outlook\M2XQ6Q63\(27) 3205-09 Dryades S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209925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5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85800"/>
            <a:ext cx="8229599" cy="5796643"/>
          </a:xfrm>
          <a:prstGeom prst="rect">
            <a:avLst/>
          </a:prstGeom>
        </p:spPr>
      </p:pic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2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6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B5B81A-BF0E-D952-1A05-4E196292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Pontchartrain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34EA0-17A6-8F1A-8CAB-ED97BDEE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6" y="2914284"/>
            <a:ext cx="3758184" cy="3029316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15AB76-5D55-17C9-7B05-4684B80D61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>
            <a:normAutofit/>
          </a:bodyPr>
          <a:lstStyle/>
          <a:p>
            <a:r>
              <a:rPr lang="en-US" sz="2200"/>
              <a:t>Two homes in the historic Pontchartrain Park subdivision include the new fortified construction standards. This will translate into a more weather resistant home and lower insurance rates.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B86A1-A487-E36D-9E95-D0EA671E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99"/>
            <a:ext cx="2731245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65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6B7C64E-A714-4B87-4D7D-EC8F4F82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/>
          <a:lstStyle/>
          <a:p>
            <a:r>
              <a:rPr lang="en-US" dirty="0"/>
              <a:t>Pontchartrain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4D356C-E20C-5B8A-F113-A5B2DFC6AA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438400"/>
            <a:ext cx="3419475" cy="336803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F49503-0E21-7FD5-DB6B-A0EA8823B3B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5025" y="2438400"/>
            <a:ext cx="3419475" cy="3368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0362B4-A005-CEF7-AFCC-4469ADA2D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76200"/>
            <a:ext cx="2731245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8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246D-D5A5-BE90-70DC-1B9FFF7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Pontchartrain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6A798E-016F-5B0D-837F-E6346C7D42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313432"/>
            <a:ext cx="3419475" cy="349300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663A1-6518-C591-2F0C-B4AE23DAD70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81730" y="2313432"/>
            <a:ext cx="3419475" cy="3493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DCDD6-821B-3CFD-AF86-62A354C11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76200"/>
            <a:ext cx="2731245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4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04D7-D602-D740-A0EB-9646220E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Pontchartrain Park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6A777F-05CB-F7DA-5D79-24F6F91E98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755374"/>
            <a:ext cx="3419475" cy="295962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54130B-A232-14D6-5FE5-BC9F5881E95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5025" y="2755374"/>
            <a:ext cx="3419475" cy="2883426"/>
          </a:xfrm>
          <a:prstGeom prst="rect">
            <a:avLst/>
          </a:prstGeom>
        </p:spPr>
      </p:pic>
      <p:pic>
        <p:nvPicPr>
          <p:cNvPr id="3" name="image1.jpeg">
            <a:extLst>
              <a:ext uri="{FF2B5EF4-FFF2-40B4-BE49-F238E27FC236}">
                <a16:creationId xmlns:a16="http://schemas.microsoft.com/office/drawing/2014/main" id="{7DFBB977-D4A7-1ED4-C58C-E8F25994B5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32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AE3C-C29C-2948-836D-B1E18D49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Pontchartrain Park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DAECF3-710D-3325-1146-666E18DE63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312988"/>
            <a:ext cx="3529012" cy="332581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55226E-CB9E-AD10-2AB5-175828F25E5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5025" y="2312988"/>
            <a:ext cx="3419475" cy="3325812"/>
          </a:xfrm>
          <a:prstGeom prst="rect">
            <a:avLst/>
          </a:prstGeom>
        </p:spPr>
      </p:pic>
      <p:pic>
        <p:nvPicPr>
          <p:cNvPr id="3" name="image1.jpeg">
            <a:extLst>
              <a:ext uri="{FF2B5EF4-FFF2-40B4-BE49-F238E27FC236}">
                <a16:creationId xmlns:a16="http://schemas.microsoft.com/office/drawing/2014/main" id="{4AA2D97F-233E-0D51-5B8F-07F8DB5712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1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96F7E-7557-A8F8-B8BB-FCD64CC4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Isle de Jean Charles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67074-7AC1-48E4-8B1E-0693A36FC8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484965"/>
            <a:ext cx="3419475" cy="315013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D33739-2170-956A-71D1-4F7AEF756FD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5025" y="2487423"/>
            <a:ext cx="3419475" cy="3145216"/>
          </a:xfrm>
          <a:prstGeom prst="rect">
            <a:avLst/>
          </a:prstGeom>
        </p:spPr>
      </p:pic>
      <p:pic>
        <p:nvPicPr>
          <p:cNvPr id="7" name="image1.jpeg">
            <a:extLst>
              <a:ext uri="{FF2B5EF4-FFF2-40B4-BE49-F238E27FC236}">
                <a16:creationId xmlns:a16="http://schemas.microsoft.com/office/drawing/2014/main" id="{37233BC7-5F78-DA10-8D58-B20A17B4BF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1256264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/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</a:rPr>
              <a:t/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b="1" i="1" dirty="0">
                <a:solidFill>
                  <a:schemeClr val="tx2"/>
                </a:solidFill>
              </a:rPr>
              <a:t/>
            </a:r>
            <a:br>
              <a:rPr lang="en-US" b="1" i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r>
              <a:rPr lang="en-US" b="1" i="1" dirty="0">
                <a:solidFill>
                  <a:schemeClr val="tx2"/>
                </a:solidFill>
              </a:rPr>
              <a:t/>
            </a:r>
            <a:br>
              <a:rPr lang="en-US" b="1" i="1" dirty="0">
                <a:solidFill>
                  <a:schemeClr val="tx2"/>
                </a:solidFill>
              </a:rPr>
            </a:b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sz="3200" b="1" i="1" u="sng" dirty="0"/>
              <a:t>The Cost:</a:t>
            </a:r>
          </a:p>
          <a:p>
            <a:pPr marL="68580" indent="0">
              <a:buNone/>
            </a:pPr>
            <a:r>
              <a:rPr lang="en-US" sz="2800" b="1" i="1" dirty="0"/>
              <a:t>On average, the total development cost, for a new construction home, ranges from $225K to $275K. This for a 1400 sq. ft. a home that is energy efficient and features requisite building code compliance for climate resiliency. </a:t>
            </a:r>
          </a:p>
          <a:p>
            <a:pPr marL="68580" indent="0">
              <a:buNone/>
            </a:pPr>
            <a:endParaRPr lang="en-US" sz="2800" b="1" i="1" dirty="0"/>
          </a:p>
        </p:txBody>
      </p:sp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80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706DDD-F787-A56E-6615-9BECB7E4BD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2988" y="2362201"/>
            <a:ext cx="3419475" cy="320039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EA02A0-B6FD-BAD7-F678-E70388EA51F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7156" y="2394560"/>
            <a:ext cx="3419475" cy="31680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83EE41-74C4-F2AE-3227-32BDFFB6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1143000"/>
          </a:xfrm>
        </p:spPr>
        <p:txBody>
          <a:bodyPr/>
          <a:lstStyle/>
          <a:p>
            <a:r>
              <a:rPr lang="en-US" dirty="0"/>
              <a:t>New Isle de Jean Charles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3F4DF5B6-9683-C14E-86D5-E867533BE40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3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4102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0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924800" cy="4800599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0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6388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74816"/>
            <a:ext cx="7924799" cy="5349784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7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674428" cy="54864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91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638799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3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6324600" cy="838200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Community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0664"/>
            <a:ext cx="5316187" cy="42420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800" dirty="0">
                <a:latin typeface="Berlin Sans FB" panose="020E0602020502020306" pitchFamily="34" charset="0"/>
              </a:rPr>
              <a:t>Jericho Road has worked to support collaborations and establish lines of communication between neighborhood stakeholders, private businesses, and civic leaders. Informing and educating residents has transformative power. </a:t>
            </a:r>
          </a:p>
          <a:p>
            <a:pPr marL="0" indent="0" algn="ctr">
              <a:buNone/>
            </a:pPr>
            <a:endParaRPr lang="en-US" sz="18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  <a:latin typeface="Berlin Sans FB" panose="020E0602020502020306" pitchFamily="34" charset="0"/>
              </a:rPr>
              <a:t>Empowering</a:t>
            </a:r>
            <a:r>
              <a:rPr lang="en-US" sz="18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US" sz="1800" dirty="0">
                <a:latin typeface="Berlin Sans FB" panose="020E0602020502020306" pitchFamily="34" charset="0"/>
              </a:rPr>
              <a:t>residents </a:t>
            </a:r>
            <a:r>
              <a:rPr lang="en-US" sz="2000" dirty="0">
                <a:latin typeface="Berlin Sans FB" panose="020E0602020502020306" pitchFamily="34" charset="0"/>
              </a:rPr>
              <a:t>cultivates ownership, giving people a vested interest in the things that happen in their community. </a:t>
            </a:r>
            <a:br>
              <a:rPr lang="en-US" sz="2000" dirty="0">
                <a:latin typeface="Berlin Sans FB" panose="020E0602020502020306" pitchFamily="34" charset="0"/>
              </a:rPr>
            </a:br>
            <a:endParaRPr lang="en-US" sz="2000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18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Engagement Includes: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en-US" sz="1600" dirty="0">
                <a:latin typeface="Berlin Sans FB" panose="020E0602020502020306" pitchFamily="34" charset="0"/>
              </a:rPr>
              <a:t>Neighborhood Associations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en-US" sz="1600" dirty="0">
                <a:latin typeface="Berlin Sans FB" panose="020E0602020502020306" pitchFamily="34" charset="0"/>
              </a:rPr>
              <a:t>“Central Circle” Monthly Stakeholder Meetings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en-US" sz="1600" dirty="0">
                <a:latin typeface="Berlin Sans FB" panose="020E0602020502020306" pitchFamily="34" charset="0"/>
              </a:rPr>
              <a:t>Jericho Road’s “Bling your Block” Beautification program</a:t>
            </a:r>
          </a:p>
          <a:p>
            <a:pPr algn="ctr"/>
            <a:endParaRPr lang="en-US" sz="1800" u="sng" dirty="0">
              <a:latin typeface="Berlin Sans FB" panose="020E0602020502020306" pitchFamily="34" charset="0"/>
            </a:endParaRPr>
          </a:p>
        </p:txBody>
      </p:sp>
      <p:pic>
        <p:nvPicPr>
          <p:cNvPr id="3074" name="Picture 2" descr="C:\Users\Jericho\Desktop\community-involvement-jericho-road-housing-initiativ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6"/>
          <a:stretch/>
        </p:blipFill>
        <p:spPr bwMode="auto">
          <a:xfrm>
            <a:off x="6077300" y="3610601"/>
            <a:ext cx="2199802" cy="221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ericho\Desktop\community-involvement-jericho-road-housing-initiativ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r="33259"/>
          <a:stretch/>
        </p:blipFill>
        <p:spPr bwMode="auto">
          <a:xfrm>
            <a:off x="6077299" y="1215860"/>
            <a:ext cx="2199803" cy="22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638799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4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001000" cy="54864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2321359"/>
            <a:ext cx="6777317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b="1" i="1" u="sng" dirty="0"/>
              <a:t>The Solution:</a:t>
            </a:r>
          </a:p>
          <a:p>
            <a:pPr marL="68580" indent="0">
              <a:buNone/>
            </a:pPr>
            <a:r>
              <a:rPr lang="en-US" sz="2800" b="1" i="1" dirty="0"/>
              <a:t>An intentional, willful and concerted effort by the relative partners to center the collective goal providing affordable homeownership for low-to-moderate income homebuyers.</a:t>
            </a:r>
          </a:p>
        </p:txBody>
      </p:sp>
      <p:pic>
        <p:nvPicPr>
          <p:cNvPr id="6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53400" cy="54864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9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5830"/>
            <a:ext cx="7924799" cy="555117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1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62000"/>
            <a:ext cx="7924800" cy="56388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5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762000"/>
            <a:ext cx="8077200" cy="56388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57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7" y="965019"/>
            <a:ext cx="6909803" cy="4956422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7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1"/>
            <a:ext cx="8077200" cy="57912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10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8824" y="657225"/>
            <a:ext cx="5467351" cy="5867401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69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8" y="994410"/>
            <a:ext cx="6523103" cy="4789912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90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" y="857250"/>
            <a:ext cx="7543800" cy="48895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16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38200" y="2133600"/>
            <a:ext cx="7467600" cy="3886200"/>
            <a:chOff x="3491" y="71"/>
            <a:chExt cx="6669" cy="290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1"/>
            <a:stretch/>
          </p:blipFill>
          <p:spPr bwMode="auto">
            <a:xfrm>
              <a:off x="3491" y="71"/>
              <a:ext cx="3178" cy="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" y="321"/>
              <a:ext cx="2792" cy="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/>
            </a:r>
            <a:br>
              <a:rPr lang="en-US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r>
              <a:rPr lang="en-US" sz="3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endParaRPr lang="en-US" sz="2800" b="1" i="1" u="sng" dirty="0"/>
          </a:p>
          <a:p>
            <a:pPr marL="365760" lvl="1" indent="0">
              <a:buNone/>
            </a:pPr>
            <a:r>
              <a:rPr lang="en-US" sz="2800" b="1" i="1" u="sng" dirty="0"/>
              <a:t>The Partners &amp; Resources: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i="1" dirty="0"/>
              <a:t>Governmental Entities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b="1" i="1" dirty="0"/>
              <a:t>Publicly-owned Land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b="1" i="1" dirty="0"/>
              <a:t>Development Resources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600" b="1" i="1" dirty="0"/>
              <a:t>Homebuyer Resources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b="1" i="1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0"/>
            <a:ext cx="2944009" cy="5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6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5626"/>
            <a:ext cx="7772400" cy="5541373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3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619999" cy="48768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3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304800"/>
            <a:ext cx="9296400" cy="67818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00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153400" cy="5867400"/>
          </a:xfrm>
          <a:prstGeom prst="rect">
            <a:avLst/>
          </a:prstGeom>
        </p:spPr>
      </p:pic>
      <p:pic>
        <p:nvPicPr>
          <p:cNvPr id="3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50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Living Wages = Homeownership</a:t>
            </a:r>
          </a:p>
        </p:txBody>
      </p:sp>
      <p:pic>
        <p:nvPicPr>
          <p:cNvPr id="1027" name="C358C336-401E-40D8-8606-1951FA7F1B41" descr="C358C336-401E-40D8-8606-1951FA7F1B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54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772160"/>
            <a:ext cx="2895600" cy="1066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Berlin Sans FB" panose="020E0602020502020306" pitchFamily="34" charset="0"/>
              </a:rPr>
              <a:t>Homeowner Workshops</a:t>
            </a:r>
          </a:p>
        </p:txBody>
      </p:sp>
      <p:pic>
        <p:nvPicPr>
          <p:cNvPr id="1026" name="422E6FE7-32C5-41EC-BA97-4D3FF565FA81" descr="422E6FE7-32C5-41EC-BA97-4D3FF565FA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00214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3891AC4-8091-400A-BA5A-3C2DAAD15A64" descr="73891AC4-8091-400A-BA5A-3C2DAAD15A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" y="3975108"/>
            <a:ext cx="3968948" cy="25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512FAE6E-E409-45F8-A3DB-65FD1EAFDF0D" descr="512FAE6E-E409-45F8-A3DB-65FD1EAFDF0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93827" y="2396432"/>
            <a:ext cx="4038599" cy="38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36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Homeowner Virtual Summits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46252"/>
            <a:ext cx="3986213" cy="4059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62" y="1746252"/>
            <a:ext cx="4114800" cy="4059788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9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B43E-81BB-425B-A8FE-EF032D714357}"/>
              </a:ext>
            </a:extLst>
          </p:cNvPr>
          <p:cNvSpPr txBox="1">
            <a:spLocks/>
          </p:cNvSpPr>
          <p:nvPr/>
        </p:nvSpPr>
        <p:spPr>
          <a:xfrm>
            <a:off x="609600" y="457200"/>
            <a:ext cx="2952207" cy="10504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Our Impact</a:t>
            </a:r>
          </a:p>
        </p:txBody>
      </p:sp>
      <p:pic>
        <p:nvPicPr>
          <p:cNvPr id="3" name="Picture 2" descr="C:\Users\Jericho\Desktop\2017 2-23 Lisa Tran and Allie Nguyen(1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6" y="1005360"/>
            <a:ext cx="2961683" cy="20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ericho\Desktop\2016 11-15 1914 First St. Claudia and Terry Thomas (23)edit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93" y="1006813"/>
            <a:ext cx="3840707" cy="34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ericho\Desktop\ADF-Image-03 The Le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2" y="2509875"/>
            <a:ext cx="2039630" cy="24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ericho\Desktop\ADF-Image-06 Michelle Jeffers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7"/>
          <a:stretch/>
        </p:blipFill>
        <p:spPr bwMode="auto">
          <a:xfrm>
            <a:off x="6556969" y="1005360"/>
            <a:ext cx="1985579" cy="48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ericho\Desktop\ADF-Image-04 The Robb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5" y="3083429"/>
            <a:ext cx="1926937" cy="18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Jericho Road Logo_FINAL-outline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5" y="5228706"/>
            <a:ext cx="2275167" cy="523337"/>
          </a:xfrm>
          <a:prstGeom prst="rect">
            <a:avLst/>
          </a:prstGeom>
          <a:noFill/>
        </p:spPr>
      </p:pic>
      <p:pic>
        <p:nvPicPr>
          <p:cNvPr id="9" name="image1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00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708202"/>
            <a:ext cx="7086599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7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Learn more about Jericho Road:</a:t>
            </a:r>
          </a:p>
          <a:p>
            <a:pPr algn="ctr"/>
            <a:r>
              <a:rPr lang="en-US" sz="27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www.jerichohousing.org</a:t>
            </a:r>
          </a:p>
          <a:p>
            <a:pPr algn="ctr"/>
            <a:endParaRPr lang="en-US" sz="27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35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Instagram: @jerichohousing 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Facebook: @jerichoroadepiscopalhousinginitiative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Twitter: @jerichohousing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5" y="1312790"/>
            <a:ext cx="3210197" cy="15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84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Nonprofits, Community Housing Development Organizations and Community and Community Development Corp.</a:t>
            </a:r>
            <a:r>
              <a:rPr lang="en-US" dirty="0"/>
              <a:t> </a:t>
            </a:r>
            <a:r>
              <a:rPr lang="en-US" b="1" i="1" dirty="0"/>
              <a:t>Counseling Agencies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Home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Construction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Homebuyer Preparation and on-going Support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Identification of Resources (buyers)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i="1" dirty="0"/>
          </a:p>
          <a:p>
            <a:r>
              <a:rPr lang="en-US" sz="2800" b="1" i="1" dirty="0"/>
              <a:t>Philanthropy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i="1" dirty="0"/>
              <a:t>Development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i="1" dirty="0"/>
              <a:t>Homebuyer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i="1" dirty="0"/>
              <a:t>Nonprofit Operating Support</a:t>
            </a: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4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66800"/>
            <a:ext cx="7024744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Access to Affordable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b="1" i="1" dirty="0"/>
              <a:t>Financial Institutions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dirty="0"/>
              <a:t>Construction Financing (Patient Financing)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dirty="0"/>
              <a:t>Mortgage Financing (Various Products)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b="1" dirty="0"/>
              <a:t>Alternative Credit Analysis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b="1" dirty="0"/>
          </a:p>
        </p:txBody>
      </p:sp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76200"/>
            <a:ext cx="273240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6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632173-ad4c-45f5-8f68-917aba2fb1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8ED2E9DA1F740A00896719F7D146D" ma:contentTypeVersion="7" ma:contentTypeDescription="Create a new document." ma:contentTypeScope="" ma:versionID="2ec37e51ad2f3391ed89d98dce356870">
  <xsd:schema xmlns:xsd="http://www.w3.org/2001/XMLSchema" xmlns:xs="http://www.w3.org/2001/XMLSchema" xmlns:p="http://schemas.microsoft.com/office/2006/metadata/properties" xmlns:ns3="43632173-ad4c-45f5-8f68-917aba2fb14a" xmlns:ns4="ea6c0a6b-f278-4e44-aec3-6a0783d80e7e" targetNamespace="http://schemas.microsoft.com/office/2006/metadata/properties" ma:root="true" ma:fieldsID="0e11714292d2ebe63b4eac47f99da654" ns3:_="" ns4:_="">
    <xsd:import namespace="43632173-ad4c-45f5-8f68-917aba2fb14a"/>
    <xsd:import namespace="ea6c0a6b-f278-4e44-aec3-6a0783d80e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32173-ad4c-45f5-8f68-917aba2fb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c0a6b-f278-4e44-aec3-6a0783d80e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9E678B-A69E-455C-B855-0F897C17C8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D19258-D38D-4E1F-A4E6-E83455F0F4CC}">
  <ds:schemaRefs>
    <ds:schemaRef ds:uri="http://schemas.openxmlformats.org/package/2006/metadata/core-properties"/>
    <ds:schemaRef ds:uri="43632173-ad4c-45f5-8f68-917aba2fb14a"/>
    <ds:schemaRef ds:uri="http://schemas.microsoft.com/office/2006/documentManagement/types"/>
    <ds:schemaRef ds:uri="ea6c0a6b-f278-4e44-aec3-6a0783d80e7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80FC538-B6AE-42AD-B1CB-24721EA76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632173-ad4c-45f5-8f68-917aba2fb14a"/>
    <ds:schemaRef ds:uri="ea6c0a6b-f278-4e44-aec3-6a0783d80e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1428</TotalTime>
  <Words>959</Words>
  <Application>Microsoft Office PowerPoint</Application>
  <PresentationFormat>On-screen Show (4:3)</PresentationFormat>
  <Paragraphs>153</Paragraphs>
  <Slides>68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Berlin Sans FB</vt:lpstr>
      <vt:lpstr>Calibri</vt:lpstr>
      <vt:lpstr>Calibri Light</vt:lpstr>
      <vt:lpstr>Cambria Math</vt:lpstr>
      <vt:lpstr>Century</vt:lpstr>
      <vt:lpstr>Century Gothic</vt:lpstr>
      <vt:lpstr>Courier New</vt:lpstr>
      <vt:lpstr>Times New Roman</vt:lpstr>
      <vt:lpstr>Wingdings</vt:lpstr>
      <vt:lpstr>Wingdings 2</vt:lpstr>
      <vt:lpstr>Austin</vt:lpstr>
      <vt:lpstr>           Single-Family Housing Programs:  Access to Affordable Resources </vt:lpstr>
      <vt:lpstr>Access to Affordable Housing Resources </vt:lpstr>
      <vt:lpstr>  Access to Affordable Resources </vt:lpstr>
      <vt:lpstr>   Access to Affordable Resources </vt:lpstr>
      <vt:lpstr> Access to Affordable Resources</vt:lpstr>
      <vt:lpstr> 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Access to Affordable Resources</vt:lpstr>
      <vt:lpstr>Saratoga Square</vt:lpstr>
      <vt:lpstr>PowerPoint Presentation</vt:lpstr>
      <vt:lpstr>PowerPoint Presentation</vt:lpstr>
      <vt:lpstr>Housing Development</vt:lpstr>
      <vt:lpstr>The Muses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Pontchartrain Park</vt:lpstr>
      <vt:lpstr>Pontchartrain Park</vt:lpstr>
      <vt:lpstr>Pontchartrain Park</vt:lpstr>
      <vt:lpstr>Pontchartrain Park</vt:lpstr>
      <vt:lpstr>Pontchartrain Park</vt:lpstr>
      <vt:lpstr>New Isle de Jean Charles</vt:lpstr>
      <vt:lpstr>New Isle de Jean Charles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Living Wages = Homeownership</vt:lpstr>
      <vt:lpstr>Homeowner Workshops</vt:lpstr>
      <vt:lpstr>Homeowner Virtual Summits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Monica Meilleur-Mealancon</cp:lastModifiedBy>
  <cp:revision>77</cp:revision>
  <dcterms:created xsi:type="dcterms:W3CDTF">2018-03-23T04:11:18Z</dcterms:created>
  <dcterms:modified xsi:type="dcterms:W3CDTF">2023-09-07T14:08:08Z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0x0101005B28ED2E9DA1F740A00896719F7D146D</vt:lpwstr>
  </property>
</Properties>
</file>