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0058400" cy="7772400"/>
  <p:notesSz cx="10058400" cy="7772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A02F"/>
    <a:srgbClr val="DBA7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3" d="100"/>
          <a:sy n="73" d="100"/>
        </p:scale>
        <p:origin x="690" y="6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D1F01990-71FF-418A-9BF4-C23CCDFF7944}" type="datetimeFigureOut">
              <a:t>9/5/2023</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98F1EC3-1C84-469F-ABBE-EBA0D223290B}" type="slidenum">
              <a:t>‹#›</a:t>
            </a:fld>
            <a:endParaRPr lang="en-US"/>
          </a:p>
        </p:txBody>
      </p:sp>
    </p:spTree>
    <p:extLst>
      <p:ext uri="{BB962C8B-B14F-4D97-AF65-F5344CB8AC3E}">
        <p14:creationId xmlns:p14="http://schemas.microsoft.com/office/powerpoint/2010/main" val="379733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presentation on a 400-unit hurricane-resistant DER (Distributed Energy Resources) smart </a:t>
            </a:r>
            <a:r>
              <a:rPr lang="en-US" err="1"/>
              <a:t>agri</a:t>
            </a:r>
            <a:r>
              <a:rPr lang="en-US"/>
              <a:t>-community in Louisiana.</a:t>
            </a:r>
          </a:p>
        </p:txBody>
      </p:sp>
      <p:sp>
        <p:nvSpPr>
          <p:cNvPr id="4" name="Slide Number Placeholder 3"/>
          <p:cNvSpPr>
            <a:spLocks noGrp="1"/>
          </p:cNvSpPr>
          <p:nvPr>
            <p:ph type="sldNum" sz="quarter" idx="5"/>
          </p:nvPr>
        </p:nvSpPr>
        <p:spPr/>
        <p:txBody>
          <a:bodyPr/>
          <a:lstStyle/>
          <a:p>
            <a:fld id="{298F1EC3-1C84-469F-ABBE-EBA0D223290B}" type="slidenum">
              <a:t>1</a:t>
            </a:fld>
            <a:endParaRPr lang="en-US"/>
          </a:p>
        </p:txBody>
      </p:sp>
    </p:spTree>
    <p:extLst>
      <p:ext uri="{BB962C8B-B14F-4D97-AF65-F5344CB8AC3E}">
        <p14:creationId xmlns:p14="http://schemas.microsoft.com/office/powerpoint/2010/main" val="373669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future of sustainable living at Belle Point Resilient </a:t>
            </a:r>
            <a:r>
              <a:rPr lang="en-US" err="1"/>
              <a:t>Agrihood</a:t>
            </a:r>
            <a:r>
              <a:rPr lang="en-US"/>
              <a:t>, a cutting-edge, hurricane-proof housing development situated in the heart of Louisiana. Embracing innovation and sustainability, this community redefines modern living by combining regenerative design principles, a smart and connected infrastructure, and an independent WET (Water, Energy, and Technology) nexus microgrid to create an unparalleled living experience.</a:t>
            </a:r>
          </a:p>
        </p:txBody>
      </p:sp>
      <p:sp>
        <p:nvSpPr>
          <p:cNvPr id="4" name="Slide Number Placeholder 3"/>
          <p:cNvSpPr>
            <a:spLocks noGrp="1"/>
          </p:cNvSpPr>
          <p:nvPr>
            <p:ph type="sldNum" sz="quarter" idx="5"/>
          </p:nvPr>
        </p:nvSpPr>
        <p:spPr/>
        <p:txBody>
          <a:bodyPr/>
          <a:lstStyle/>
          <a:p>
            <a:fld id="{298F1EC3-1C84-469F-ABBE-EBA0D223290B}" type="slidenum">
              <a:t>5</a:t>
            </a:fld>
            <a:endParaRPr lang="en-US"/>
          </a:p>
        </p:txBody>
      </p:sp>
    </p:spTree>
    <p:extLst>
      <p:ext uri="{BB962C8B-B14F-4D97-AF65-F5344CB8AC3E}">
        <p14:creationId xmlns:p14="http://schemas.microsoft.com/office/powerpoint/2010/main" val="1315456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2920" y="310896"/>
            <a:ext cx="9052560" cy="124358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02920" y="1787652"/>
            <a:ext cx="9052560"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9/5/2023</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9.jp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hyperlink" Target="https://www.cleantech.institute/" TargetMode="External"/><Relationship Id="rId4" Type="http://schemas.openxmlformats.org/officeDocument/2006/relationships/hyperlink" Target="mailto:dawnita@cleantech.+Institut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group of houses with trees and a pond&#10;&#10;Description automatically generated">
            <a:extLst>
              <a:ext uri="{FF2B5EF4-FFF2-40B4-BE49-F238E27FC236}">
                <a16:creationId xmlns:a16="http://schemas.microsoft.com/office/drawing/2014/main" id="{00658F6D-6836-EB95-4D80-5AEB94502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28"/>
            <a:ext cx="10058400" cy="7772400"/>
          </a:xfrm>
          <a:prstGeom prst="rect">
            <a:avLst/>
          </a:prstGeom>
        </p:spPr>
      </p:pic>
      <p:sp>
        <p:nvSpPr>
          <p:cNvPr id="3" name="object 3"/>
          <p:cNvSpPr txBox="1"/>
          <p:nvPr/>
        </p:nvSpPr>
        <p:spPr>
          <a:xfrm>
            <a:off x="737145" y="828668"/>
            <a:ext cx="8620300" cy="505267"/>
          </a:xfrm>
          <a:prstGeom prst="rect">
            <a:avLst/>
          </a:prstGeom>
        </p:spPr>
        <p:txBody>
          <a:bodyPr vert="horz" wrap="square" lIns="0" tIns="12700" rIns="0" bIns="0" rtlCol="0" anchor="t">
            <a:spAutoFit/>
          </a:bodyPr>
          <a:lstStyle/>
          <a:p>
            <a:pPr marL="12700">
              <a:spcBef>
                <a:spcPts val="100"/>
              </a:spcBef>
              <a:tabLst>
                <a:tab pos="97155" algn="l"/>
              </a:tabLst>
            </a:pPr>
            <a:r>
              <a:rPr lang="en-US" sz="3200" b="1" dirty="0" err="1">
                <a:solidFill>
                  <a:schemeClr val="bg1"/>
                </a:solidFill>
                <a:latin typeface="Arial"/>
                <a:cs typeface="Arial"/>
              </a:rPr>
              <a:t>EcoVista</a:t>
            </a:r>
            <a:r>
              <a:rPr sz="3200" b="1" dirty="0">
                <a:solidFill>
                  <a:schemeClr val="bg1"/>
                </a:solidFill>
                <a:latin typeface="Arial"/>
                <a:cs typeface="Arial"/>
              </a:rPr>
              <a:t>:</a:t>
            </a:r>
            <a:r>
              <a:rPr sz="3200" b="1" spc="-35" dirty="0">
                <a:solidFill>
                  <a:schemeClr val="bg1"/>
                </a:solidFill>
                <a:latin typeface="Arial"/>
                <a:cs typeface="Arial"/>
              </a:rPr>
              <a:t> </a:t>
            </a:r>
            <a:r>
              <a:rPr lang="en-US" sz="3200" b="1" dirty="0">
                <a:solidFill>
                  <a:schemeClr val="bg1"/>
                </a:solidFill>
                <a:latin typeface="Arial"/>
                <a:cs typeface="Arial"/>
              </a:rPr>
              <a:t>Resilient Agri-communities</a:t>
            </a:r>
            <a:endParaRPr lang="en-US" sz="3200" b="1" spc="-30" dirty="0">
              <a:solidFill>
                <a:schemeClr val="bg1"/>
              </a:solidFill>
              <a:latin typeface="Arial"/>
              <a:cs typeface="Arial"/>
            </a:endParaRPr>
          </a:p>
        </p:txBody>
      </p:sp>
      <p:sp>
        <p:nvSpPr>
          <p:cNvPr id="4" name="object 3">
            <a:extLst>
              <a:ext uri="{FF2B5EF4-FFF2-40B4-BE49-F238E27FC236}">
                <a16:creationId xmlns:a16="http://schemas.microsoft.com/office/drawing/2014/main" id="{3AC5311F-7E21-8C63-9C23-A39A03C8EA02}"/>
              </a:ext>
            </a:extLst>
          </p:cNvPr>
          <p:cNvSpPr txBox="1"/>
          <p:nvPr/>
        </p:nvSpPr>
        <p:spPr>
          <a:xfrm>
            <a:off x="736768" y="1424963"/>
            <a:ext cx="7715250" cy="382156"/>
          </a:xfrm>
          <a:prstGeom prst="rect">
            <a:avLst/>
          </a:prstGeom>
        </p:spPr>
        <p:txBody>
          <a:bodyPr vert="horz" wrap="square" lIns="0" tIns="12700" rIns="0" bIns="0" rtlCol="0" anchor="t">
            <a:spAutoFit/>
          </a:bodyPr>
          <a:lstStyle/>
          <a:p>
            <a:pPr marL="12700">
              <a:lnSpc>
                <a:spcPct val="100000"/>
              </a:lnSpc>
              <a:spcBef>
                <a:spcPts val="100"/>
              </a:spcBef>
              <a:tabLst>
                <a:tab pos="97155" algn="l"/>
              </a:tabLst>
            </a:pPr>
            <a:r>
              <a:rPr lang="en-US" sz="2400" dirty="0">
                <a:solidFill>
                  <a:schemeClr val="bg1"/>
                </a:solidFill>
                <a:latin typeface="Arial"/>
                <a:cs typeface="Arial"/>
              </a:rPr>
              <a:t>A </a:t>
            </a:r>
            <a:r>
              <a:rPr lang="en-US" sz="2400" spc="-10" dirty="0">
                <a:solidFill>
                  <a:schemeClr val="bg1"/>
                </a:solidFill>
                <a:latin typeface="Arial"/>
                <a:cs typeface="Arial"/>
              </a:rPr>
              <a:t>Hurricane-</a:t>
            </a:r>
            <a:r>
              <a:rPr lang="en-US" sz="2400" dirty="0">
                <a:solidFill>
                  <a:schemeClr val="bg1"/>
                </a:solidFill>
                <a:latin typeface="Arial"/>
                <a:cs typeface="Arial"/>
              </a:rPr>
              <a:t>Resistant</a:t>
            </a:r>
            <a:r>
              <a:rPr lang="en-US" sz="2400" spc="-15" dirty="0">
                <a:solidFill>
                  <a:schemeClr val="bg1"/>
                </a:solidFill>
                <a:latin typeface="Arial"/>
                <a:cs typeface="Arial"/>
              </a:rPr>
              <a:t> </a:t>
            </a:r>
            <a:r>
              <a:rPr lang="en-US" sz="2400" dirty="0">
                <a:solidFill>
                  <a:schemeClr val="bg1"/>
                </a:solidFill>
                <a:latin typeface="Arial"/>
                <a:cs typeface="Arial"/>
              </a:rPr>
              <a:t>Oasis</a:t>
            </a:r>
            <a:r>
              <a:rPr lang="en-US" sz="2400" spc="-15" dirty="0">
                <a:solidFill>
                  <a:schemeClr val="bg1"/>
                </a:solidFill>
                <a:latin typeface="Arial"/>
                <a:cs typeface="Arial"/>
              </a:rPr>
              <a:t> </a:t>
            </a:r>
            <a:r>
              <a:rPr lang="en-US" sz="2400" dirty="0">
                <a:solidFill>
                  <a:schemeClr val="bg1"/>
                </a:solidFill>
                <a:latin typeface="Arial"/>
                <a:cs typeface="Arial"/>
              </a:rPr>
              <a:t>in</a:t>
            </a:r>
            <a:r>
              <a:rPr lang="en-US" sz="2400" spc="-15" dirty="0">
                <a:solidFill>
                  <a:schemeClr val="bg1"/>
                </a:solidFill>
                <a:latin typeface="Arial"/>
                <a:cs typeface="Arial"/>
              </a:rPr>
              <a:t> </a:t>
            </a:r>
            <a:r>
              <a:rPr lang="en-US" sz="2400" spc="-10" dirty="0">
                <a:solidFill>
                  <a:schemeClr val="bg1"/>
                </a:solidFill>
                <a:latin typeface="Arial"/>
                <a:cs typeface="Arial"/>
              </a:rPr>
              <a:t>Louisiana</a:t>
            </a:r>
            <a:endParaRPr lang="en-US" sz="2400" dirty="0">
              <a:solidFill>
                <a:schemeClr val="bg1"/>
              </a:solidFill>
              <a:latin typeface="Arial"/>
              <a:cs typeface="Arial"/>
            </a:endParaRPr>
          </a:p>
        </p:txBody>
      </p:sp>
      <p:sp>
        <p:nvSpPr>
          <p:cNvPr id="6" name="object 3">
            <a:extLst>
              <a:ext uri="{FF2B5EF4-FFF2-40B4-BE49-F238E27FC236}">
                <a16:creationId xmlns:a16="http://schemas.microsoft.com/office/drawing/2014/main" id="{DE0969DA-761F-C91D-BCEB-A5355E46E1F0}"/>
              </a:ext>
            </a:extLst>
          </p:cNvPr>
          <p:cNvSpPr txBox="1"/>
          <p:nvPr/>
        </p:nvSpPr>
        <p:spPr>
          <a:xfrm>
            <a:off x="736775" y="6956115"/>
            <a:ext cx="6378244" cy="289823"/>
          </a:xfrm>
          <a:prstGeom prst="rect">
            <a:avLst/>
          </a:prstGeom>
        </p:spPr>
        <p:txBody>
          <a:bodyPr vert="horz" wrap="square" lIns="0" tIns="12700" rIns="0" bIns="0" rtlCol="0" anchor="t">
            <a:spAutoFit/>
          </a:bodyPr>
          <a:lstStyle/>
          <a:p>
            <a:pPr marL="12700" algn="l">
              <a:spcBef>
                <a:spcPts val="100"/>
              </a:spcBef>
              <a:tabLst>
                <a:tab pos="97155" algn="l"/>
              </a:tabLst>
            </a:pPr>
            <a:r>
              <a:rPr lang="en-US" b="1">
                <a:solidFill>
                  <a:schemeClr val="bg1"/>
                </a:solidFill>
                <a:latin typeface="Arial"/>
                <a:cs typeface="Arial"/>
              </a:rPr>
              <a:t>The</a:t>
            </a:r>
            <a:r>
              <a:rPr lang="en-US" b="1" spc="-35">
                <a:solidFill>
                  <a:schemeClr val="bg1"/>
                </a:solidFill>
                <a:latin typeface="Arial"/>
                <a:cs typeface="Arial"/>
              </a:rPr>
              <a:t> </a:t>
            </a:r>
            <a:r>
              <a:rPr lang="en-US" b="1" spc="-10" err="1">
                <a:solidFill>
                  <a:schemeClr val="bg1"/>
                </a:solidFill>
                <a:latin typeface="Arial"/>
                <a:cs typeface="Arial"/>
              </a:rPr>
              <a:t>CleanTech</a:t>
            </a:r>
            <a:r>
              <a:rPr lang="en-US" b="1" spc="-35">
                <a:solidFill>
                  <a:schemeClr val="bg1"/>
                </a:solidFill>
                <a:latin typeface="Arial"/>
                <a:cs typeface="Arial"/>
              </a:rPr>
              <a:t> </a:t>
            </a:r>
            <a:r>
              <a:rPr lang="en-US" b="1">
                <a:solidFill>
                  <a:schemeClr val="bg1"/>
                </a:solidFill>
                <a:latin typeface="Arial"/>
                <a:cs typeface="Arial"/>
              </a:rPr>
              <a:t>Development</a:t>
            </a:r>
            <a:r>
              <a:rPr lang="en-US" b="1" spc="-30">
                <a:solidFill>
                  <a:schemeClr val="bg1"/>
                </a:solidFill>
                <a:latin typeface="Arial"/>
                <a:cs typeface="Arial"/>
              </a:rPr>
              <a:t> </a:t>
            </a:r>
            <a:r>
              <a:rPr lang="en-US" b="1" spc="-10">
                <a:solidFill>
                  <a:schemeClr val="bg1"/>
                </a:solidFill>
                <a:latin typeface="Arial"/>
                <a:cs typeface="Arial"/>
              </a:rPr>
              <a:t>Institute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0"/>
            <a:ext cx="10055885"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15EDDF-5B3E-61BB-E4DA-F11609C5F1A2}"/>
              </a:ext>
            </a:extLst>
          </p:cNvPr>
          <p:cNvPicPr>
            <a:picLocks noChangeAspect="1"/>
          </p:cNvPicPr>
          <p:nvPr/>
        </p:nvPicPr>
        <p:blipFill rotWithShape="1">
          <a:blip r:embed="rId2"/>
          <a:srcRect l="15035" r="31838"/>
          <a:stretch/>
        </p:blipFill>
        <p:spPr>
          <a:xfrm>
            <a:off x="5942829" y="10"/>
            <a:ext cx="6882080" cy="77723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966" cy="77724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462357" y="460357"/>
            <a:ext cx="5035672" cy="6851685"/>
          </a:xfrm>
          <a:prstGeom prst="rect">
            <a:avLst/>
          </a:prstGeom>
        </p:spPr>
        <p:txBody>
          <a:bodyPr vert="horz" lIns="91440" tIns="45720" rIns="91440" bIns="45720" rtlCol="0" anchor="t">
            <a:normAutofit fontScale="70000" lnSpcReduction="20000"/>
          </a:bodyPr>
          <a:lstStyle/>
          <a:p>
            <a:pPr algn="l" rtl="0">
              <a:lnSpc>
                <a:spcPct val="90000"/>
              </a:lnSpc>
              <a:spcBef>
                <a:spcPts val="100"/>
              </a:spcBef>
            </a:pPr>
            <a:r>
              <a:rPr lang="en-US" sz="3200" b="1" kern="1200" dirty="0">
                <a:solidFill>
                  <a:schemeClr val="tx1"/>
                </a:solidFill>
                <a:latin typeface="Arial"/>
                <a:ea typeface="+mn-ea"/>
                <a:cs typeface="Arial"/>
              </a:rPr>
              <a:t>Independent</a:t>
            </a:r>
            <a:r>
              <a:rPr lang="en-US" sz="3200" b="1" kern="1200" spc="-35" dirty="0">
                <a:solidFill>
                  <a:schemeClr val="tx1"/>
                </a:solidFill>
                <a:latin typeface="Arial"/>
                <a:ea typeface="+mn-ea"/>
                <a:cs typeface="Arial"/>
              </a:rPr>
              <a:t> </a:t>
            </a:r>
          </a:p>
          <a:p>
            <a:pPr algn="l" rtl="0">
              <a:lnSpc>
                <a:spcPct val="90000"/>
              </a:lnSpc>
              <a:spcBef>
                <a:spcPts val="100"/>
              </a:spcBef>
            </a:pPr>
            <a:r>
              <a:rPr lang="en-US" sz="3200" b="1" kern="1200" dirty="0">
                <a:solidFill>
                  <a:schemeClr val="tx1"/>
                </a:solidFill>
                <a:latin typeface="Arial"/>
                <a:ea typeface="+mn-ea"/>
                <a:cs typeface="Arial"/>
              </a:rPr>
              <a:t>WET</a:t>
            </a:r>
            <a:r>
              <a:rPr lang="en-US" sz="3200" b="1" kern="1200" spc="-35" dirty="0">
                <a:solidFill>
                  <a:schemeClr val="tx1"/>
                </a:solidFill>
                <a:latin typeface="Arial"/>
                <a:ea typeface="+mn-ea"/>
                <a:cs typeface="Arial"/>
              </a:rPr>
              <a:t> </a:t>
            </a:r>
            <a:r>
              <a:rPr lang="en-US" sz="3200" b="1" kern="1200" dirty="0">
                <a:solidFill>
                  <a:schemeClr val="tx1"/>
                </a:solidFill>
                <a:latin typeface="Arial"/>
                <a:ea typeface="+mn-ea"/>
                <a:cs typeface="Arial"/>
              </a:rPr>
              <a:t>Nexus</a:t>
            </a:r>
            <a:r>
              <a:rPr lang="en-US" sz="3200" b="1" kern="1200" spc="-35" dirty="0">
                <a:solidFill>
                  <a:schemeClr val="tx1"/>
                </a:solidFill>
                <a:latin typeface="Arial"/>
                <a:ea typeface="+mn-ea"/>
                <a:cs typeface="Arial"/>
              </a:rPr>
              <a:t> </a:t>
            </a:r>
          </a:p>
          <a:p>
            <a:pPr algn="l" rtl="0">
              <a:lnSpc>
                <a:spcPct val="90000"/>
              </a:lnSpc>
              <a:spcBef>
                <a:spcPts val="100"/>
              </a:spcBef>
            </a:pPr>
            <a:r>
              <a:rPr lang="en-US" sz="3200" b="1" kern="1200" spc="-10" dirty="0">
                <a:solidFill>
                  <a:schemeClr val="tx1"/>
                </a:solidFill>
                <a:latin typeface="Arial"/>
                <a:ea typeface="+mn-ea"/>
                <a:cs typeface="Arial"/>
              </a:rPr>
              <a:t>Microgrid</a:t>
            </a:r>
          </a:p>
          <a:p>
            <a:pPr algn="l" rtl="0">
              <a:lnSpc>
                <a:spcPct val="90000"/>
              </a:lnSpc>
              <a:spcBef>
                <a:spcPts val="100"/>
              </a:spcBef>
            </a:pPr>
            <a:endParaRPr lang="en-US" sz="3200" b="1" kern="1200" dirty="0">
              <a:solidFill>
                <a:schemeClr val="tx1"/>
              </a:solidFill>
              <a:latin typeface="Arial"/>
              <a:ea typeface="Calibri"/>
              <a:cs typeface="Arial"/>
            </a:endParaRPr>
          </a:p>
          <a:p>
            <a:pPr marR="5080" algn="l" rtl="0">
              <a:lnSpc>
                <a:spcPct val="90000"/>
              </a:lnSpc>
            </a:pPr>
            <a:endParaRPr lang="en-US" sz="900" kern="1200" dirty="0">
              <a:solidFill>
                <a:schemeClr val="tx1"/>
              </a:solidFill>
              <a:latin typeface="Arial"/>
              <a:ea typeface="+mn-ea"/>
              <a:cs typeface="Arial"/>
            </a:endParaRPr>
          </a:p>
          <a:p>
            <a:pPr marR="5080" algn="l">
              <a:lnSpc>
                <a:spcPct val="160000"/>
              </a:lnSpc>
            </a:pPr>
            <a:r>
              <a:rPr lang="en-US" sz="1500" kern="1200" dirty="0">
                <a:solidFill>
                  <a:schemeClr val="tx1"/>
                </a:solidFill>
                <a:latin typeface="Arial"/>
                <a:ea typeface="+mn-ea"/>
                <a:cs typeface="Arial"/>
              </a:rPr>
              <a:t>At</a:t>
            </a:r>
            <a:r>
              <a:rPr lang="en-US" sz="1500" kern="1200" spc="-25" dirty="0">
                <a:solidFill>
                  <a:schemeClr val="tx1"/>
                </a:solidFill>
                <a:latin typeface="Arial"/>
                <a:ea typeface="+mn-ea"/>
                <a:cs typeface="Arial"/>
              </a:rPr>
              <a:t> </a:t>
            </a:r>
            <a:r>
              <a:rPr lang="en-US" sz="1500" kern="1200" dirty="0">
                <a:solidFill>
                  <a:schemeClr val="tx1"/>
                </a:solidFill>
                <a:latin typeface="Arial"/>
                <a:ea typeface="+mn-ea"/>
                <a:cs typeface="Arial"/>
              </a:rPr>
              <a:t>the</a:t>
            </a:r>
            <a:r>
              <a:rPr lang="en-US" sz="1500" kern="1200" spc="-25" dirty="0">
                <a:solidFill>
                  <a:schemeClr val="tx1"/>
                </a:solidFill>
                <a:latin typeface="Arial"/>
                <a:ea typeface="+mn-ea"/>
                <a:cs typeface="Arial"/>
              </a:rPr>
              <a:t> </a:t>
            </a:r>
            <a:r>
              <a:rPr lang="en-US" sz="1500" kern="1200" dirty="0">
                <a:solidFill>
                  <a:schemeClr val="tx1"/>
                </a:solidFill>
                <a:latin typeface="Arial"/>
                <a:ea typeface="+mn-ea"/>
                <a:cs typeface="Arial"/>
              </a:rPr>
              <a:t>core</a:t>
            </a:r>
            <a:r>
              <a:rPr lang="en-US" sz="1500" kern="1200" spc="-25" dirty="0">
                <a:solidFill>
                  <a:schemeClr val="tx1"/>
                </a:solidFill>
                <a:latin typeface="Arial"/>
                <a:ea typeface="+mn-ea"/>
                <a:cs typeface="Arial"/>
              </a:rPr>
              <a:t> </a:t>
            </a:r>
            <a:r>
              <a:rPr lang="en-US" sz="1500" kern="1200" dirty="0">
                <a:solidFill>
                  <a:schemeClr val="tx1"/>
                </a:solidFill>
                <a:latin typeface="Arial"/>
                <a:ea typeface="+mn-ea"/>
                <a:cs typeface="Arial"/>
              </a:rPr>
              <a:t>of</a:t>
            </a:r>
            <a:r>
              <a:rPr lang="en-US" sz="1500" kern="1200" spc="-25" dirty="0">
                <a:solidFill>
                  <a:schemeClr val="tx1"/>
                </a:solidFill>
                <a:latin typeface="Arial"/>
                <a:ea typeface="+mn-ea"/>
                <a:cs typeface="Arial"/>
              </a:rPr>
              <a:t> </a:t>
            </a:r>
            <a:r>
              <a:rPr lang="en-US" sz="1500" kern="1200" dirty="0">
                <a:solidFill>
                  <a:schemeClr val="tx1"/>
                </a:solidFill>
                <a:latin typeface="Arial"/>
                <a:ea typeface="+mn-ea"/>
                <a:cs typeface="Arial"/>
              </a:rPr>
              <a:t>our</a:t>
            </a:r>
            <a:r>
              <a:rPr lang="en-US" sz="1500" kern="1200" spc="-20" dirty="0">
                <a:solidFill>
                  <a:schemeClr val="tx1"/>
                </a:solidFill>
                <a:latin typeface="Arial"/>
                <a:ea typeface="+mn-ea"/>
                <a:cs typeface="Arial"/>
              </a:rPr>
              <a:t> </a:t>
            </a:r>
            <a:r>
              <a:rPr lang="en-US" sz="1500" kern="1200" dirty="0">
                <a:solidFill>
                  <a:schemeClr val="tx1"/>
                </a:solidFill>
                <a:latin typeface="Arial"/>
                <a:ea typeface="+mn-ea"/>
                <a:cs typeface="Arial"/>
              </a:rPr>
              <a:t>energy</a:t>
            </a:r>
            <a:r>
              <a:rPr lang="en-US" sz="1500" kern="1200" spc="-25" dirty="0">
                <a:solidFill>
                  <a:schemeClr val="tx1"/>
                </a:solidFill>
                <a:latin typeface="Arial"/>
                <a:ea typeface="+mn-ea"/>
                <a:cs typeface="Arial"/>
              </a:rPr>
              <a:t> </a:t>
            </a:r>
            <a:r>
              <a:rPr lang="en-US" sz="1500" kern="1200" dirty="0">
                <a:solidFill>
                  <a:schemeClr val="tx1"/>
                </a:solidFill>
                <a:latin typeface="Arial"/>
                <a:ea typeface="+mn-ea"/>
                <a:cs typeface="Arial"/>
              </a:rPr>
              <a:t>infrastructure</a:t>
            </a:r>
            <a:r>
              <a:rPr lang="en-US" sz="1500" kern="1200" spc="-25" dirty="0">
                <a:solidFill>
                  <a:schemeClr val="tx1"/>
                </a:solidFill>
                <a:latin typeface="Arial"/>
                <a:ea typeface="+mn-ea"/>
                <a:cs typeface="Arial"/>
              </a:rPr>
              <a:t> </a:t>
            </a:r>
            <a:r>
              <a:rPr lang="en-US" sz="1500" kern="1200" dirty="0">
                <a:solidFill>
                  <a:schemeClr val="tx1"/>
                </a:solidFill>
                <a:latin typeface="Arial"/>
                <a:ea typeface="+mn-ea"/>
                <a:cs typeface="Arial"/>
              </a:rPr>
              <a:t>lies</a:t>
            </a:r>
            <a:r>
              <a:rPr lang="en-US" sz="1500" kern="1200" spc="-25" dirty="0">
                <a:solidFill>
                  <a:schemeClr val="tx1"/>
                </a:solidFill>
                <a:latin typeface="Arial"/>
                <a:ea typeface="+mn-ea"/>
                <a:cs typeface="Arial"/>
              </a:rPr>
              <a:t> </a:t>
            </a:r>
            <a:r>
              <a:rPr lang="en-US" sz="1500" kern="1200" dirty="0">
                <a:solidFill>
                  <a:schemeClr val="tx1"/>
                </a:solidFill>
                <a:latin typeface="Arial"/>
                <a:ea typeface="+mn-ea"/>
                <a:cs typeface="Arial"/>
              </a:rPr>
              <a:t>the</a:t>
            </a:r>
            <a:r>
              <a:rPr lang="en-US" sz="1500" kern="1200" spc="-25" dirty="0">
                <a:solidFill>
                  <a:schemeClr val="tx1"/>
                </a:solidFill>
                <a:latin typeface="Arial"/>
                <a:ea typeface="+mn-ea"/>
                <a:cs typeface="Arial"/>
              </a:rPr>
              <a:t> </a:t>
            </a:r>
            <a:r>
              <a:rPr lang="en-US" sz="1500" kern="1200" dirty="0">
                <a:solidFill>
                  <a:schemeClr val="tx1"/>
                </a:solidFill>
                <a:latin typeface="Arial"/>
                <a:ea typeface="+mn-ea"/>
                <a:cs typeface="Arial"/>
              </a:rPr>
              <a:t>innovative</a:t>
            </a:r>
            <a:r>
              <a:rPr lang="en-US" sz="1500" kern="1200" spc="-20" dirty="0">
                <a:solidFill>
                  <a:schemeClr val="tx1"/>
                </a:solidFill>
                <a:latin typeface="Arial"/>
                <a:ea typeface="+mn-ea"/>
                <a:cs typeface="Arial"/>
              </a:rPr>
              <a:t> </a:t>
            </a:r>
            <a:r>
              <a:rPr lang="en-US" sz="1500" kern="1200" dirty="0">
                <a:solidFill>
                  <a:schemeClr val="tx1"/>
                </a:solidFill>
                <a:latin typeface="Arial"/>
                <a:ea typeface="+mn-ea"/>
                <a:cs typeface="Arial"/>
              </a:rPr>
              <a:t>WET</a:t>
            </a:r>
            <a:r>
              <a:rPr lang="en-US" sz="1500" kern="1200" spc="-25" dirty="0">
                <a:solidFill>
                  <a:schemeClr val="tx1"/>
                </a:solidFill>
                <a:latin typeface="Arial"/>
                <a:ea typeface="+mn-ea"/>
                <a:cs typeface="Arial"/>
              </a:rPr>
              <a:t> </a:t>
            </a:r>
            <a:r>
              <a:rPr lang="en-US" sz="1500" kern="1200" dirty="0">
                <a:solidFill>
                  <a:schemeClr val="tx1"/>
                </a:solidFill>
                <a:latin typeface="Arial"/>
                <a:ea typeface="+mn-ea"/>
                <a:cs typeface="Arial"/>
              </a:rPr>
              <a:t>nexus</a:t>
            </a:r>
            <a:r>
              <a:rPr lang="en-US" sz="1500" kern="1200" spc="-25" dirty="0">
                <a:solidFill>
                  <a:schemeClr val="tx1"/>
                </a:solidFill>
                <a:latin typeface="Arial"/>
                <a:ea typeface="+mn-ea"/>
                <a:cs typeface="Arial"/>
              </a:rPr>
              <a:t> </a:t>
            </a:r>
            <a:r>
              <a:rPr lang="en-US" sz="1500" kern="1200" spc="-10" dirty="0">
                <a:solidFill>
                  <a:schemeClr val="tx1"/>
                </a:solidFill>
                <a:latin typeface="Arial"/>
                <a:ea typeface="+mn-ea"/>
                <a:cs typeface="Arial"/>
              </a:rPr>
              <a:t>microgrid—</a:t>
            </a:r>
            <a:r>
              <a:rPr lang="en-US" sz="1500" kern="1200" dirty="0">
                <a:solidFill>
                  <a:schemeClr val="tx1"/>
                </a:solidFill>
                <a:latin typeface="Arial"/>
                <a:ea typeface="+mn-ea"/>
                <a:cs typeface="Arial"/>
              </a:rPr>
              <a:t>an</a:t>
            </a:r>
            <a:r>
              <a:rPr lang="en-US" sz="1500" kern="1200" spc="-25" dirty="0">
                <a:solidFill>
                  <a:schemeClr val="tx1"/>
                </a:solidFill>
                <a:latin typeface="Arial"/>
                <a:ea typeface="+mn-ea"/>
                <a:cs typeface="Arial"/>
              </a:rPr>
              <a:t> </a:t>
            </a:r>
            <a:r>
              <a:rPr lang="en-US" sz="1500" kern="1200" dirty="0">
                <a:solidFill>
                  <a:schemeClr val="tx1"/>
                </a:solidFill>
                <a:latin typeface="Arial"/>
                <a:ea typeface="+mn-ea"/>
                <a:cs typeface="Arial"/>
              </a:rPr>
              <a:t>independent,</a:t>
            </a:r>
            <a:r>
              <a:rPr lang="en-US" sz="1500" kern="1200" spc="-25" dirty="0">
                <a:solidFill>
                  <a:schemeClr val="tx1"/>
                </a:solidFill>
                <a:latin typeface="Arial"/>
                <a:ea typeface="+mn-ea"/>
                <a:cs typeface="Arial"/>
              </a:rPr>
              <a:t> </a:t>
            </a:r>
            <a:r>
              <a:rPr lang="en-US" sz="1500" kern="1200" spc="-10" dirty="0">
                <a:solidFill>
                  <a:schemeClr val="tx1"/>
                </a:solidFill>
                <a:latin typeface="Arial"/>
                <a:ea typeface="+mn-ea"/>
                <a:cs typeface="Arial"/>
              </a:rPr>
              <a:t>self-</a:t>
            </a:r>
            <a:r>
              <a:rPr lang="en-US" sz="1500" kern="1200" dirty="0">
                <a:solidFill>
                  <a:schemeClr val="tx1"/>
                </a:solidFill>
                <a:latin typeface="Arial"/>
                <a:ea typeface="+mn-ea"/>
                <a:cs typeface="Arial"/>
              </a:rPr>
              <a:t>sustaining</a:t>
            </a:r>
            <a:r>
              <a:rPr lang="en-US" sz="1500" kern="1200" spc="-20" dirty="0">
                <a:solidFill>
                  <a:schemeClr val="tx1"/>
                </a:solidFill>
                <a:latin typeface="Arial"/>
                <a:ea typeface="+mn-ea"/>
                <a:cs typeface="Arial"/>
              </a:rPr>
              <a:t> </a:t>
            </a:r>
            <a:r>
              <a:rPr lang="en-US" sz="1500" kern="1200" spc="-10" dirty="0">
                <a:solidFill>
                  <a:schemeClr val="tx1"/>
                </a:solidFill>
                <a:latin typeface="Arial"/>
                <a:ea typeface="+mn-ea"/>
                <a:cs typeface="Arial"/>
              </a:rPr>
              <a:t>system</a:t>
            </a:r>
            <a:r>
              <a:rPr lang="en-US" sz="1500" kern="1200" spc="500" dirty="0">
                <a:solidFill>
                  <a:schemeClr val="tx1"/>
                </a:solidFill>
                <a:latin typeface="Arial"/>
                <a:ea typeface="+mn-ea"/>
                <a:cs typeface="Arial"/>
              </a:rPr>
              <a:t> </a:t>
            </a:r>
            <a:r>
              <a:rPr lang="en-US" sz="1500" kern="1200" dirty="0">
                <a:solidFill>
                  <a:schemeClr val="tx1"/>
                </a:solidFill>
                <a:latin typeface="Arial"/>
                <a:ea typeface="+mn-ea"/>
                <a:cs typeface="Arial"/>
              </a:rPr>
              <a:t>that</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efficiently</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harnesses</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and</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manages</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the</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essential</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resources</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of</a:t>
            </a:r>
            <a:r>
              <a:rPr lang="en-US" sz="1500" kern="1200" spc="-30" dirty="0">
                <a:solidFill>
                  <a:schemeClr val="tx1"/>
                </a:solidFill>
                <a:latin typeface="Arial"/>
                <a:ea typeface="+mn-ea"/>
                <a:cs typeface="Arial"/>
              </a:rPr>
              <a:t> </a:t>
            </a:r>
            <a:r>
              <a:rPr lang="en-US" sz="1500" kern="1200" spc="-20" dirty="0">
                <a:solidFill>
                  <a:schemeClr val="tx1"/>
                </a:solidFill>
                <a:latin typeface="Arial"/>
                <a:ea typeface="+mn-ea"/>
                <a:cs typeface="Arial"/>
              </a:rPr>
              <a:t>Water,</a:t>
            </a:r>
            <a:r>
              <a:rPr lang="en-US" sz="1500" kern="1200" spc="-30" dirty="0">
                <a:solidFill>
                  <a:schemeClr val="tx1"/>
                </a:solidFill>
                <a:latin typeface="Arial"/>
                <a:ea typeface="+mn-ea"/>
                <a:cs typeface="Arial"/>
              </a:rPr>
              <a:t> </a:t>
            </a:r>
            <a:r>
              <a:rPr lang="en-US" sz="1500" kern="1200" spc="-10" dirty="0">
                <a:solidFill>
                  <a:schemeClr val="tx1"/>
                </a:solidFill>
                <a:latin typeface="Arial"/>
                <a:ea typeface="+mn-ea"/>
                <a:cs typeface="Arial"/>
              </a:rPr>
              <a:t>Energy,</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and</a:t>
            </a:r>
            <a:r>
              <a:rPr lang="en-US" sz="1500" kern="1200" spc="-30" dirty="0">
                <a:solidFill>
                  <a:schemeClr val="tx1"/>
                </a:solidFill>
                <a:latin typeface="Arial"/>
                <a:ea typeface="+mn-ea"/>
                <a:cs typeface="Arial"/>
              </a:rPr>
              <a:t> </a:t>
            </a:r>
            <a:r>
              <a:rPr lang="en-US" sz="1500" kern="1200" spc="-25" dirty="0">
                <a:solidFill>
                  <a:schemeClr val="tx1"/>
                </a:solidFill>
                <a:latin typeface="Arial"/>
                <a:ea typeface="+mn-ea"/>
                <a:cs typeface="Arial"/>
              </a:rPr>
              <a:t>Technology.</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This</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groundbreaking</a:t>
            </a:r>
            <a:r>
              <a:rPr lang="en-US" sz="1500" kern="1200" spc="-25" dirty="0">
                <a:solidFill>
                  <a:schemeClr val="tx1"/>
                </a:solidFill>
                <a:latin typeface="Arial"/>
                <a:ea typeface="+mn-ea"/>
                <a:cs typeface="Arial"/>
              </a:rPr>
              <a:t> </a:t>
            </a:r>
            <a:r>
              <a:rPr lang="en-US" sz="1500" kern="1200" spc="-10" dirty="0">
                <a:solidFill>
                  <a:schemeClr val="tx1"/>
                </a:solidFill>
                <a:latin typeface="Arial"/>
                <a:ea typeface="+mn-ea"/>
                <a:cs typeface="Arial"/>
              </a:rPr>
              <a:t>microgrid </a:t>
            </a:r>
            <a:r>
              <a:rPr lang="en-US" sz="1500" kern="1200" dirty="0">
                <a:solidFill>
                  <a:schemeClr val="tx1"/>
                </a:solidFill>
                <a:latin typeface="Arial"/>
                <a:ea typeface="+mn-ea"/>
                <a:cs typeface="Arial"/>
              </a:rPr>
              <a:t>integrates</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solar</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panels,</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wind</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turbines,</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and</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advanced</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energy</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storage</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solutions</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to</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harness</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renewable</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energy</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and</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reduce</a:t>
            </a:r>
            <a:r>
              <a:rPr lang="en-US" sz="1500" kern="1200" spc="-30" dirty="0">
                <a:solidFill>
                  <a:schemeClr val="tx1"/>
                </a:solidFill>
                <a:latin typeface="Arial"/>
                <a:ea typeface="+mn-ea"/>
                <a:cs typeface="Arial"/>
              </a:rPr>
              <a:t> </a:t>
            </a:r>
            <a:r>
              <a:rPr lang="en-US" sz="1500" kern="1200" spc="-10" dirty="0">
                <a:solidFill>
                  <a:schemeClr val="tx1"/>
                </a:solidFill>
                <a:latin typeface="Arial"/>
                <a:ea typeface="+mn-ea"/>
                <a:cs typeface="Arial"/>
              </a:rPr>
              <a:t>dependence </a:t>
            </a:r>
            <a:r>
              <a:rPr lang="en-US" sz="1500" kern="1200" dirty="0">
                <a:solidFill>
                  <a:schemeClr val="tx1"/>
                </a:solidFill>
                <a:latin typeface="Arial"/>
                <a:ea typeface="+mn-ea"/>
                <a:cs typeface="Arial"/>
              </a:rPr>
              <a:t>on</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the</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conventional</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grid.</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Rainwater</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harvesting</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and</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graywater</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recycling</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systems</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promote</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water</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conservation,</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making</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Belle</a:t>
            </a:r>
            <a:r>
              <a:rPr lang="en-US" sz="1500" kern="1200" spc="-35" dirty="0">
                <a:solidFill>
                  <a:schemeClr val="tx1"/>
                </a:solidFill>
                <a:latin typeface="Arial"/>
                <a:ea typeface="+mn-ea"/>
                <a:cs typeface="Arial"/>
              </a:rPr>
              <a:t> </a:t>
            </a:r>
            <a:r>
              <a:rPr lang="en-US" sz="1500" kern="1200" dirty="0">
                <a:solidFill>
                  <a:schemeClr val="tx1"/>
                </a:solidFill>
                <a:latin typeface="Arial"/>
                <a:ea typeface="+mn-ea"/>
                <a:cs typeface="Arial"/>
              </a:rPr>
              <a:t>Point</a:t>
            </a:r>
            <a:r>
              <a:rPr lang="en-US" sz="1500" kern="1200" spc="-30" dirty="0">
                <a:solidFill>
                  <a:schemeClr val="tx1"/>
                </a:solidFill>
                <a:latin typeface="Arial"/>
                <a:ea typeface="+mn-ea"/>
                <a:cs typeface="Arial"/>
              </a:rPr>
              <a:t> </a:t>
            </a:r>
            <a:r>
              <a:rPr lang="en-US" sz="1500" kern="1200" spc="-50" dirty="0">
                <a:solidFill>
                  <a:schemeClr val="tx1"/>
                </a:solidFill>
                <a:latin typeface="Arial"/>
                <a:ea typeface="+mn-ea"/>
                <a:cs typeface="Arial"/>
              </a:rPr>
              <a:t>a </a:t>
            </a:r>
            <a:r>
              <a:rPr lang="en-US" sz="1500" kern="1200" dirty="0">
                <a:solidFill>
                  <a:schemeClr val="tx1"/>
                </a:solidFill>
                <a:latin typeface="Arial"/>
                <a:ea typeface="+mn-ea"/>
                <a:cs typeface="Arial"/>
              </a:rPr>
              <a:t>model</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for</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resource</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management</a:t>
            </a:r>
            <a:r>
              <a:rPr lang="en-US" sz="1500" kern="1200" spc="-30" dirty="0">
                <a:solidFill>
                  <a:schemeClr val="tx1"/>
                </a:solidFill>
                <a:latin typeface="Arial"/>
                <a:ea typeface="+mn-ea"/>
                <a:cs typeface="Arial"/>
              </a:rPr>
              <a:t> </a:t>
            </a:r>
            <a:r>
              <a:rPr lang="en-US" sz="1500" kern="1200" dirty="0">
                <a:solidFill>
                  <a:schemeClr val="tx1"/>
                </a:solidFill>
                <a:latin typeface="Arial"/>
                <a:ea typeface="+mn-ea"/>
                <a:cs typeface="Arial"/>
              </a:rPr>
              <a:t>and</a:t>
            </a:r>
            <a:r>
              <a:rPr lang="en-US" sz="1500" kern="1200" spc="-25" dirty="0">
                <a:solidFill>
                  <a:schemeClr val="tx1"/>
                </a:solidFill>
                <a:latin typeface="Arial"/>
                <a:ea typeface="+mn-ea"/>
                <a:cs typeface="Arial"/>
              </a:rPr>
              <a:t> </a:t>
            </a:r>
            <a:r>
              <a:rPr lang="en-US" sz="1500" kern="1200" spc="-10" dirty="0">
                <a:solidFill>
                  <a:schemeClr val="tx1"/>
                </a:solidFill>
                <a:latin typeface="Arial"/>
                <a:ea typeface="+mn-ea"/>
                <a:cs typeface="Arial"/>
              </a:rPr>
              <a:t>resilience</a:t>
            </a:r>
            <a:r>
              <a:rPr lang="en-US" sz="1700" kern="1200" spc="-10" dirty="0">
                <a:solidFill>
                  <a:schemeClr val="tx1"/>
                </a:solidFill>
                <a:latin typeface="Arial"/>
                <a:ea typeface="+mn-ea"/>
                <a:cs typeface="Arial"/>
              </a:rPr>
              <a:t>.</a:t>
            </a:r>
            <a:endParaRPr lang="en-US" sz="1700" kern="1200" dirty="0">
              <a:solidFill>
                <a:schemeClr val="tx1"/>
              </a:solidFill>
              <a:latin typeface="Arial"/>
              <a:ea typeface="Calibri"/>
              <a:cs typeface="Arial"/>
            </a:endParaRPr>
          </a:p>
          <a:p>
            <a:pPr algn="l" rtl="0">
              <a:lnSpc>
                <a:spcPct val="90000"/>
              </a:lnSpc>
            </a:pPr>
            <a:endParaRPr lang="en-US" sz="1700" kern="1200" dirty="0">
              <a:solidFill>
                <a:schemeClr val="tx1"/>
              </a:solidFill>
              <a:latin typeface="Arial"/>
              <a:ea typeface="Calibri"/>
              <a:cs typeface="Arial"/>
            </a:endParaRPr>
          </a:p>
          <a:p>
            <a:pPr algn="l" rtl="0">
              <a:lnSpc>
                <a:spcPct val="90000"/>
              </a:lnSpc>
              <a:spcBef>
                <a:spcPts val="55"/>
              </a:spcBef>
            </a:pPr>
            <a:endParaRPr lang="en-US" sz="1700" kern="1200" dirty="0">
              <a:solidFill>
                <a:schemeClr val="tx1"/>
              </a:solidFill>
              <a:latin typeface="Arial"/>
              <a:ea typeface="Calibri"/>
              <a:cs typeface="Arial"/>
            </a:endParaRPr>
          </a:p>
          <a:p>
            <a:pPr algn="l" rtl="0">
              <a:lnSpc>
                <a:spcPct val="90000"/>
              </a:lnSpc>
            </a:pPr>
            <a:r>
              <a:rPr lang="en-US" sz="1700" b="1" kern="1200" dirty="0">
                <a:solidFill>
                  <a:schemeClr val="tx1"/>
                </a:solidFill>
                <a:latin typeface="Arial"/>
                <a:ea typeface="+mn-ea"/>
                <a:cs typeface="Arial"/>
              </a:rPr>
              <a:t>Gray</a:t>
            </a:r>
            <a:r>
              <a:rPr lang="en-US" sz="1700" b="1" kern="1200" spc="-45" dirty="0">
                <a:solidFill>
                  <a:schemeClr val="tx1"/>
                </a:solidFill>
                <a:latin typeface="Arial"/>
                <a:ea typeface="+mn-ea"/>
                <a:cs typeface="Arial"/>
              </a:rPr>
              <a:t> </a:t>
            </a:r>
            <a:r>
              <a:rPr lang="en-US" sz="1700" b="1" kern="1200" dirty="0">
                <a:solidFill>
                  <a:schemeClr val="tx1"/>
                </a:solidFill>
                <a:latin typeface="Arial"/>
                <a:ea typeface="+mn-ea"/>
                <a:cs typeface="Arial"/>
              </a:rPr>
              <a:t>Water</a:t>
            </a:r>
            <a:r>
              <a:rPr lang="en-US" sz="1700" b="1" kern="1200" spc="-40" dirty="0">
                <a:solidFill>
                  <a:schemeClr val="tx1"/>
                </a:solidFill>
                <a:latin typeface="Arial"/>
                <a:ea typeface="+mn-ea"/>
                <a:cs typeface="Arial"/>
              </a:rPr>
              <a:t> </a:t>
            </a:r>
            <a:r>
              <a:rPr lang="en-US" sz="1700" b="1" kern="1200" spc="-10" dirty="0">
                <a:solidFill>
                  <a:schemeClr val="tx1"/>
                </a:solidFill>
                <a:latin typeface="Arial"/>
                <a:ea typeface="+mn-ea"/>
                <a:cs typeface="Arial"/>
              </a:rPr>
              <a:t>Systems</a:t>
            </a:r>
            <a:endParaRPr lang="en-US" sz="1700" b="1" kern="1200" dirty="0">
              <a:solidFill>
                <a:schemeClr val="tx1"/>
              </a:solidFill>
              <a:latin typeface="Arial"/>
              <a:ea typeface="Calibri"/>
              <a:cs typeface="Arial"/>
            </a:endParaRPr>
          </a:p>
          <a:p>
            <a:pPr marL="285750" indent="-285750" algn="l" rtl="0">
              <a:lnSpc>
                <a:spcPct val="160000"/>
              </a:lnSpc>
              <a:spcBef>
                <a:spcPts val="135"/>
              </a:spcBef>
              <a:buFont typeface="Arial"/>
              <a:buChar char="•"/>
              <a:tabLst>
                <a:tab pos="97155" algn="l"/>
              </a:tabLst>
            </a:pPr>
            <a:r>
              <a:rPr lang="en-US" sz="1700" kern="1200" dirty="0">
                <a:solidFill>
                  <a:schemeClr val="tx1"/>
                </a:solidFill>
                <a:latin typeface="Arial"/>
                <a:ea typeface="+mn-ea"/>
                <a:cs typeface="Arial"/>
              </a:rPr>
              <a:t>Utilizing</a:t>
            </a:r>
            <a:r>
              <a:rPr lang="en-US" sz="1700" kern="1200" spc="-45" dirty="0">
                <a:solidFill>
                  <a:schemeClr val="tx1"/>
                </a:solidFill>
                <a:latin typeface="Arial"/>
                <a:ea typeface="+mn-ea"/>
                <a:cs typeface="Arial"/>
              </a:rPr>
              <a:t> </a:t>
            </a:r>
            <a:r>
              <a:rPr lang="en-US" sz="1700" kern="1200" dirty="0">
                <a:solidFill>
                  <a:schemeClr val="tx1"/>
                </a:solidFill>
                <a:latin typeface="Arial"/>
                <a:ea typeface="+mn-ea"/>
                <a:cs typeface="Arial"/>
              </a:rPr>
              <a:t>retention</a:t>
            </a:r>
            <a:r>
              <a:rPr lang="en-US" sz="1700" kern="1200" spc="-45" dirty="0">
                <a:solidFill>
                  <a:schemeClr val="tx1"/>
                </a:solidFill>
                <a:latin typeface="Arial"/>
                <a:ea typeface="+mn-ea"/>
                <a:cs typeface="Arial"/>
              </a:rPr>
              <a:t> </a:t>
            </a:r>
            <a:r>
              <a:rPr lang="en-US" sz="1700" kern="1200" spc="-20" dirty="0">
                <a:solidFill>
                  <a:schemeClr val="tx1"/>
                </a:solidFill>
                <a:latin typeface="Arial"/>
                <a:ea typeface="+mn-ea"/>
                <a:cs typeface="Arial"/>
              </a:rPr>
              <a:t>ponds</a:t>
            </a:r>
            <a:endParaRPr lang="en-US" sz="1700" kern="1200" dirty="0">
              <a:solidFill>
                <a:schemeClr val="tx1"/>
              </a:solidFill>
              <a:latin typeface="Arial"/>
              <a:ea typeface="Calibri"/>
              <a:cs typeface="Arial"/>
            </a:endParaRPr>
          </a:p>
          <a:p>
            <a:pPr marL="285750" indent="-285750" algn="l" rtl="0">
              <a:lnSpc>
                <a:spcPct val="160000"/>
              </a:lnSpc>
              <a:spcBef>
                <a:spcPts val="135"/>
              </a:spcBef>
              <a:buFont typeface="Arial"/>
              <a:buChar char="•"/>
              <a:tabLst>
                <a:tab pos="97155" algn="l"/>
              </a:tabLst>
            </a:pPr>
            <a:r>
              <a:rPr lang="en-US" sz="1700" kern="1200" dirty="0">
                <a:solidFill>
                  <a:schemeClr val="tx1"/>
                </a:solidFill>
                <a:latin typeface="Arial"/>
                <a:ea typeface="+mn-ea"/>
                <a:cs typeface="Arial"/>
              </a:rPr>
              <a:t>Water</a:t>
            </a:r>
            <a:r>
              <a:rPr lang="en-US" sz="1700" kern="1200" spc="-65" dirty="0">
                <a:solidFill>
                  <a:schemeClr val="tx1"/>
                </a:solidFill>
                <a:latin typeface="Arial"/>
                <a:ea typeface="+mn-ea"/>
                <a:cs typeface="Arial"/>
              </a:rPr>
              <a:t> </a:t>
            </a:r>
            <a:r>
              <a:rPr lang="en-US" sz="1700" kern="1200" spc="-10" dirty="0">
                <a:solidFill>
                  <a:schemeClr val="tx1"/>
                </a:solidFill>
                <a:latin typeface="Arial"/>
                <a:ea typeface="+mn-ea"/>
                <a:cs typeface="Arial"/>
              </a:rPr>
              <a:t>recycling</a:t>
            </a:r>
            <a:endParaRPr lang="en-US" sz="1700" kern="1200" dirty="0">
              <a:solidFill>
                <a:schemeClr val="tx1"/>
              </a:solidFill>
              <a:latin typeface="Arial"/>
              <a:ea typeface="Calibri"/>
              <a:cs typeface="Arial"/>
            </a:endParaRPr>
          </a:p>
          <a:p>
            <a:pPr marL="285750" indent="-285750" algn="l" rtl="0">
              <a:lnSpc>
                <a:spcPct val="160000"/>
              </a:lnSpc>
              <a:spcBef>
                <a:spcPts val="135"/>
              </a:spcBef>
              <a:buFont typeface="Arial"/>
              <a:buChar char="•"/>
              <a:tabLst>
                <a:tab pos="97155" algn="l"/>
              </a:tabLst>
            </a:pPr>
            <a:r>
              <a:rPr lang="en-US" sz="1700" kern="1200" dirty="0">
                <a:solidFill>
                  <a:schemeClr val="tx1"/>
                </a:solidFill>
                <a:latin typeface="Arial"/>
                <a:ea typeface="+mn-ea"/>
                <a:cs typeface="Arial"/>
              </a:rPr>
              <a:t>Sustainable</a:t>
            </a:r>
            <a:r>
              <a:rPr lang="en-US" sz="1700" kern="1200" spc="-40" dirty="0">
                <a:solidFill>
                  <a:schemeClr val="tx1"/>
                </a:solidFill>
                <a:latin typeface="Arial"/>
                <a:ea typeface="+mn-ea"/>
                <a:cs typeface="Arial"/>
              </a:rPr>
              <a:t> </a:t>
            </a:r>
            <a:r>
              <a:rPr lang="en-US" sz="1700" kern="1200" dirty="0">
                <a:solidFill>
                  <a:schemeClr val="tx1"/>
                </a:solidFill>
                <a:latin typeface="Arial"/>
                <a:ea typeface="+mn-ea"/>
                <a:cs typeface="Arial"/>
              </a:rPr>
              <a:t>water</a:t>
            </a:r>
            <a:r>
              <a:rPr lang="en-US" sz="1700" kern="1200" spc="-40" dirty="0">
                <a:solidFill>
                  <a:schemeClr val="tx1"/>
                </a:solidFill>
                <a:latin typeface="Arial"/>
                <a:ea typeface="+mn-ea"/>
                <a:cs typeface="Arial"/>
              </a:rPr>
              <a:t> </a:t>
            </a:r>
            <a:r>
              <a:rPr lang="en-US" sz="1700" kern="1200" spc="-10" dirty="0">
                <a:solidFill>
                  <a:schemeClr val="tx1"/>
                </a:solidFill>
                <a:latin typeface="Arial"/>
                <a:ea typeface="+mn-ea"/>
                <a:cs typeface="Arial"/>
              </a:rPr>
              <a:t>management</a:t>
            </a:r>
            <a:endParaRPr lang="en-US" sz="1700" kern="1200" dirty="0">
              <a:solidFill>
                <a:schemeClr val="tx1"/>
              </a:solidFill>
              <a:latin typeface="Arial"/>
              <a:ea typeface="Calibri"/>
              <a:cs typeface="Arial"/>
            </a:endParaRPr>
          </a:p>
          <a:p>
            <a:pPr marL="285750" indent="-285750" algn="l" rtl="0">
              <a:lnSpc>
                <a:spcPct val="160000"/>
              </a:lnSpc>
              <a:buFont typeface="Arial"/>
              <a:buChar char="•"/>
            </a:pPr>
            <a:endParaRPr lang="en-US" sz="1700" kern="1200" dirty="0">
              <a:solidFill>
                <a:schemeClr val="tx1"/>
              </a:solidFill>
              <a:latin typeface="Arial"/>
              <a:ea typeface="Calibri"/>
              <a:cs typeface="Arial"/>
            </a:endParaRPr>
          </a:p>
          <a:p>
            <a:pPr algn="l" rtl="0">
              <a:lnSpc>
                <a:spcPct val="160000"/>
              </a:lnSpc>
              <a:spcBef>
                <a:spcPts val="50"/>
              </a:spcBef>
            </a:pPr>
            <a:r>
              <a:rPr lang="en-US" sz="1700" b="1" kern="1200" dirty="0">
                <a:solidFill>
                  <a:schemeClr val="tx1"/>
                </a:solidFill>
                <a:latin typeface="Arial"/>
                <a:ea typeface="+mn-ea"/>
                <a:cs typeface="Arial"/>
              </a:rPr>
              <a:t>Smart</a:t>
            </a:r>
            <a:r>
              <a:rPr lang="en-US" sz="1700" b="1" kern="1200" spc="-25" dirty="0">
                <a:solidFill>
                  <a:schemeClr val="tx1"/>
                </a:solidFill>
                <a:latin typeface="Arial"/>
                <a:ea typeface="+mn-ea"/>
                <a:cs typeface="Arial"/>
              </a:rPr>
              <a:t> </a:t>
            </a:r>
            <a:r>
              <a:rPr lang="en-US" sz="1700" b="1" kern="1200" spc="-10" dirty="0">
                <a:solidFill>
                  <a:schemeClr val="tx1"/>
                </a:solidFill>
                <a:latin typeface="Arial"/>
                <a:ea typeface="+mn-ea"/>
                <a:cs typeface="Arial"/>
              </a:rPr>
              <a:t>Grid</a:t>
            </a:r>
            <a:endParaRPr lang="en-US" sz="1700" b="1" kern="1200" dirty="0">
              <a:solidFill>
                <a:schemeClr val="tx1"/>
              </a:solidFill>
              <a:latin typeface="Arial"/>
              <a:ea typeface="Calibri"/>
              <a:cs typeface="Arial"/>
            </a:endParaRPr>
          </a:p>
          <a:p>
            <a:pPr marL="285750" indent="-285750" algn="l" rtl="0">
              <a:lnSpc>
                <a:spcPct val="160000"/>
              </a:lnSpc>
              <a:spcBef>
                <a:spcPts val="130"/>
              </a:spcBef>
              <a:buFont typeface="Arial"/>
              <a:buChar char="•"/>
              <a:tabLst>
                <a:tab pos="97155" algn="l"/>
              </a:tabLst>
            </a:pPr>
            <a:r>
              <a:rPr lang="en-US" sz="1700" kern="1200" spc="-10" dirty="0">
                <a:solidFill>
                  <a:schemeClr val="tx1"/>
                </a:solidFill>
                <a:latin typeface="Arial"/>
                <a:ea typeface="+mn-ea"/>
                <a:cs typeface="Arial"/>
              </a:rPr>
              <a:t>Self-</a:t>
            </a:r>
            <a:r>
              <a:rPr lang="en-US" sz="1700" kern="1200" dirty="0">
                <a:solidFill>
                  <a:schemeClr val="tx1"/>
                </a:solidFill>
                <a:latin typeface="Arial"/>
                <a:ea typeface="+mn-ea"/>
                <a:cs typeface="Arial"/>
              </a:rPr>
              <a:t>healing</a:t>
            </a:r>
            <a:r>
              <a:rPr lang="en-US" sz="1700" kern="1200" spc="-20" dirty="0">
                <a:solidFill>
                  <a:schemeClr val="tx1"/>
                </a:solidFill>
                <a:latin typeface="Arial"/>
                <a:ea typeface="+mn-ea"/>
                <a:cs typeface="Arial"/>
              </a:rPr>
              <a:t> </a:t>
            </a:r>
            <a:r>
              <a:rPr lang="en-US" sz="1700" kern="1200" dirty="0">
                <a:solidFill>
                  <a:schemeClr val="tx1"/>
                </a:solidFill>
                <a:latin typeface="Arial"/>
                <a:ea typeface="+mn-ea"/>
                <a:cs typeface="Arial"/>
              </a:rPr>
              <a:t>smart</a:t>
            </a:r>
            <a:r>
              <a:rPr lang="en-US" sz="1700" kern="1200" spc="-20" dirty="0">
                <a:solidFill>
                  <a:schemeClr val="tx1"/>
                </a:solidFill>
                <a:latin typeface="Arial"/>
                <a:ea typeface="+mn-ea"/>
                <a:cs typeface="Arial"/>
              </a:rPr>
              <a:t> </a:t>
            </a:r>
            <a:r>
              <a:rPr lang="en-US" sz="1700" kern="1200" dirty="0">
                <a:solidFill>
                  <a:schemeClr val="tx1"/>
                </a:solidFill>
                <a:latin typeface="Arial"/>
                <a:ea typeface="+mn-ea"/>
                <a:cs typeface="Arial"/>
              </a:rPr>
              <a:t>grid</a:t>
            </a:r>
            <a:r>
              <a:rPr lang="en-US" sz="1700" kern="1200" spc="-15" dirty="0">
                <a:solidFill>
                  <a:schemeClr val="tx1"/>
                </a:solidFill>
                <a:latin typeface="Arial"/>
                <a:ea typeface="+mn-ea"/>
                <a:cs typeface="Arial"/>
              </a:rPr>
              <a:t> </a:t>
            </a:r>
            <a:r>
              <a:rPr lang="en-US" sz="1700" kern="1200" spc="-10" dirty="0">
                <a:solidFill>
                  <a:schemeClr val="tx1"/>
                </a:solidFill>
                <a:latin typeface="Arial"/>
                <a:ea typeface="+mn-ea"/>
                <a:cs typeface="Arial"/>
              </a:rPr>
              <a:t>infrastructure</a:t>
            </a:r>
            <a:endParaRPr lang="en-US" sz="1700" kern="1200" dirty="0">
              <a:solidFill>
                <a:schemeClr val="tx1"/>
              </a:solidFill>
              <a:latin typeface="Arial"/>
              <a:ea typeface="Calibri"/>
              <a:cs typeface="Arial"/>
            </a:endParaRPr>
          </a:p>
          <a:p>
            <a:pPr marL="285750" indent="-285750" algn="l" rtl="0">
              <a:lnSpc>
                <a:spcPct val="160000"/>
              </a:lnSpc>
              <a:spcBef>
                <a:spcPts val="135"/>
              </a:spcBef>
              <a:buFont typeface="Arial"/>
              <a:buChar char="•"/>
              <a:tabLst>
                <a:tab pos="97155" algn="l"/>
              </a:tabLst>
            </a:pPr>
            <a:r>
              <a:rPr lang="en-US" sz="1700" kern="1200" dirty="0">
                <a:solidFill>
                  <a:schemeClr val="tx1"/>
                </a:solidFill>
                <a:latin typeface="Arial"/>
                <a:ea typeface="+mn-ea"/>
                <a:cs typeface="Arial"/>
              </a:rPr>
              <a:t>Efficient</a:t>
            </a:r>
            <a:r>
              <a:rPr lang="en-US" sz="1700" kern="1200" spc="-60" dirty="0">
                <a:solidFill>
                  <a:schemeClr val="tx1"/>
                </a:solidFill>
                <a:latin typeface="Arial"/>
                <a:ea typeface="+mn-ea"/>
                <a:cs typeface="Arial"/>
              </a:rPr>
              <a:t> </a:t>
            </a:r>
            <a:r>
              <a:rPr lang="en-US" sz="1700" kern="1200" dirty="0">
                <a:solidFill>
                  <a:schemeClr val="tx1"/>
                </a:solidFill>
                <a:latin typeface="Arial"/>
                <a:ea typeface="+mn-ea"/>
                <a:cs typeface="Arial"/>
              </a:rPr>
              <a:t>energy</a:t>
            </a:r>
            <a:r>
              <a:rPr lang="en-US" sz="1700" kern="1200" spc="-45" dirty="0">
                <a:solidFill>
                  <a:schemeClr val="tx1"/>
                </a:solidFill>
                <a:latin typeface="Arial"/>
                <a:ea typeface="+mn-ea"/>
                <a:cs typeface="Arial"/>
              </a:rPr>
              <a:t> </a:t>
            </a:r>
            <a:r>
              <a:rPr lang="en-US" sz="1700" kern="1200" spc="-10" dirty="0">
                <a:solidFill>
                  <a:schemeClr val="tx1"/>
                </a:solidFill>
                <a:latin typeface="Arial"/>
                <a:ea typeface="+mn-ea"/>
                <a:cs typeface="Arial"/>
              </a:rPr>
              <a:t>distribution</a:t>
            </a:r>
            <a:endParaRPr lang="en-US" sz="1700" kern="1200" dirty="0">
              <a:solidFill>
                <a:schemeClr val="tx1"/>
              </a:solidFill>
              <a:latin typeface="Arial"/>
              <a:ea typeface="Calibri"/>
              <a:cs typeface="Arial"/>
            </a:endParaRPr>
          </a:p>
          <a:p>
            <a:pPr marL="285750" indent="-285750" algn="l" rtl="0">
              <a:lnSpc>
                <a:spcPct val="160000"/>
              </a:lnSpc>
              <a:spcBef>
                <a:spcPts val="135"/>
              </a:spcBef>
              <a:buFont typeface="Arial"/>
              <a:buChar char="•"/>
              <a:tabLst>
                <a:tab pos="97155" algn="l"/>
              </a:tabLst>
            </a:pPr>
            <a:r>
              <a:rPr lang="en-US" sz="1700" kern="1200" dirty="0">
                <a:solidFill>
                  <a:schemeClr val="tx1"/>
                </a:solidFill>
                <a:latin typeface="Arial"/>
                <a:ea typeface="+mn-ea"/>
                <a:cs typeface="Arial"/>
              </a:rPr>
              <a:t>Grid</a:t>
            </a:r>
            <a:r>
              <a:rPr lang="en-US" sz="1700" kern="1200" spc="-20" dirty="0">
                <a:solidFill>
                  <a:schemeClr val="tx1"/>
                </a:solidFill>
                <a:latin typeface="Arial"/>
                <a:ea typeface="+mn-ea"/>
                <a:cs typeface="Arial"/>
              </a:rPr>
              <a:t> </a:t>
            </a:r>
            <a:r>
              <a:rPr lang="en-US" sz="1700" kern="1200" spc="-10" dirty="0">
                <a:solidFill>
                  <a:schemeClr val="tx1"/>
                </a:solidFill>
                <a:latin typeface="Arial"/>
                <a:ea typeface="+mn-ea"/>
                <a:cs typeface="Arial"/>
              </a:rPr>
              <a:t>resilience</a:t>
            </a:r>
            <a:endParaRPr lang="en-US" sz="1700" kern="1200" dirty="0">
              <a:solidFill>
                <a:schemeClr val="tx1"/>
              </a:solidFill>
              <a:latin typeface="Arial"/>
              <a:ea typeface="Calibri"/>
              <a:cs typeface="Arial"/>
            </a:endParaRPr>
          </a:p>
          <a:p>
            <a:pPr algn="l" rtl="0">
              <a:lnSpc>
                <a:spcPct val="160000"/>
              </a:lnSpc>
              <a:spcBef>
                <a:spcPts val="35"/>
              </a:spcBef>
            </a:pPr>
            <a:endParaRPr lang="en-US" sz="1700" kern="1200" dirty="0">
              <a:solidFill>
                <a:schemeClr val="tx1"/>
              </a:solidFill>
              <a:latin typeface="Arial"/>
              <a:ea typeface="Calibri"/>
              <a:cs typeface="Arial"/>
            </a:endParaRPr>
          </a:p>
          <a:p>
            <a:pPr algn="l" rtl="0">
              <a:lnSpc>
                <a:spcPct val="160000"/>
              </a:lnSpc>
              <a:spcBef>
                <a:spcPts val="5"/>
              </a:spcBef>
            </a:pPr>
            <a:r>
              <a:rPr lang="en-US" sz="1700" b="1" kern="1200" dirty="0">
                <a:solidFill>
                  <a:schemeClr val="tx1"/>
                </a:solidFill>
                <a:latin typeface="Arial"/>
                <a:ea typeface="+mn-ea"/>
                <a:cs typeface="Arial"/>
              </a:rPr>
              <a:t>Internet</a:t>
            </a:r>
            <a:r>
              <a:rPr lang="en-US" sz="1700" b="1" kern="1200" spc="-40" dirty="0">
                <a:solidFill>
                  <a:schemeClr val="tx1"/>
                </a:solidFill>
                <a:latin typeface="Arial"/>
                <a:ea typeface="+mn-ea"/>
                <a:cs typeface="Arial"/>
              </a:rPr>
              <a:t> </a:t>
            </a:r>
            <a:r>
              <a:rPr lang="en-US" sz="1700" b="1" kern="1200" spc="-10" dirty="0">
                <a:solidFill>
                  <a:schemeClr val="tx1"/>
                </a:solidFill>
                <a:latin typeface="Arial"/>
                <a:ea typeface="+mn-ea"/>
                <a:cs typeface="Arial"/>
              </a:rPr>
              <a:t>Connectivity</a:t>
            </a:r>
            <a:endParaRPr lang="en-US" sz="1700" b="1" kern="1200" dirty="0">
              <a:solidFill>
                <a:schemeClr val="tx1"/>
              </a:solidFill>
              <a:latin typeface="Arial"/>
              <a:ea typeface="Calibri"/>
              <a:cs typeface="Arial"/>
            </a:endParaRPr>
          </a:p>
          <a:p>
            <a:pPr marL="285750" indent="-285750" algn="l" rtl="0">
              <a:lnSpc>
                <a:spcPct val="160000"/>
              </a:lnSpc>
              <a:spcBef>
                <a:spcPts val="135"/>
              </a:spcBef>
              <a:buFont typeface="Arial"/>
              <a:buChar char="•"/>
              <a:tabLst>
                <a:tab pos="97155" algn="l"/>
              </a:tabLst>
            </a:pPr>
            <a:r>
              <a:rPr lang="en-US" sz="1700" kern="1200" dirty="0">
                <a:solidFill>
                  <a:schemeClr val="tx1"/>
                </a:solidFill>
                <a:latin typeface="Arial"/>
                <a:ea typeface="+mn-ea"/>
                <a:cs typeface="Arial"/>
              </a:rPr>
              <a:t>Free</a:t>
            </a:r>
            <a:r>
              <a:rPr lang="en-US" sz="1700" kern="1200" spc="-20" dirty="0">
                <a:solidFill>
                  <a:schemeClr val="tx1"/>
                </a:solidFill>
                <a:latin typeface="Arial"/>
                <a:ea typeface="+mn-ea"/>
                <a:cs typeface="Arial"/>
              </a:rPr>
              <a:t> </a:t>
            </a:r>
            <a:r>
              <a:rPr lang="en-US" sz="1700" kern="1200" spc="-10" dirty="0">
                <a:solidFill>
                  <a:schemeClr val="tx1"/>
                </a:solidFill>
                <a:latin typeface="Arial"/>
                <a:ea typeface="+mn-ea"/>
                <a:cs typeface="Arial"/>
              </a:rPr>
              <a:t>high-</a:t>
            </a:r>
            <a:r>
              <a:rPr lang="en-US" sz="1700" kern="1200" dirty="0">
                <a:solidFill>
                  <a:schemeClr val="tx1"/>
                </a:solidFill>
                <a:latin typeface="Arial"/>
                <a:ea typeface="+mn-ea"/>
                <a:cs typeface="Arial"/>
              </a:rPr>
              <a:t>speed</a:t>
            </a:r>
            <a:r>
              <a:rPr lang="en-US" sz="1700" kern="1200" spc="-20" dirty="0">
                <a:solidFill>
                  <a:schemeClr val="tx1"/>
                </a:solidFill>
                <a:latin typeface="Arial"/>
                <a:ea typeface="+mn-ea"/>
                <a:cs typeface="Arial"/>
              </a:rPr>
              <a:t> </a:t>
            </a:r>
            <a:r>
              <a:rPr lang="en-US" sz="1700" kern="1200" dirty="0">
                <a:solidFill>
                  <a:schemeClr val="tx1"/>
                </a:solidFill>
                <a:latin typeface="Arial"/>
                <a:ea typeface="+mn-ea"/>
                <a:cs typeface="Arial"/>
              </a:rPr>
              <a:t>internet</a:t>
            </a:r>
            <a:r>
              <a:rPr lang="en-US" sz="1700" kern="1200" spc="-15" dirty="0">
                <a:solidFill>
                  <a:schemeClr val="tx1"/>
                </a:solidFill>
                <a:latin typeface="Arial"/>
                <a:ea typeface="+mn-ea"/>
                <a:cs typeface="Arial"/>
              </a:rPr>
              <a:t> </a:t>
            </a:r>
            <a:r>
              <a:rPr lang="en-US" sz="1700" kern="1200" dirty="0">
                <a:solidFill>
                  <a:schemeClr val="tx1"/>
                </a:solidFill>
                <a:latin typeface="Arial"/>
                <a:ea typeface="+mn-ea"/>
                <a:cs typeface="Arial"/>
              </a:rPr>
              <a:t>for</a:t>
            </a:r>
            <a:r>
              <a:rPr lang="en-US" sz="1700" kern="1200" spc="-20" dirty="0">
                <a:solidFill>
                  <a:schemeClr val="tx1"/>
                </a:solidFill>
                <a:latin typeface="Arial"/>
                <a:ea typeface="+mn-ea"/>
                <a:cs typeface="Arial"/>
              </a:rPr>
              <a:t> </a:t>
            </a:r>
            <a:r>
              <a:rPr lang="en-US" sz="1700" kern="1200" dirty="0">
                <a:solidFill>
                  <a:schemeClr val="tx1"/>
                </a:solidFill>
                <a:latin typeface="Arial"/>
                <a:ea typeface="+mn-ea"/>
                <a:cs typeface="Arial"/>
              </a:rPr>
              <a:t>all</a:t>
            </a:r>
            <a:r>
              <a:rPr lang="en-US" sz="1700" kern="1200" spc="-15" dirty="0">
                <a:solidFill>
                  <a:schemeClr val="tx1"/>
                </a:solidFill>
                <a:latin typeface="Arial"/>
                <a:ea typeface="+mn-ea"/>
                <a:cs typeface="Arial"/>
              </a:rPr>
              <a:t> </a:t>
            </a:r>
            <a:r>
              <a:rPr lang="en-US" sz="1700" kern="1200" spc="-10" dirty="0">
                <a:solidFill>
                  <a:schemeClr val="tx1"/>
                </a:solidFill>
                <a:latin typeface="Arial"/>
                <a:ea typeface="+mn-ea"/>
                <a:cs typeface="Arial"/>
              </a:rPr>
              <a:t>residents</a:t>
            </a:r>
            <a:endParaRPr lang="en-US" sz="1700" kern="1200" dirty="0">
              <a:solidFill>
                <a:schemeClr val="tx1"/>
              </a:solidFill>
              <a:latin typeface="Arial"/>
              <a:ea typeface="Calibri"/>
              <a:cs typeface="Arial"/>
            </a:endParaRPr>
          </a:p>
          <a:p>
            <a:pPr marL="285750" indent="-285750" algn="l" rtl="0">
              <a:lnSpc>
                <a:spcPct val="160000"/>
              </a:lnSpc>
              <a:spcBef>
                <a:spcPts val="135"/>
              </a:spcBef>
              <a:buFont typeface="Arial"/>
              <a:buChar char="•"/>
              <a:tabLst>
                <a:tab pos="97155" algn="l"/>
              </a:tabLst>
            </a:pPr>
            <a:r>
              <a:rPr lang="en-US" sz="1700" kern="1200" dirty="0">
                <a:solidFill>
                  <a:schemeClr val="tx1"/>
                </a:solidFill>
                <a:latin typeface="Arial"/>
                <a:ea typeface="+mn-ea"/>
                <a:cs typeface="Arial"/>
              </a:rPr>
              <a:t>Promoting</a:t>
            </a:r>
            <a:r>
              <a:rPr lang="en-US" sz="1700" kern="1200" spc="-40" dirty="0">
                <a:solidFill>
                  <a:schemeClr val="tx1"/>
                </a:solidFill>
                <a:latin typeface="Arial"/>
                <a:ea typeface="+mn-ea"/>
                <a:cs typeface="Arial"/>
              </a:rPr>
              <a:t> </a:t>
            </a:r>
            <a:r>
              <a:rPr lang="en-US" sz="1700" kern="1200" dirty="0">
                <a:solidFill>
                  <a:schemeClr val="tx1"/>
                </a:solidFill>
                <a:latin typeface="Arial"/>
                <a:ea typeface="+mn-ea"/>
                <a:cs typeface="Arial"/>
              </a:rPr>
              <a:t>digital</a:t>
            </a:r>
            <a:r>
              <a:rPr lang="en-US" sz="1700" kern="1200" spc="-40" dirty="0">
                <a:solidFill>
                  <a:schemeClr val="tx1"/>
                </a:solidFill>
                <a:latin typeface="Arial"/>
                <a:ea typeface="+mn-ea"/>
                <a:cs typeface="Arial"/>
              </a:rPr>
              <a:t> </a:t>
            </a:r>
            <a:r>
              <a:rPr lang="en-US" sz="1700" kern="1200" spc="-10" dirty="0">
                <a:solidFill>
                  <a:schemeClr val="tx1"/>
                </a:solidFill>
                <a:latin typeface="Arial"/>
                <a:ea typeface="+mn-ea"/>
                <a:cs typeface="Arial"/>
              </a:rPr>
              <a:t>inclusion</a:t>
            </a:r>
            <a:endParaRPr lang="en-US" sz="1700" kern="1200" dirty="0">
              <a:solidFill>
                <a:schemeClr val="tx1"/>
              </a:solidFill>
              <a:latin typeface="Arial"/>
              <a:ea typeface="Calibri"/>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rosumer - Page 2 of 3 - Schneider Electric Blog">
            <a:extLst>
              <a:ext uri="{FF2B5EF4-FFF2-40B4-BE49-F238E27FC236}">
                <a16:creationId xmlns:a16="http://schemas.microsoft.com/office/drawing/2014/main" id="{E9E32124-7FEA-1979-B1F0-2DCD010C16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209"/>
          <a:stretch/>
        </p:blipFill>
        <p:spPr bwMode="auto">
          <a:xfrm>
            <a:off x="-16348" y="-376338"/>
            <a:ext cx="10058380" cy="420535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object 2">
            <a:extLst>
              <a:ext uri="{FF2B5EF4-FFF2-40B4-BE49-F238E27FC236}">
                <a16:creationId xmlns:a16="http://schemas.microsoft.com/office/drawing/2014/main" id="{64F812F6-6A39-72FA-39B9-9141D4D53AC6}"/>
              </a:ext>
            </a:extLst>
          </p:cNvPr>
          <p:cNvSpPr txBox="1"/>
          <p:nvPr/>
        </p:nvSpPr>
        <p:spPr>
          <a:xfrm>
            <a:off x="194624" y="1291537"/>
            <a:ext cx="9678308" cy="3352414"/>
          </a:xfrm>
          <a:prstGeom prst="rect">
            <a:avLst/>
          </a:prstGeom>
        </p:spPr>
        <p:txBody>
          <a:bodyPr vert="horz" lIns="91440" tIns="45720" rIns="91440" bIns="45720" rtlCol="0" anchor="ctr">
            <a:normAutofit/>
          </a:bodyPr>
          <a:lstStyle/>
          <a:p>
            <a:pPr algn="l" rtl="0">
              <a:lnSpc>
                <a:spcPct val="90000"/>
              </a:lnSpc>
              <a:spcBef>
                <a:spcPts val="234"/>
              </a:spcBef>
            </a:pPr>
            <a:r>
              <a:rPr lang="en-US" sz="3200" b="1" kern="1200">
                <a:solidFill>
                  <a:schemeClr val="bg1"/>
                </a:solidFill>
                <a:latin typeface="Arial"/>
                <a:ea typeface="+mn-ea"/>
                <a:cs typeface="Arial"/>
              </a:rPr>
              <a:t>Distributed</a:t>
            </a:r>
            <a:r>
              <a:rPr lang="en-US" sz="3200" b="1" kern="1200" spc="-50">
                <a:solidFill>
                  <a:schemeClr val="bg1"/>
                </a:solidFill>
                <a:latin typeface="Arial"/>
                <a:ea typeface="+mn-ea"/>
                <a:cs typeface="Arial"/>
              </a:rPr>
              <a:t> </a:t>
            </a:r>
            <a:r>
              <a:rPr lang="en-US" sz="3200" b="1" kern="1200">
                <a:solidFill>
                  <a:schemeClr val="bg1"/>
                </a:solidFill>
                <a:latin typeface="Arial"/>
                <a:ea typeface="+mn-ea"/>
                <a:cs typeface="Arial"/>
              </a:rPr>
              <a:t>Energy</a:t>
            </a:r>
            <a:r>
              <a:rPr lang="en-US" sz="3200" b="1" kern="1200" spc="-45">
                <a:solidFill>
                  <a:schemeClr val="bg1"/>
                </a:solidFill>
                <a:latin typeface="Arial"/>
                <a:ea typeface="+mn-ea"/>
                <a:cs typeface="Arial"/>
              </a:rPr>
              <a:t> </a:t>
            </a:r>
            <a:r>
              <a:rPr lang="en-US" sz="3200" b="1" kern="1200">
                <a:solidFill>
                  <a:schemeClr val="bg1"/>
                </a:solidFill>
                <a:latin typeface="Arial"/>
                <a:ea typeface="+mn-ea"/>
                <a:cs typeface="Arial"/>
              </a:rPr>
              <a:t>Resource</a:t>
            </a:r>
            <a:r>
              <a:rPr lang="en-US" sz="3200" b="1" kern="1200" spc="-50">
                <a:solidFill>
                  <a:schemeClr val="bg1"/>
                </a:solidFill>
                <a:latin typeface="Arial"/>
                <a:ea typeface="+mn-ea"/>
                <a:cs typeface="Arial"/>
              </a:rPr>
              <a:t> </a:t>
            </a:r>
            <a:br>
              <a:rPr lang="en-US" sz="3200" b="1" kern="1200" spc="-50">
                <a:solidFill>
                  <a:schemeClr val="bg1"/>
                </a:solidFill>
                <a:latin typeface="Arial"/>
                <a:ea typeface="+mn-ea"/>
                <a:cs typeface="Arial"/>
              </a:rPr>
            </a:br>
            <a:r>
              <a:rPr lang="en-US" sz="3200" b="1" kern="1200">
                <a:solidFill>
                  <a:schemeClr val="bg1"/>
                </a:solidFill>
                <a:latin typeface="Arial"/>
                <a:ea typeface="+mn-ea"/>
                <a:cs typeface="Arial"/>
              </a:rPr>
              <a:t>Infrastructure</a:t>
            </a:r>
            <a:r>
              <a:rPr lang="en-US" sz="3200" b="1" kern="1200" spc="-45">
                <a:solidFill>
                  <a:schemeClr val="bg1"/>
                </a:solidFill>
                <a:latin typeface="Arial"/>
                <a:ea typeface="+mn-ea"/>
                <a:cs typeface="Arial"/>
              </a:rPr>
              <a:t> </a:t>
            </a:r>
            <a:r>
              <a:rPr lang="en-US" sz="3200" b="1" kern="1200">
                <a:solidFill>
                  <a:schemeClr val="bg1"/>
                </a:solidFill>
                <a:latin typeface="Arial"/>
                <a:ea typeface="+mn-ea"/>
                <a:cs typeface="Arial"/>
              </a:rPr>
              <a:t>Master</a:t>
            </a:r>
            <a:r>
              <a:rPr lang="en-US" sz="3200" b="1" kern="1200" spc="-45">
                <a:solidFill>
                  <a:schemeClr val="bg1"/>
                </a:solidFill>
                <a:latin typeface="Arial"/>
                <a:ea typeface="+mn-ea"/>
                <a:cs typeface="Arial"/>
              </a:rPr>
              <a:t> </a:t>
            </a:r>
            <a:r>
              <a:rPr lang="en-US" sz="3200" b="1" kern="1200" spc="-10">
                <a:solidFill>
                  <a:schemeClr val="bg1"/>
                </a:solidFill>
                <a:latin typeface="Arial"/>
                <a:ea typeface="+mn-ea"/>
                <a:cs typeface="Arial"/>
              </a:rPr>
              <a:t>Plan</a:t>
            </a:r>
            <a:endParaRPr lang="en-US" sz="3200" b="1" kern="1200">
              <a:solidFill>
                <a:schemeClr val="bg1"/>
              </a:solidFill>
              <a:latin typeface="Arial"/>
              <a:ea typeface="+mn-ea"/>
              <a:cs typeface="Arial"/>
            </a:endParaRPr>
          </a:p>
          <a:p>
            <a:pPr marR="5080" indent="-228600" algn="l" rtl="0">
              <a:lnSpc>
                <a:spcPct val="90000"/>
              </a:lnSpc>
              <a:buFont typeface="Arial" panose="020B0604020202020204" pitchFamily="34" charset="0"/>
              <a:buChar char="•"/>
            </a:pPr>
            <a:endParaRPr lang="en-US" sz="800" kern="1200">
              <a:solidFill>
                <a:schemeClr val="tx1"/>
              </a:solidFill>
              <a:latin typeface="+mn-lt"/>
              <a:ea typeface="+mn-ea"/>
              <a:cs typeface="+mn-cs"/>
            </a:endParaRPr>
          </a:p>
          <a:p>
            <a:pPr marL="97155" indent="-228600" algn="l" rtl="0">
              <a:lnSpc>
                <a:spcPct val="90000"/>
              </a:lnSpc>
              <a:spcBef>
                <a:spcPts val="135"/>
              </a:spcBef>
              <a:buFont typeface="Arial" panose="020B0604020202020204" pitchFamily="34" charset="0"/>
              <a:buChar char="•"/>
            </a:pPr>
            <a:endParaRPr lang="en-US" sz="800" kern="1200">
              <a:solidFill>
                <a:schemeClr val="tx1"/>
              </a:solidFill>
              <a:latin typeface="+mn-lt"/>
              <a:ea typeface="+mn-ea"/>
              <a:cs typeface="+mn-cs"/>
            </a:endParaRPr>
          </a:p>
        </p:txBody>
      </p:sp>
      <p:sp>
        <p:nvSpPr>
          <p:cNvPr id="4" name="Rectangle 3">
            <a:extLst>
              <a:ext uri="{FF2B5EF4-FFF2-40B4-BE49-F238E27FC236}">
                <a16:creationId xmlns:a16="http://schemas.microsoft.com/office/drawing/2014/main" id="{7E20A1F9-68D3-B6AE-D1FB-7154036A0F5C}"/>
              </a:ext>
            </a:extLst>
          </p:cNvPr>
          <p:cNvSpPr/>
          <p:nvPr/>
        </p:nvSpPr>
        <p:spPr>
          <a:xfrm>
            <a:off x="-24542" y="3403492"/>
            <a:ext cx="10071391" cy="4827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178363" y="4122326"/>
            <a:ext cx="9678308" cy="3352414"/>
          </a:xfrm>
          <a:prstGeom prst="rect">
            <a:avLst/>
          </a:prstGeom>
        </p:spPr>
        <p:txBody>
          <a:bodyPr vert="horz" lIns="91440" tIns="45720" rIns="91440" bIns="45720" rtlCol="0" anchor="ctr">
            <a:noAutofit/>
          </a:bodyPr>
          <a:lstStyle/>
          <a:p>
            <a:pPr marR="5080" algn="l" rtl="0">
              <a:lnSpc>
                <a:spcPct val="90000"/>
              </a:lnSpc>
            </a:pPr>
            <a:r>
              <a:rPr lang="en-US" sz="1200" kern="1200" dirty="0">
                <a:solidFill>
                  <a:schemeClr val="tx1"/>
                </a:solidFill>
                <a:latin typeface="Arial"/>
                <a:ea typeface="+mn-ea"/>
                <a:cs typeface="Arial"/>
              </a:rPr>
              <a:t>This</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plan</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orchestrates</a:t>
            </a:r>
            <a:r>
              <a:rPr lang="en-US" sz="1200" kern="1200" spc="-40" dirty="0">
                <a:solidFill>
                  <a:schemeClr val="tx1"/>
                </a:solidFill>
                <a:latin typeface="Arial"/>
                <a:ea typeface="+mn-ea"/>
                <a:cs typeface="Arial"/>
              </a:rPr>
              <a:t> </a:t>
            </a:r>
            <a:r>
              <a:rPr lang="en-US" sz="1200" kern="1200" dirty="0">
                <a:solidFill>
                  <a:schemeClr val="tx1"/>
                </a:solidFill>
                <a:latin typeface="Arial"/>
                <a:ea typeface="+mn-ea"/>
                <a:cs typeface="Arial"/>
              </a:rPr>
              <a:t>the</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integration</a:t>
            </a:r>
            <a:r>
              <a:rPr lang="en-US" sz="1200" kern="1200" spc="-40" dirty="0">
                <a:solidFill>
                  <a:schemeClr val="tx1"/>
                </a:solidFill>
                <a:latin typeface="Arial"/>
                <a:ea typeface="+mn-ea"/>
                <a:cs typeface="Arial"/>
              </a:rPr>
              <a:t> </a:t>
            </a:r>
            <a:r>
              <a:rPr lang="en-US" sz="1200" kern="1200" dirty="0">
                <a:solidFill>
                  <a:schemeClr val="tx1"/>
                </a:solidFill>
                <a:latin typeface="Arial"/>
                <a:ea typeface="+mn-ea"/>
                <a:cs typeface="Arial"/>
              </a:rPr>
              <a:t>of</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various</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renewable</a:t>
            </a:r>
            <a:r>
              <a:rPr lang="en-US" sz="1200" kern="1200" spc="-40" dirty="0">
                <a:solidFill>
                  <a:schemeClr val="tx1"/>
                </a:solidFill>
                <a:latin typeface="Arial"/>
                <a:ea typeface="+mn-ea"/>
                <a:cs typeface="Arial"/>
              </a:rPr>
              <a:t> </a:t>
            </a:r>
            <a:r>
              <a:rPr lang="en-US" sz="1200" kern="1200" dirty="0">
                <a:solidFill>
                  <a:schemeClr val="tx1"/>
                </a:solidFill>
                <a:latin typeface="Arial"/>
                <a:ea typeface="+mn-ea"/>
                <a:cs typeface="Arial"/>
              </a:rPr>
              <a:t>energy</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sources,</a:t>
            </a:r>
            <a:r>
              <a:rPr lang="en-US" sz="1200" kern="1200" spc="-40" dirty="0">
                <a:solidFill>
                  <a:schemeClr val="tx1"/>
                </a:solidFill>
                <a:latin typeface="Arial"/>
                <a:ea typeface="+mn-ea"/>
                <a:cs typeface="Arial"/>
              </a:rPr>
              <a:t> </a:t>
            </a:r>
            <a:r>
              <a:rPr lang="en-US" sz="1200" kern="1200" dirty="0">
                <a:solidFill>
                  <a:schemeClr val="tx1"/>
                </a:solidFill>
                <a:latin typeface="Arial"/>
                <a:ea typeface="+mn-ea"/>
                <a:cs typeface="Arial"/>
              </a:rPr>
              <a:t>storage</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technologies,</a:t>
            </a:r>
            <a:r>
              <a:rPr lang="en-US" sz="1200" kern="1200" spc="-35" dirty="0">
                <a:solidFill>
                  <a:schemeClr val="tx1"/>
                </a:solidFill>
                <a:latin typeface="Arial"/>
                <a:ea typeface="+mn-ea"/>
                <a:cs typeface="Arial"/>
              </a:rPr>
              <a:t> </a:t>
            </a:r>
            <a:r>
              <a:rPr lang="en-US" sz="1200" kern="1200" spc="-25" dirty="0">
                <a:solidFill>
                  <a:schemeClr val="tx1"/>
                </a:solidFill>
                <a:latin typeface="Arial"/>
                <a:ea typeface="+mn-ea"/>
                <a:cs typeface="Arial"/>
              </a:rPr>
              <a:t>and </a:t>
            </a:r>
            <a:r>
              <a:rPr lang="en-US" sz="1200" kern="1200" dirty="0">
                <a:solidFill>
                  <a:schemeClr val="tx1"/>
                </a:solidFill>
                <a:latin typeface="Arial"/>
                <a:ea typeface="+mn-ea"/>
                <a:cs typeface="Arial"/>
              </a:rPr>
              <a:t>intelligent</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energy</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management</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systems,</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creating</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a</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robust,</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reliable,</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and</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decentralized</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energy</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network.</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This</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not</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only</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ensures</a:t>
            </a:r>
            <a:r>
              <a:rPr lang="en-US" sz="1200" kern="1200" spc="-30" dirty="0">
                <a:solidFill>
                  <a:schemeClr val="tx1"/>
                </a:solidFill>
                <a:latin typeface="Arial"/>
                <a:ea typeface="+mn-ea"/>
                <a:cs typeface="Arial"/>
              </a:rPr>
              <a:t> </a:t>
            </a:r>
            <a:r>
              <a:rPr lang="en-US" sz="1200" kern="1200" spc="-50" dirty="0">
                <a:solidFill>
                  <a:schemeClr val="tx1"/>
                </a:solidFill>
                <a:latin typeface="Arial"/>
                <a:ea typeface="+mn-ea"/>
                <a:cs typeface="Arial"/>
              </a:rPr>
              <a:t>a </a:t>
            </a:r>
            <a:r>
              <a:rPr lang="en-US" sz="1200" kern="1200" dirty="0">
                <a:solidFill>
                  <a:schemeClr val="tx1"/>
                </a:solidFill>
                <a:latin typeface="Arial"/>
                <a:ea typeface="+mn-ea"/>
                <a:cs typeface="Arial"/>
              </a:rPr>
              <a:t>consistent</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power</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supply</a:t>
            </a:r>
            <a:r>
              <a:rPr lang="en-US" sz="1200" kern="1200" spc="-25" dirty="0">
                <a:solidFill>
                  <a:schemeClr val="tx1"/>
                </a:solidFill>
                <a:latin typeface="Arial"/>
                <a:ea typeface="+mn-ea"/>
                <a:cs typeface="Arial"/>
              </a:rPr>
              <a:t> </a:t>
            </a:r>
            <a:r>
              <a:rPr lang="en-US" sz="1200" kern="1200" dirty="0">
                <a:solidFill>
                  <a:schemeClr val="tx1"/>
                </a:solidFill>
                <a:latin typeface="Arial"/>
                <a:ea typeface="+mn-ea"/>
                <a:cs typeface="Arial"/>
              </a:rPr>
              <a:t>but</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also</a:t>
            </a:r>
            <a:r>
              <a:rPr lang="en-US" sz="1200" kern="1200" spc="-25" dirty="0">
                <a:solidFill>
                  <a:schemeClr val="tx1"/>
                </a:solidFill>
                <a:latin typeface="Arial"/>
                <a:ea typeface="+mn-ea"/>
                <a:cs typeface="Arial"/>
              </a:rPr>
              <a:t> </a:t>
            </a:r>
            <a:r>
              <a:rPr lang="en-US" sz="1200" kern="1200" dirty="0">
                <a:solidFill>
                  <a:schemeClr val="tx1"/>
                </a:solidFill>
                <a:latin typeface="Arial"/>
                <a:ea typeface="+mn-ea"/>
                <a:cs typeface="Arial"/>
              </a:rPr>
              <a:t>paves</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the</a:t>
            </a:r>
            <a:r>
              <a:rPr lang="en-US" sz="1200" kern="1200" spc="-25" dirty="0">
                <a:solidFill>
                  <a:schemeClr val="tx1"/>
                </a:solidFill>
                <a:latin typeface="Arial"/>
                <a:ea typeface="+mn-ea"/>
                <a:cs typeface="Arial"/>
              </a:rPr>
              <a:t> </a:t>
            </a:r>
            <a:r>
              <a:rPr lang="en-US" sz="1200" kern="1200" dirty="0">
                <a:solidFill>
                  <a:schemeClr val="tx1"/>
                </a:solidFill>
                <a:latin typeface="Arial"/>
                <a:ea typeface="+mn-ea"/>
                <a:cs typeface="Arial"/>
              </a:rPr>
              <a:t>way</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for</a:t>
            </a:r>
            <a:r>
              <a:rPr lang="en-US" sz="1200" kern="1200" spc="-25" dirty="0">
                <a:solidFill>
                  <a:schemeClr val="tx1"/>
                </a:solidFill>
                <a:latin typeface="Arial"/>
                <a:ea typeface="+mn-ea"/>
                <a:cs typeface="Arial"/>
              </a:rPr>
              <a:t> </a:t>
            </a:r>
            <a:r>
              <a:rPr lang="en-US" sz="1200" kern="1200" dirty="0">
                <a:solidFill>
                  <a:schemeClr val="tx1"/>
                </a:solidFill>
                <a:latin typeface="Arial"/>
                <a:ea typeface="+mn-ea"/>
                <a:cs typeface="Arial"/>
              </a:rPr>
              <a:t>the</a:t>
            </a:r>
            <a:r>
              <a:rPr lang="en-US" sz="1200" kern="1200" spc="-30" dirty="0">
                <a:solidFill>
                  <a:schemeClr val="tx1"/>
                </a:solidFill>
                <a:latin typeface="Arial"/>
                <a:ea typeface="+mn-ea"/>
                <a:cs typeface="Arial"/>
              </a:rPr>
              <a:t> </a:t>
            </a:r>
            <a:r>
              <a:rPr lang="en-US" sz="1200" kern="1200" dirty="0" err="1">
                <a:solidFill>
                  <a:schemeClr val="tx1"/>
                </a:solidFill>
                <a:latin typeface="Arial"/>
                <a:ea typeface="+mn-ea"/>
                <a:cs typeface="Arial"/>
              </a:rPr>
              <a:t>agrihood</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to</a:t>
            </a:r>
            <a:r>
              <a:rPr lang="en-US" sz="1200" kern="1200" spc="-25" dirty="0">
                <a:solidFill>
                  <a:schemeClr val="tx1"/>
                </a:solidFill>
                <a:latin typeface="Arial"/>
                <a:ea typeface="+mn-ea"/>
                <a:cs typeface="Arial"/>
              </a:rPr>
              <a:t> </a:t>
            </a:r>
            <a:r>
              <a:rPr lang="en-US" sz="1200" kern="1200" dirty="0">
                <a:solidFill>
                  <a:schemeClr val="tx1"/>
                </a:solidFill>
                <a:latin typeface="Arial"/>
                <a:ea typeface="+mn-ea"/>
                <a:cs typeface="Arial"/>
              </a:rPr>
              <a:t>share</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surplus</a:t>
            </a:r>
            <a:r>
              <a:rPr lang="en-US" sz="1200" kern="1200" spc="-25" dirty="0">
                <a:solidFill>
                  <a:schemeClr val="tx1"/>
                </a:solidFill>
                <a:latin typeface="Arial"/>
                <a:ea typeface="+mn-ea"/>
                <a:cs typeface="Arial"/>
              </a:rPr>
              <a:t> </a:t>
            </a:r>
            <a:r>
              <a:rPr lang="en-US" sz="1200" kern="1200" dirty="0">
                <a:solidFill>
                  <a:schemeClr val="tx1"/>
                </a:solidFill>
                <a:latin typeface="Arial"/>
                <a:ea typeface="+mn-ea"/>
                <a:cs typeface="Arial"/>
              </a:rPr>
              <a:t>energy</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with</a:t>
            </a:r>
            <a:r>
              <a:rPr lang="en-US" sz="1200" kern="1200" spc="-25" dirty="0">
                <a:solidFill>
                  <a:schemeClr val="tx1"/>
                </a:solidFill>
                <a:latin typeface="Arial"/>
                <a:ea typeface="+mn-ea"/>
                <a:cs typeface="Arial"/>
              </a:rPr>
              <a:t> </a:t>
            </a:r>
            <a:r>
              <a:rPr lang="en-US" sz="1200" kern="1200" dirty="0">
                <a:solidFill>
                  <a:schemeClr val="tx1"/>
                </a:solidFill>
                <a:latin typeface="Arial"/>
                <a:ea typeface="+mn-ea"/>
                <a:cs typeface="Arial"/>
              </a:rPr>
              <a:t>neighboring</a:t>
            </a:r>
            <a:r>
              <a:rPr lang="en-US" sz="1200" kern="1200" spc="-30" dirty="0">
                <a:solidFill>
                  <a:schemeClr val="tx1"/>
                </a:solidFill>
                <a:latin typeface="Arial"/>
                <a:ea typeface="+mn-ea"/>
                <a:cs typeface="Arial"/>
              </a:rPr>
              <a:t> </a:t>
            </a:r>
            <a:r>
              <a:rPr lang="en-US" sz="1200" kern="1200" dirty="0">
                <a:solidFill>
                  <a:schemeClr val="tx1"/>
                </a:solidFill>
                <a:latin typeface="Arial"/>
                <a:ea typeface="+mn-ea"/>
                <a:cs typeface="Arial"/>
              </a:rPr>
              <a:t>communities,</a:t>
            </a:r>
            <a:r>
              <a:rPr lang="en-US" sz="1200" kern="1200" spc="-25" dirty="0">
                <a:solidFill>
                  <a:schemeClr val="tx1"/>
                </a:solidFill>
                <a:latin typeface="Arial"/>
                <a:ea typeface="+mn-ea"/>
                <a:cs typeface="Arial"/>
              </a:rPr>
              <a:t> </a:t>
            </a:r>
            <a:r>
              <a:rPr lang="en-US" sz="1200" kern="1200" spc="-10" dirty="0">
                <a:solidFill>
                  <a:schemeClr val="tx1"/>
                </a:solidFill>
                <a:latin typeface="Arial"/>
                <a:ea typeface="+mn-ea"/>
                <a:cs typeface="Arial"/>
              </a:rPr>
              <a:t>fostering </a:t>
            </a:r>
            <a:r>
              <a:rPr lang="en-US" sz="1200" kern="1200" dirty="0">
                <a:solidFill>
                  <a:schemeClr val="tx1"/>
                </a:solidFill>
                <a:latin typeface="Arial"/>
                <a:ea typeface="+mn-ea"/>
                <a:cs typeface="Arial"/>
              </a:rPr>
              <a:t>regional</a:t>
            </a:r>
            <a:r>
              <a:rPr lang="en-US" sz="1200" kern="1200" spc="-45" dirty="0">
                <a:solidFill>
                  <a:schemeClr val="tx1"/>
                </a:solidFill>
                <a:latin typeface="Arial"/>
                <a:ea typeface="+mn-ea"/>
                <a:cs typeface="Arial"/>
              </a:rPr>
              <a:t> </a:t>
            </a:r>
            <a:r>
              <a:rPr lang="en-US" sz="1200" kern="1200" dirty="0">
                <a:solidFill>
                  <a:schemeClr val="tx1"/>
                </a:solidFill>
                <a:latin typeface="Arial"/>
                <a:ea typeface="+mn-ea"/>
                <a:cs typeface="Arial"/>
              </a:rPr>
              <a:t>sustainability</a:t>
            </a:r>
            <a:r>
              <a:rPr lang="en-US" sz="1200" kern="1200" spc="-40" dirty="0">
                <a:solidFill>
                  <a:schemeClr val="tx1"/>
                </a:solidFill>
                <a:latin typeface="Arial"/>
                <a:ea typeface="+mn-ea"/>
                <a:cs typeface="Arial"/>
              </a:rPr>
              <a:t> </a:t>
            </a:r>
            <a:r>
              <a:rPr lang="en-US" sz="1200" kern="1200" dirty="0">
                <a:solidFill>
                  <a:schemeClr val="tx1"/>
                </a:solidFill>
                <a:latin typeface="Arial"/>
                <a:ea typeface="+mn-ea"/>
                <a:cs typeface="Arial"/>
              </a:rPr>
              <a:t>and</a:t>
            </a:r>
            <a:r>
              <a:rPr lang="en-US" sz="1200" kern="1200" spc="-40" dirty="0">
                <a:solidFill>
                  <a:schemeClr val="tx1"/>
                </a:solidFill>
                <a:latin typeface="Arial"/>
                <a:ea typeface="+mn-ea"/>
                <a:cs typeface="Arial"/>
              </a:rPr>
              <a:t> </a:t>
            </a:r>
            <a:r>
              <a:rPr lang="en-US" sz="1200" kern="1200" spc="-10" dirty="0">
                <a:solidFill>
                  <a:schemeClr val="tx1"/>
                </a:solidFill>
                <a:latin typeface="Arial"/>
                <a:ea typeface="+mn-ea"/>
                <a:cs typeface="Arial"/>
              </a:rPr>
              <a:t>collaboration.</a:t>
            </a:r>
            <a:endParaRPr lang="en-US" sz="1200" kern="1200" dirty="0">
              <a:solidFill>
                <a:schemeClr val="tx1"/>
              </a:solidFill>
              <a:latin typeface="Arial"/>
              <a:ea typeface="Calibri"/>
              <a:cs typeface="Arial"/>
            </a:endParaRPr>
          </a:p>
          <a:p>
            <a:pPr algn="l" rtl="0">
              <a:lnSpc>
                <a:spcPct val="90000"/>
              </a:lnSpc>
              <a:spcBef>
                <a:spcPts val="135"/>
              </a:spcBef>
              <a:tabLst>
                <a:tab pos="97155" algn="l"/>
              </a:tabLst>
            </a:pPr>
            <a:endParaRPr lang="en-US" sz="1200" kern="1200" dirty="0">
              <a:solidFill>
                <a:schemeClr val="tx1"/>
              </a:solidFill>
              <a:latin typeface="Arial"/>
              <a:ea typeface="+mn-ea"/>
              <a:cs typeface="Arial"/>
            </a:endParaRPr>
          </a:p>
          <a:p>
            <a:pPr marL="171450" indent="-171450" algn="l">
              <a:lnSpc>
                <a:spcPct val="90000"/>
              </a:lnSpc>
              <a:spcBef>
                <a:spcPts val="135"/>
              </a:spcBef>
              <a:buFont typeface="Arial"/>
              <a:buChar char="•"/>
              <a:tabLst>
                <a:tab pos="97155" algn="l"/>
              </a:tabLst>
            </a:pPr>
            <a:r>
              <a:rPr lang="en-US" sz="1200" kern="1200" dirty="0">
                <a:solidFill>
                  <a:schemeClr val="tx1"/>
                </a:solidFill>
                <a:latin typeface="Arial"/>
                <a:ea typeface="+mn-ea"/>
                <a:cs typeface="Arial"/>
              </a:rPr>
              <a:t>Integration</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of</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solar</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panels</a:t>
            </a:r>
            <a:endParaRPr lang="en-US" sz="1200" kern="1200" dirty="0">
              <a:solidFill>
                <a:schemeClr val="tx1"/>
              </a:solidFill>
              <a:latin typeface="Arial"/>
              <a:ea typeface="Calibri"/>
              <a:cs typeface="Arial"/>
            </a:endParaRPr>
          </a:p>
          <a:p>
            <a:pPr marL="171450" indent="-171450" algn="l">
              <a:lnSpc>
                <a:spcPct val="90000"/>
              </a:lnSpc>
              <a:spcBef>
                <a:spcPts val="135"/>
              </a:spcBef>
              <a:buFont typeface="Arial"/>
              <a:buChar char="•"/>
              <a:tabLst>
                <a:tab pos="97155" algn="l"/>
              </a:tabLst>
            </a:pPr>
            <a:r>
              <a:rPr lang="en-US" sz="1200" kern="1200" dirty="0">
                <a:solidFill>
                  <a:schemeClr val="tx1"/>
                </a:solidFill>
                <a:latin typeface="Arial"/>
                <a:ea typeface="+mn-ea"/>
                <a:cs typeface="Arial"/>
              </a:rPr>
              <a:t>Wind</a:t>
            </a:r>
            <a:r>
              <a:rPr lang="en-US" sz="1200" kern="1200" spc="-35" dirty="0">
                <a:solidFill>
                  <a:schemeClr val="tx1"/>
                </a:solidFill>
                <a:latin typeface="Arial"/>
                <a:ea typeface="+mn-ea"/>
                <a:cs typeface="Arial"/>
              </a:rPr>
              <a:t> </a:t>
            </a:r>
            <a:r>
              <a:rPr lang="en-US" sz="1200" kern="1200" spc="-10" dirty="0">
                <a:solidFill>
                  <a:schemeClr val="tx1"/>
                </a:solidFill>
                <a:latin typeface="Arial"/>
                <a:ea typeface="+mn-ea"/>
                <a:cs typeface="Arial"/>
              </a:rPr>
              <a:t>turbines</a:t>
            </a:r>
            <a:endParaRPr lang="en-US" sz="1200" kern="1200" dirty="0">
              <a:solidFill>
                <a:schemeClr val="tx1"/>
              </a:solidFill>
              <a:latin typeface="Arial"/>
              <a:ea typeface="Calibri"/>
              <a:cs typeface="Arial"/>
            </a:endParaRPr>
          </a:p>
          <a:p>
            <a:pPr marL="171450" indent="-171450" algn="l" rtl="0">
              <a:lnSpc>
                <a:spcPct val="90000"/>
              </a:lnSpc>
              <a:spcBef>
                <a:spcPts val="130"/>
              </a:spcBef>
              <a:buFont typeface="Arial"/>
              <a:buChar char="•"/>
              <a:tabLst>
                <a:tab pos="97155" algn="l"/>
              </a:tabLst>
            </a:pPr>
            <a:r>
              <a:rPr lang="en-US" sz="1200" kern="1200" dirty="0">
                <a:solidFill>
                  <a:schemeClr val="tx1"/>
                </a:solidFill>
                <a:latin typeface="Arial"/>
                <a:ea typeface="+mn-ea"/>
                <a:cs typeface="Arial"/>
              </a:rPr>
              <a:t>Energy</a:t>
            </a:r>
            <a:r>
              <a:rPr lang="en-US" sz="1200" kern="1200" spc="-35" dirty="0">
                <a:solidFill>
                  <a:schemeClr val="tx1"/>
                </a:solidFill>
                <a:latin typeface="Arial"/>
                <a:ea typeface="+mn-ea"/>
                <a:cs typeface="Arial"/>
              </a:rPr>
              <a:t> </a:t>
            </a:r>
            <a:r>
              <a:rPr lang="en-US" sz="1200" kern="1200" dirty="0">
                <a:solidFill>
                  <a:schemeClr val="tx1"/>
                </a:solidFill>
                <a:latin typeface="Arial"/>
                <a:ea typeface="+mn-ea"/>
                <a:cs typeface="Arial"/>
              </a:rPr>
              <a:t>storage</a:t>
            </a:r>
            <a:r>
              <a:rPr lang="en-US" sz="1200" kern="1200" spc="-30" dirty="0">
                <a:solidFill>
                  <a:schemeClr val="tx1"/>
                </a:solidFill>
                <a:latin typeface="Arial"/>
                <a:ea typeface="+mn-ea"/>
                <a:cs typeface="Arial"/>
              </a:rPr>
              <a:t> </a:t>
            </a:r>
            <a:r>
              <a:rPr lang="en-US" sz="1200" kern="1200" spc="-10" dirty="0">
                <a:solidFill>
                  <a:schemeClr val="tx1"/>
                </a:solidFill>
                <a:latin typeface="Arial"/>
                <a:ea typeface="+mn-ea"/>
                <a:cs typeface="Arial"/>
              </a:rPr>
              <a:t>systems</a:t>
            </a:r>
            <a:endParaRPr lang="en-US" sz="1200" kern="1200" dirty="0">
              <a:solidFill>
                <a:schemeClr val="tx1"/>
              </a:solidFill>
              <a:latin typeface="Arial"/>
              <a:ea typeface="Calibri"/>
              <a:cs typeface="Arial"/>
            </a:endParaRPr>
          </a:p>
          <a:p>
            <a:pPr marL="171450" indent="-171450" algn="l" rtl="0">
              <a:lnSpc>
                <a:spcPct val="90000"/>
              </a:lnSpc>
              <a:spcBef>
                <a:spcPts val="135"/>
              </a:spcBef>
              <a:buFont typeface="Arial"/>
              <a:buChar char="•"/>
              <a:tabLst>
                <a:tab pos="97155" algn="l"/>
              </a:tabLst>
            </a:pPr>
            <a:r>
              <a:rPr lang="en-US" sz="1200" kern="1200" dirty="0">
                <a:solidFill>
                  <a:schemeClr val="tx1"/>
                </a:solidFill>
                <a:latin typeface="Arial"/>
                <a:ea typeface="+mn-ea"/>
                <a:cs typeface="Arial"/>
              </a:rPr>
              <a:t>Energy</a:t>
            </a:r>
            <a:r>
              <a:rPr lang="en-US" sz="1200" kern="1200" spc="-30" dirty="0">
                <a:solidFill>
                  <a:schemeClr val="tx1"/>
                </a:solidFill>
                <a:latin typeface="Arial"/>
                <a:ea typeface="+mn-ea"/>
                <a:cs typeface="Arial"/>
              </a:rPr>
              <a:t> </a:t>
            </a:r>
            <a:r>
              <a:rPr lang="en-US" sz="1200" kern="1200" spc="-10" dirty="0">
                <a:solidFill>
                  <a:schemeClr val="tx1"/>
                </a:solidFill>
                <a:latin typeface="Arial"/>
                <a:ea typeface="+mn-ea"/>
                <a:cs typeface="Arial"/>
              </a:rPr>
              <a:t>independence</a:t>
            </a:r>
            <a:endParaRPr lang="en-US" sz="1200" kern="1200" spc="-10" dirty="0">
              <a:solidFill>
                <a:schemeClr val="tx1"/>
              </a:solidFill>
              <a:latin typeface="Arial"/>
              <a:ea typeface="Calibri"/>
              <a:cs typeface="Arial"/>
            </a:endParaRPr>
          </a:p>
          <a:p>
            <a:pPr algn="l" rtl="0">
              <a:lnSpc>
                <a:spcPct val="90000"/>
              </a:lnSpc>
            </a:pPr>
            <a:endParaRPr lang="en-US" sz="1200" kern="1200" dirty="0">
              <a:solidFill>
                <a:schemeClr val="tx1"/>
              </a:solidFill>
              <a:latin typeface="Arial"/>
              <a:ea typeface="Calibri"/>
              <a:cs typeface="Calibri"/>
            </a:endParaRPr>
          </a:p>
          <a:p>
            <a:pPr algn="l" rtl="0">
              <a:lnSpc>
                <a:spcPct val="90000"/>
              </a:lnSpc>
            </a:pPr>
            <a:r>
              <a:rPr lang="en-US" sz="1200" b="0" i="0" kern="1200" dirty="0">
                <a:solidFill>
                  <a:schemeClr val="tx1"/>
                </a:solidFill>
                <a:effectLst/>
                <a:latin typeface="Arial"/>
                <a:ea typeface="+mn-ea"/>
                <a:cs typeface="Arial"/>
              </a:rPr>
              <a:t>Modern utilities companies are under growing pressure to reduce carbon emissions and transition to renewable energy sources. For the first time in history, utilities are not the sole energy providers, as distributed energy resources (DERs) owned by third parties and prosumers are also producing power for the grid. Lower costs for photovoltaic (PV) solar equipment and other renewable energy assets, along with government incentives, are driving the growth of DERs in the energy sector.</a:t>
            </a:r>
            <a:endParaRPr lang="en-US" sz="1200" kern="1200" dirty="0">
              <a:solidFill>
                <a:schemeClr val="tx1"/>
              </a:solidFill>
              <a:latin typeface="Arial"/>
              <a:ea typeface="Calibri"/>
              <a:cs typeface="Arial"/>
            </a:endParaRPr>
          </a:p>
          <a:p>
            <a:pPr algn="l" rtl="0">
              <a:lnSpc>
                <a:spcPct val="90000"/>
              </a:lnSpc>
            </a:pPr>
            <a:endParaRPr lang="en-US" sz="1200" kern="1200" dirty="0">
              <a:solidFill>
                <a:schemeClr val="tx1"/>
              </a:solidFill>
              <a:latin typeface="Arial"/>
              <a:ea typeface="Calibri"/>
              <a:cs typeface="Calibri"/>
            </a:endParaRPr>
          </a:p>
          <a:p>
            <a:pPr algn="l" rtl="0">
              <a:lnSpc>
                <a:spcPct val="90000"/>
              </a:lnSpc>
            </a:pPr>
            <a:r>
              <a:rPr lang="en-US" sz="1200" b="0" i="0" kern="1200" dirty="0">
                <a:solidFill>
                  <a:schemeClr val="tx1"/>
                </a:solidFill>
                <a:effectLst/>
                <a:latin typeface="Arial"/>
                <a:ea typeface="+mn-ea"/>
                <a:cs typeface="Arial"/>
              </a:rPr>
              <a:t>Leading the charge toward these new operational models are prosumers. As a whole, prosumers demand more from their utility service providers, including more control over on-demand services, improved self-sufficiency, and transparency on their own terms. While DER asset owners may at first seem like a competitor on the energy market, the most innovative and fearless utilities industry leaders not only accept that these changes are coming but are already seizing new opportunities for growth and industrial diversification.</a:t>
            </a:r>
            <a:endParaRPr lang="en-US" sz="1200" kern="1200" dirty="0">
              <a:solidFill>
                <a:schemeClr val="tx1"/>
              </a:solidFill>
              <a:latin typeface="Arial"/>
              <a:ea typeface="Calibri"/>
              <a:cs typeface="Arial"/>
            </a:endParaRPr>
          </a:p>
          <a:p>
            <a:pPr marL="97155" indent="-228600" algn="l" rtl="0">
              <a:lnSpc>
                <a:spcPct val="90000"/>
              </a:lnSpc>
              <a:spcBef>
                <a:spcPts val="135"/>
              </a:spcBef>
              <a:buFont typeface="Arial" panose="020B0604020202020204" pitchFamily="34" charset="0"/>
              <a:buChar char="•"/>
              <a:tabLst>
                <a:tab pos="97155" algn="l"/>
              </a:tabLst>
            </a:pPr>
            <a:endParaRPr lang="en-US" sz="1200" kern="1200" dirty="0">
              <a:solidFill>
                <a:schemeClr val="tx1"/>
              </a:solidFill>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4"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child looking at a computer screen&#10;&#10;Description automatically generated">
            <a:extLst>
              <a:ext uri="{FF2B5EF4-FFF2-40B4-BE49-F238E27FC236}">
                <a16:creationId xmlns:a16="http://schemas.microsoft.com/office/drawing/2014/main" id="{EA17CF33-47A1-5267-2037-16516FBE7F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45" r="15744"/>
          <a:stretch/>
        </p:blipFill>
        <p:spPr>
          <a:xfrm>
            <a:off x="-2062402" y="10"/>
            <a:ext cx="7977435" cy="77723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28140" y="0"/>
            <a:ext cx="5830257" cy="77724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6311789" y="844296"/>
            <a:ext cx="3333358" cy="4241797"/>
          </a:xfrm>
          <a:prstGeom prst="rect">
            <a:avLst/>
          </a:prstGeom>
        </p:spPr>
        <p:txBody>
          <a:bodyPr vert="horz" lIns="91440" tIns="45720" rIns="91440" bIns="45720" rtlCol="0" anchor="t">
            <a:normAutofit/>
          </a:bodyPr>
          <a:lstStyle/>
          <a:p>
            <a:pPr algn="l" rtl="0">
              <a:lnSpc>
                <a:spcPct val="90000"/>
              </a:lnSpc>
              <a:spcBef>
                <a:spcPts val="234"/>
              </a:spcBef>
            </a:pPr>
            <a:r>
              <a:rPr lang="en-US" sz="3200" b="1" kern="1200" spc="-25" dirty="0">
                <a:solidFill>
                  <a:schemeClr val="tx1"/>
                </a:solidFill>
                <a:latin typeface="Arial"/>
                <a:ea typeface="+mn-ea"/>
                <a:cs typeface="Arial"/>
              </a:rPr>
              <a:t>Telemedicine</a:t>
            </a:r>
            <a:endParaRPr lang="en-US" sz="3200" b="1" dirty="0">
              <a:solidFill>
                <a:schemeClr val="tx1"/>
              </a:solidFill>
              <a:latin typeface="Arial"/>
              <a:ea typeface="+mn-ea"/>
              <a:cs typeface="Arial"/>
            </a:endParaRPr>
          </a:p>
          <a:p>
            <a:pPr marL="12700" indent="-228600" algn="l" rtl="0">
              <a:lnSpc>
                <a:spcPct val="90000"/>
              </a:lnSpc>
              <a:spcBef>
                <a:spcPts val="234"/>
              </a:spcBef>
              <a:buFont typeface="Arial" panose="020B0604020202020204" pitchFamily="34" charset="0"/>
              <a:buChar char="•"/>
            </a:pPr>
            <a:endParaRPr lang="en-US" sz="1600" kern="1200" spc="-25" dirty="0">
              <a:solidFill>
                <a:schemeClr val="tx1"/>
              </a:solidFill>
              <a:latin typeface="Arial"/>
              <a:ea typeface="+mn-ea"/>
              <a:cs typeface="Arial"/>
            </a:endParaRPr>
          </a:p>
          <a:p>
            <a:pPr marL="12700" indent="-228600" algn="l" rtl="0">
              <a:lnSpc>
                <a:spcPct val="90000"/>
              </a:lnSpc>
              <a:spcBef>
                <a:spcPts val="234"/>
              </a:spcBef>
              <a:buFont typeface="Arial" panose="020B0604020202020204" pitchFamily="34" charset="0"/>
              <a:buChar char="•"/>
            </a:pPr>
            <a:r>
              <a:rPr lang="en-US" sz="1600" kern="1200" spc="-10" dirty="0">
                <a:solidFill>
                  <a:schemeClr val="tx1"/>
                </a:solidFill>
                <a:latin typeface="Arial"/>
                <a:ea typeface="+mn-ea"/>
                <a:cs typeface="Arial"/>
              </a:rPr>
              <a:t>Healthcare</a:t>
            </a:r>
            <a:endParaRPr lang="en-US" sz="1600" kern="1200" dirty="0">
              <a:solidFill>
                <a:schemeClr val="tx1"/>
              </a:solidFill>
              <a:latin typeface="Arial"/>
              <a:ea typeface="+mn-ea"/>
              <a:cs typeface="Arial"/>
            </a:endParaRPr>
          </a:p>
          <a:p>
            <a:pPr algn="l">
              <a:lnSpc>
                <a:spcPct val="90000"/>
              </a:lnSpc>
              <a:spcBef>
                <a:spcPts val="234"/>
              </a:spcBef>
              <a:tabLst>
                <a:tab pos="97155" algn="l"/>
              </a:tabLst>
            </a:pPr>
            <a:endParaRPr lang="en-US" sz="1600" kern="1200" spc="-10" dirty="0">
              <a:solidFill>
                <a:schemeClr val="tx1"/>
              </a:solidFill>
              <a:latin typeface="Arial"/>
              <a:ea typeface="+mn-ea"/>
              <a:cs typeface="Arial"/>
            </a:endParaRPr>
          </a:p>
          <a:p>
            <a:pPr marL="97155" indent="-228600" algn="l" rtl="0">
              <a:lnSpc>
                <a:spcPct val="90000"/>
              </a:lnSpc>
              <a:spcBef>
                <a:spcPts val="135"/>
              </a:spcBef>
              <a:buFont typeface="Arial" panose="020B0604020202020204" pitchFamily="34" charset="0"/>
              <a:buChar char="•"/>
              <a:tabLst>
                <a:tab pos="97155" algn="l"/>
              </a:tabLst>
            </a:pPr>
            <a:r>
              <a:rPr lang="en-US" sz="1600" kern="1200" spc="-10" dirty="0">
                <a:solidFill>
                  <a:schemeClr val="tx1"/>
                </a:solidFill>
                <a:latin typeface="Arial"/>
                <a:ea typeface="+mn-ea"/>
                <a:cs typeface="Arial"/>
              </a:rPr>
              <a:t>On-</a:t>
            </a:r>
            <a:r>
              <a:rPr lang="en-US" sz="1600" kern="1200" dirty="0">
                <a:solidFill>
                  <a:schemeClr val="tx1"/>
                </a:solidFill>
                <a:latin typeface="Arial"/>
                <a:ea typeface="+mn-ea"/>
                <a:cs typeface="Arial"/>
              </a:rPr>
              <a:t>site</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healthcare</a:t>
            </a:r>
            <a:r>
              <a:rPr lang="en-US" sz="1600" kern="1200" spc="-25" dirty="0">
                <a:solidFill>
                  <a:schemeClr val="tx1"/>
                </a:solidFill>
                <a:latin typeface="Arial"/>
                <a:ea typeface="+mn-ea"/>
                <a:cs typeface="Arial"/>
              </a:rPr>
              <a:t> </a:t>
            </a:r>
            <a:r>
              <a:rPr lang="en-US" sz="1600" kern="1200" spc="-10" dirty="0">
                <a:solidFill>
                  <a:schemeClr val="tx1"/>
                </a:solidFill>
                <a:latin typeface="Arial"/>
                <a:ea typeface="+mn-ea"/>
                <a:cs typeface="Arial"/>
              </a:rPr>
              <a:t>facilities</a:t>
            </a:r>
            <a:endParaRPr lang="en-US" sz="1600" kern="1200" dirty="0">
              <a:solidFill>
                <a:schemeClr val="tx1"/>
              </a:solidFill>
              <a:latin typeface="Arial"/>
              <a:ea typeface="+mn-ea"/>
              <a:cs typeface="Arial"/>
            </a:endParaRPr>
          </a:p>
          <a:p>
            <a:pPr marL="97155" indent="-228600" algn="l">
              <a:lnSpc>
                <a:spcPct val="90000"/>
              </a:lnSpc>
              <a:spcBef>
                <a:spcPts val="135"/>
              </a:spcBef>
              <a:buFont typeface="Arial" panose="020B0604020202020204" pitchFamily="34" charset="0"/>
              <a:buChar char="•"/>
              <a:tabLst>
                <a:tab pos="97155" algn="l"/>
              </a:tabLst>
            </a:pPr>
            <a:endParaRPr lang="en-US" sz="1600" kern="1200" spc="-10" dirty="0">
              <a:solidFill>
                <a:schemeClr val="tx1"/>
              </a:solidFill>
              <a:latin typeface="Arial"/>
              <a:ea typeface="+mn-ea"/>
              <a:cs typeface="Arial"/>
            </a:endParaRPr>
          </a:p>
          <a:p>
            <a:pPr marL="97155" indent="-228600" algn="l" rtl="0">
              <a:lnSpc>
                <a:spcPct val="90000"/>
              </a:lnSpc>
              <a:spcBef>
                <a:spcPts val="130"/>
              </a:spcBef>
              <a:buFont typeface="Arial" panose="020B0604020202020204" pitchFamily="34" charset="0"/>
              <a:buChar char="•"/>
              <a:tabLst>
                <a:tab pos="97155" algn="l"/>
              </a:tabLst>
            </a:pPr>
            <a:r>
              <a:rPr lang="en-US" sz="1600" kern="1200" spc="-35" dirty="0">
                <a:solidFill>
                  <a:schemeClr val="tx1"/>
                </a:solidFill>
                <a:latin typeface="Arial"/>
                <a:ea typeface="+mn-ea"/>
                <a:cs typeface="Arial"/>
              </a:rPr>
              <a:t>Tele-</a:t>
            </a:r>
            <a:r>
              <a:rPr lang="en-US" sz="1600" kern="1200" dirty="0">
                <a:solidFill>
                  <a:schemeClr val="tx1"/>
                </a:solidFill>
                <a:latin typeface="Arial"/>
                <a:ea typeface="+mn-ea"/>
                <a:cs typeface="Arial"/>
              </a:rPr>
              <a:t>present healthcare </a:t>
            </a:r>
            <a:r>
              <a:rPr lang="en-US" sz="1600" kern="1200" spc="-10" dirty="0">
                <a:solidFill>
                  <a:schemeClr val="tx1"/>
                </a:solidFill>
                <a:latin typeface="Arial"/>
                <a:ea typeface="+mn-ea"/>
                <a:cs typeface="Arial"/>
              </a:rPr>
              <a:t>services</a:t>
            </a:r>
            <a:endParaRPr lang="en-US" sz="1600" kern="1200" dirty="0">
              <a:solidFill>
                <a:schemeClr val="tx1"/>
              </a:solidFill>
              <a:latin typeface="Arial"/>
              <a:ea typeface="+mn-ea"/>
              <a:cs typeface="Arial"/>
            </a:endParaRPr>
          </a:p>
          <a:p>
            <a:pPr marL="97155" indent="-228600" algn="l">
              <a:lnSpc>
                <a:spcPct val="90000"/>
              </a:lnSpc>
              <a:spcBef>
                <a:spcPts val="130"/>
              </a:spcBef>
              <a:buFont typeface="Arial" panose="020B0604020202020204" pitchFamily="34" charset="0"/>
              <a:buChar char="•"/>
              <a:tabLst>
                <a:tab pos="97155" algn="l"/>
              </a:tabLst>
            </a:pPr>
            <a:endParaRPr lang="en-US" sz="1600" kern="1200" spc="-10" dirty="0">
              <a:solidFill>
                <a:schemeClr val="tx1"/>
              </a:solidFill>
              <a:latin typeface="Arial"/>
              <a:ea typeface="+mn-ea"/>
              <a:cs typeface="Arial"/>
            </a:endParaRPr>
          </a:p>
          <a:p>
            <a:pPr marL="97155" indent="-228600" algn="l" rtl="0">
              <a:lnSpc>
                <a:spcPct val="90000"/>
              </a:lnSpc>
              <a:spcBef>
                <a:spcPts val="135"/>
              </a:spcBef>
              <a:buFont typeface="Arial" panose="020B0604020202020204" pitchFamily="34" charset="0"/>
              <a:buChar char="•"/>
              <a:tabLst>
                <a:tab pos="97155" algn="l"/>
              </a:tabLst>
            </a:pPr>
            <a:r>
              <a:rPr lang="en-US" sz="1600" kern="1200" dirty="0">
                <a:solidFill>
                  <a:schemeClr val="tx1"/>
                </a:solidFill>
                <a:latin typeface="Arial"/>
                <a:ea typeface="+mn-ea"/>
                <a:cs typeface="Arial"/>
              </a:rPr>
              <a:t>Promoting</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community</a:t>
            </a:r>
            <a:r>
              <a:rPr lang="en-US" sz="1600" kern="1200" spc="-30" dirty="0">
                <a:solidFill>
                  <a:schemeClr val="tx1"/>
                </a:solidFill>
                <a:latin typeface="Arial"/>
                <a:ea typeface="+mn-ea"/>
                <a:cs typeface="Arial"/>
              </a:rPr>
              <a:t> </a:t>
            </a:r>
            <a:r>
              <a:rPr lang="en-US" sz="1600" kern="1200" spc="-10" dirty="0">
                <a:solidFill>
                  <a:schemeClr val="tx1"/>
                </a:solidFill>
                <a:latin typeface="Arial"/>
                <a:ea typeface="+mn-ea"/>
                <a:cs typeface="Arial"/>
              </a:rPr>
              <a:t>well-being</a:t>
            </a:r>
          </a:p>
          <a:p>
            <a:pPr marL="97155" indent="-228600" algn="l">
              <a:lnSpc>
                <a:spcPct val="90000"/>
              </a:lnSpc>
              <a:spcBef>
                <a:spcPts val="135"/>
              </a:spcBef>
              <a:buFont typeface="Arial" panose="020B0604020202020204" pitchFamily="34" charset="0"/>
              <a:buChar char="•"/>
              <a:tabLst>
                <a:tab pos="97155" algn="l"/>
              </a:tabLst>
            </a:pPr>
            <a:endParaRPr lang="en-US" sz="1600" kern="1200" spc="-10" dirty="0">
              <a:solidFill>
                <a:schemeClr val="tx1"/>
              </a:solidFill>
              <a:latin typeface="Arial"/>
              <a:ea typeface="+mn-ea"/>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316665" y="723114"/>
            <a:ext cx="2640965" cy="3995323"/>
          </a:xfrm>
          <a:prstGeom prst="rect">
            <a:avLst/>
          </a:prstGeom>
        </p:spPr>
        <p:txBody>
          <a:bodyPr vert="horz" wrap="square" lIns="0" tIns="29844" rIns="0" bIns="0" rtlCol="0" anchor="t">
            <a:spAutoFit/>
          </a:bodyPr>
          <a:lstStyle/>
          <a:p>
            <a:pPr marL="12700">
              <a:lnSpc>
                <a:spcPct val="100000"/>
              </a:lnSpc>
              <a:spcBef>
                <a:spcPts val="234"/>
              </a:spcBef>
            </a:pPr>
            <a:r>
              <a:rPr sz="3200" b="1">
                <a:latin typeface="Arial"/>
                <a:cs typeface="Arial"/>
              </a:rPr>
              <a:t>Community</a:t>
            </a:r>
            <a:r>
              <a:rPr sz="3200" b="1" spc="-30">
                <a:latin typeface="Arial"/>
                <a:cs typeface="Arial"/>
              </a:rPr>
              <a:t> </a:t>
            </a:r>
            <a:r>
              <a:rPr sz="3200" b="1" spc="-10">
                <a:latin typeface="Arial"/>
                <a:cs typeface="Arial"/>
              </a:rPr>
              <a:t>Storehouse</a:t>
            </a:r>
          </a:p>
          <a:p>
            <a:pPr marL="12700">
              <a:spcBef>
                <a:spcPts val="234"/>
              </a:spcBef>
              <a:tabLst>
                <a:tab pos="97155" algn="l"/>
              </a:tabLst>
            </a:pPr>
            <a:endParaRPr lang="en-US" sz="3200" b="1" spc="-10">
              <a:latin typeface="Arial"/>
              <a:cs typeface="Arial"/>
            </a:endParaRPr>
          </a:p>
          <a:p>
            <a:pPr marL="97155" indent="-84455">
              <a:spcBef>
                <a:spcPts val="135"/>
              </a:spcBef>
              <a:buFontTx/>
              <a:buChar char="-"/>
              <a:tabLst>
                <a:tab pos="97155" algn="l"/>
              </a:tabLst>
            </a:pPr>
            <a:endParaRPr lang="en-US" sz="1100">
              <a:latin typeface="Arial"/>
              <a:cs typeface="Arial"/>
            </a:endParaRPr>
          </a:p>
          <a:p>
            <a:pPr marL="298450" indent="-285750">
              <a:lnSpc>
                <a:spcPct val="100000"/>
              </a:lnSpc>
              <a:spcBef>
                <a:spcPts val="135"/>
              </a:spcBef>
              <a:buFont typeface="Arial"/>
              <a:buChar char="•"/>
              <a:tabLst>
                <a:tab pos="97155" algn="l"/>
              </a:tabLst>
            </a:pPr>
            <a:r>
              <a:rPr>
                <a:latin typeface="Arial"/>
                <a:cs typeface="Arial"/>
              </a:rPr>
              <a:t>Central</a:t>
            </a:r>
            <a:r>
              <a:rPr spc="-40">
                <a:latin typeface="Arial"/>
                <a:cs typeface="Arial"/>
              </a:rPr>
              <a:t> </a:t>
            </a:r>
            <a:r>
              <a:rPr>
                <a:latin typeface="Arial"/>
                <a:cs typeface="Arial"/>
              </a:rPr>
              <a:t>storehouse</a:t>
            </a:r>
            <a:r>
              <a:rPr spc="-35">
                <a:latin typeface="Arial"/>
                <a:cs typeface="Arial"/>
              </a:rPr>
              <a:t> </a:t>
            </a:r>
            <a:r>
              <a:rPr>
                <a:latin typeface="Arial"/>
                <a:cs typeface="Arial"/>
              </a:rPr>
              <a:t>and</a:t>
            </a:r>
            <a:r>
              <a:rPr spc="-35">
                <a:latin typeface="Arial"/>
                <a:cs typeface="Arial"/>
              </a:rPr>
              <a:t> </a:t>
            </a:r>
            <a:r>
              <a:rPr>
                <a:latin typeface="Arial"/>
                <a:cs typeface="Arial"/>
              </a:rPr>
              <a:t>hurricane</a:t>
            </a:r>
            <a:r>
              <a:rPr spc="-35">
                <a:latin typeface="Arial"/>
                <a:cs typeface="Arial"/>
              </a:rPr>
              <a:t> </a:t>
            </a:r>
            <a:r>
              <a:rPr spc="-10">
                <a:latin typeface="Arial"/>
                <a:cs typeface="Arial"/>
              </a:rPr>
              <a:t>shelter</a:t>
            </a:r>
          </a:p>
          <a:p>
            <a:pPr marL="298450" indent="-285750">
              <a:spcBef>
                <a:spcPts val="135"/>
              </a:spcBef>
              <a:buFont typeface="Arial"/>
              <a:buChar char="•"/>
              <a:tabLst>
                <a:tab pos="97155" algn="l"/>
              </a:tabLst>
            </a:pPr>
            <a:endParaRPr lang="en-US" spc="-10">
              <a:latin typeface="Arial"/>
              <a:cs typeface="Arial"/>
            </a:endParaRPr>
          </a:p>
          <a:p>
            <a:pPr marL="298450" indent="-285750">
              <a:lnSpc>
                <a:spcPct val="100000"/>
              </a:lnSpc>
              <a:spcBef>
                <a:spcPts val="130"/>
              </a:spcBef>
              <a:buFont typeface="Arial"/>
              <a:buChar char="•"/>
              <a:tabLst>
                <a:tab pos="97155" algn="l"/>
              </a:tabLst>
            </a:pPr>
            <a:r>
              <a:rPr>
                <a:latin typeface="Arial"/>
                <a:cs typeface="Arial"/>
              </a:rPr>
              <a:t>Food</a:t>
            </a:r>
            <a:r>
              <a:rPr spc="-25">
                <a:latin typeface="Arial"/>
                <a:cs typeface="Arial"/>
              </a:rPr>
              <a:t> </a:t>
            </a:r>
            <a:r>
              <a:rPr>
                <a:latin typeface="Arial"/>
                <a:cs typeface="Arial"/>
              </a:rPr>
              <a:t>and</a:t>
            </a:r>
            <a:r>
              <a:rPr spc="-20">
                <a:latin typeface="Arial"/>
                <a:cs typeface="Arial"/>
              </a:rPr>
              <a:t> </a:t>
            </a:r>
            <a:r>
              <a:rPr>
                <a:latin typeface="Arial"/>
                <a:cs typeface="Arial"/>
              </a:rPr>
              <a:t>supply</a:t>
            </a:r>
            <a:r>
              <a:rPr spc="-20">
                <a:latin typeface="Arial"/>
                <a:cs typeface="Arial"/>
              </a:rPr>
              <a:t> </a:t>
            </a:r>
            <a:r>
              <a:rPr spc="-10">
                <a:latin typeface="Arial"/>
                <a:cs typeface="Arial"/>
              </a:rPr>
              <a:t>storage</a:t>
            </a:r>
          </a:p>
          <a:p>
            <a:pPr marL="298450" indent="-285750">
              <a:spcBef>
                <a:spcPts val="130"/>
              </a:spcBef>
              <a:buFont typeface="Arial"/>
              <a:buChar char="•"/>
              <a:tabLst>
                <a:tab pos="97155" algn="l"/>
              </a:tabLst>
            </a:pPr>
            <a:endParaRPr lang="en-US" spc="-10">
              <a:latin typeface="Arial"/>
              <a:cs typeface="Arial"/>
            </a:endParaRPr>
          </a:p>
          <a:p>
            <a:pPr marL="298450" indent="-285750">
              <a:lnSpc>
                <a:spcPct val="100000"/>
              </a:lnSpc>
              <a:spcBef>
                <a:spcPts val="135"/>
              </a:spcBef>
              <a:buFont typeface="Arial"/>
              <a:buChar char="•"/>
              <a:tabLst>
                <a:tab pos="97155" algn="l"/>
              </a:tabLst>
            </a:pPr>
            <a:r>
              <a:rPr>
                <a:latin typeface="Arial"/>
                <a:cs typeface="Arial"/>
              </a:rPr>
              <a:t>Emergency</a:t>
            </a:r>
            <a:r>
              <a:rPr spc="-45">
                <a:latin typeface="Arial"/>
                <a:cs typeface="Arial"/>
              </a:rPr>
              <a:t> </a:t>
            </a:r>
            <a:r>
              <a:rPr>
                <a:latin typeface="Arial"/>
                <a:cs typeface="Arial"/>
              </a:rPr>
              <a:t>response</a:t>
            </a:r>
            <a:r>
              <a:rPr spc="-40">
                <a:latin typeface="Arial"/>
                <a:cs typeface="Arial"/>
              </a:rPr>
              <a:t> </a:t>
            </a:r>
            <a:r>
              <a:rPr spc="-10">
                <a:latin typeface="Arial"/>
                <a:cs typeface="Arial"/>
              </a:rPr>
              <a:t>readiness</a:t>
            </a:r>
            <a:endParaRPr>
              <a:latin typeface="Arial"/>
              <a:cs typeface="Arial"/>
            </a:endParaRPr>
          </a:p>
        </p:txBody>
      </p:sp>
      <p:pic>
        <p:nvPicPr>
          <p:cNvPr id="4" name="Picture 3" descr="A row of houses with trees and plants&#10;&#10;Description automatically generated">
            <a:extLst>
              <a:ext uri="{FF2B5EF4-FFF2-40B4-BE49-F238E27FC236}">
                <a16:creationId xmlns:a16="http://schemas.microsoft.com/office/drawing/2014/main" id="{2AABC138-A8EB-AC28-199D-14E97EE31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844" y="0"/>
            <a:ext cx="7772400" cy="7772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0"/>
            <a:ext cx="10055885"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w of houses with a walkway and walkway&#10;&#10;Description automatically generated with medium confidence">
            <a:extLst>
              <a:ext uri="{FF2B5EF4-FFF2-40B4-BE49-F238E27FC236}">
                <a16:creationId xmlns:a16="http://schemas.microsoft.com/office/drawing/2014/main" id="{C766BAAA-FCEC-C984-ACA4-70E994BFDCC1}"/>
              </a:ext>
            </a:extLst>
          </p:cNvPr>
          <p:cNvPicPr>
            <a:picLocks noChangeAspect="1"/>
          </p:cNvPicPr>
          <p:nvPr/>
        </p:nvPicPr>
        <p:blipFill rotWithShape="1">
          <a:blip r:embed="rId2">
            <a:extLst>
              <a:ext uri="{28A0092B-C50C-407E-A947-70E740481C1C}">
                <a14:useLocalDpi xmlns:a14="http://schemas.microsoft.com/office/drawing/2010/main" val="0"/>
              </a:ext>
            </a:extLst>
          </a:blip>
          <a:srcRect t="2571" r="2" b="2"/>
          <a:stretch/>
        </p:blipFill>
        <p:spPr>
          <a:xfrm>
            <a:off x="4094260" y="10"/>
            <a:ext cx="7977455" cy="77723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966" cy="77724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347778" y="1057014"/>
            <a:ext cx="3497042" cy="6238076"/>
          </a:xfrm>
          <a:prstGeom prst="rect">
            <a:avLst/>
          </a:prstGeom>
        </p:spPr>
        <p:txBody>
          <a:bodyPr vert="horz" lIns="91440" tIns="45720" rIns="91440" bIns="45720" rtlCol="0" anchor="t">
            <a:normAutofit/>
          </a:bodyPr>
          <a:lstStyle/>
          <a:p>
            <a:pPr algn="l" rtl="0">
              <a:lnSpc>
                <a:spcPct val="90000"/>
              </a:lnSpc>
              <a:spcBef>
                <a:spcPts val="234"/>
              </a:spcBef>
            </a:pPr>
            <a:r>
              <a:rPr lang="en-US" sz="3200" b="1" kern="1200">
                <a:solidFill>
                  <a:schemeClr val="tx1"/>
                </a:solidFill>
                <a:latin typeface="Arial"/>
                <a:ea typeface="+mn-ea"/>
                <a:cs typeface="Arial"/>
              </a:rPr>
              <a:t>Environmental</a:t>
            </a:r>
            <a:r>
              <a:rPr lang="en-US" sz="3200" b="1" kern="1200" spc="-35">
                <a:solidFill>
                  <a:schemeClr val="tx1"/>
                </a:solidFill>
                <a:latin typeface="Arial"/>
                <a:ea typeface="+mn-ea"/>
                <a:cs typeface="Arial"/>
              </a:rPr>
              <a:t> </a:t>
            </a:r>
            <a:r>
              <a:rPr lang="en-US" sz="3200" b="1" kern="1200" spc="-10">
                <a:solidFill>
                  <a:schemeClr val="tx1"/>
                </a:solidFill>
                <a:latin typeface="Arial"/>
                <a:ea typeface="+mn-ea"/>
                <a:cs typeface="Arial"/>
              </a:rPr>
              <a:t>Impact</a:t>
            </a:r>
            <a:endParaRPr lang="en-US" sz="3200" b="1" kern="1200">
              <a:solidFill>
                <a:schemeClr val="tx1"/>
              </a:solidFill>
              <a:latin typeface="Arial"/>
              <a:ea typeface="Calibri"/>
              <a:cs typeface="Arial"/>
            </a:endParaRPr>
          </a:p>
          <a:p>
            <a:pPr algn="l" rtl="0">
              <a:lnSpc>
                <a:spcPct val="90000"/>
              </a:lnSpc>
              <a:spcBef>
                <a:spcPts val="135"/>
              </a:spcBef>
              <a:tabLst>
                <a:tab pos="97155" algn="l"/>
              </a:tabLst>
            </a:pPr>
            <a:endParaRPr lang="en-US" sz="1900" kern="1200">
              <a:solidFill>
                <a:schemeClr val="tx1"/>
              </a:solidFill>
              <a:latin typeface="Arial"/>
              <a:ea typeface="+mn-ea"/>
              <a:cs typeface="Arial"/>
            </a:endParaRPr>
          </a:p>
          <a:p>
            <a:pPr marL="285750" indent="-285750" algn="l">
              <a:lnSpc>
                <a:spcPct val="90000"/>
              </a:lnSpc>
              <a:spcBef>
                <a:spcPts val="135"/>
              </a:spcBef>
              <a:buFont typeface="Arial"/>
              <a:buChar char="•"/>
              <a:tabLst>
                <a:tab pos="97155" algn="l"/>
              </a:tabLst>
            </a:pPr>
            <a:r>
              <a:rPr lang="en-US" kern="1200">
                <a:solidFill>
                  <a:schemeClr val="tx1"/>
                </a:solidFill>
                <a:latin typeface="Arial"/>
                <a:ea typeface="+mn-ea"/>
                <a:cs typeface="Arial"/>
              </a:rPr>
              <a:t>Reduced</a:t>
            </a:r>
            <a:r>
              <a:rPr lang="en-US" kern="1200" spc="-35">
                <a:solidFill>
                  <a:schemeClr val="tx1"/>
                </a:solidFill>
                <a:latin typeface="Arial"/>
                <a:ea typeface="+mn-ea"/>
                <a:cs typeface="Arial"/>
              </a:rPr>
              <a:t> </a:t>
            </a:r>
            <a:r>
              <a:rPr lang="en-US" kern="1200">
                <a:solidFill>
                  <a:schemeClr val="tx1"/>
                </a:solidFill>
                <a:latin typeface="Arial"/>
                <a:ea typeface="+mn-ea"/>
                <a:cs typeface="Arial"/>
              </a:rPr>
              <a:t>carbon</a:t>
            </a:r>
            <a:r>
              <a:rPr lang="en-US" kern="1200" spc="-30">
                <a:solidFill>
                  <a:schemeClr val="tx1"/>
                </a:solidFill>
                <a:latin typeface="Arial"/>
                <a:ea typeface="+mn-ea"/>
                <a:cs typeface="Arial"/>
              </a:rPr>
              <a:t> </a:t>
            </a:r>
            <a:r>
              <a:rPr lang="en-US" kern="1200" spc="-10">
                <a:solidFill>
                  <a:schemeClr val="tx1"/>
                </a:solidFill>
                <a:latin typeface="Arial"/>
                <a:ea typeface="+mn-ea"/>
                <a:cs typeface="Arial"/>
              </a:rPr>
              <a:t>footprint</a:t>
            </a:r>
            <a:endParaRPr lang="en-US" kern="1200">
              <a:solidFill>
                <a:schemeClr val="tx1"/>
              </a:solidFill>
              <a:latin typeface="Arial"/>
              <a:ea typeface="Calibri"/>
              <a:cs typeface="Arial"/>
            </a:endParaRPr>
          </a:p>
          <a:p>
            <a:pPr marL="285750" indent="-285750" algn="l">
              <a:lnSpc>
                <a:spcPct val="90000"/>
              </a:lnSpc>
              <a:spcBef>
                <a:spcPts val="135"/>
              </a:spcBef>
              <a:buFont typeface="Arial"/>
              <a:buChar char="•"/>
              <a:tabLst>
                <a:tab pos="97155" algn="l"/>
              </a:tabLst>
            </a:pPr>
            <a:endParaRPr lang="en-US" kern="1200" spc="-10">
              <a:solidFill>
                <a:schemeClr val="tx1"/>
              </a:solidFill>
              <a:latin typeface="Arial"/>
              <a:ea typeface="+mn-ea"/>
              <a:cs typeface="Arial"/>
            </a:endParaRPr>
          </a:p>
          <a:p>
            <a:pPr marL="285750" indent="-285750" algn="l" rtl="0">
              <a:lnSpc>
                <a:spcPct val="90000"/>
              </a:lnSpc>
              <a:spcBef>
                <a:spcPts val="130"/>
              </a:spcBef>
              <a:buFont typeface="Arial"/>
              <a:buChar char="•"/>
              <a:tabLst>
                <a:tab pos="97155" algn="l"/>
              </a:tabLst>
            </a:pPr>
            <a:r>
              <a:rPr lang="en-US" kern="1200">
                <a:solidFill>
                  <a:schemeClr val="tx1"/>
                </a:solidFill>
                <a:latin typeface="Arial"/>
                <a:ea typeface="+mn-ea"/>
                <a:cs typeface="Arial"/>
              </a:rPr>
              <a:t>Ecosystem</a:t>
            </a:r>
            <a:r>
              <a:rPr lang="en-US" kern="1200" spc="-45">
                <a:solidFill>
                  <a:schemeClr val="tx1"/>
                </a:solidFill>
                <a:latin typeface="Arial"/>
                <a:ea typeface="+mn-ea"/>
                <a:cs typeface="Arial"/>
              </a:rPr>
              <a:t> </a:t>
            </a:r>
            <a:r>
              <a:rPr lang="en-US" kern="1200" spc="-10">
                <a:solidFill>
                  <a:schemeClr val="tx1"/>
                </a:solidFill>
                <a:latin typeface="Arial"/>
                <a:ea typeface="+mn-ea"/>
                <a:cs typeface="Arial"/>
              </a:rPr>
              <a:t>preservation</a:t>
            </a:r>
            <a:endParaRPr lang="en-US" kern="1200">
              <a:solidFill>
                <a:schemeClr val="tx1"/>
              </a:solidFill>
              <a:latin typeface="Arial"/>
              <a:ea typeface="Calibri"/>
              <a:cs typeface="Arial"/>
            </a:endParaRPr>
          </a:p>
          <a:p>
            <a:pPr marL="285750" indent="-285750" algn="l">
              <a:lnSpc>
                <a:spcPct val="90000"/>
              </a:lnSpc>
              <a:spcBef>
                <a:spcPts val="130"/>
              </a:spcBef>
              <a:buFont typeface="Arial"/>
              <a:buChar char="•"/>
              <a:tabLst>
                <a:tab pos="97155" algn="l"/>
              </a:tabLst>
            </a:pPr>
            <a:endParaRPr lang="en-US" kern="1200" spc="-10">
              <a:solidFill>
                <a:schemeClr val="tx1"/>
              </a:solidFill>
              <a:latin typeface="Arial"/>
              <a:ea typeface="+mn-ea"/>
              <a:cs typeface="Arial"/>
            </a:endParaRPr>
          </a:p>
          <a:p>
            <a:pPr marL="285750" indent="-285750" algn="l" rtl="0">
              <a:lnSpc>
                <a:spcPct val="90000"/>
              </a:lnSpc>
              <a:spcBef>
                <a:spcPts val="135"/>
              </a:spcBef>
              <a:buFont typeface="Arial"/>
              <a:buChar char="•"/>
              <a:tabLst>
                <a:tab pos="97155" algn="l"/>
              </a:tabLst>
            </a:pPr>
            <a:r>
              <a:rPr lang="en-US" kern="1200">
                <a:solidFill>
                  <a:schemeClr val="tx1"/>
                </a:solidFill>
                <a:latin typeface="Arial"/>
                <a:ea typeface="+mn-ea"/>
                <a:cs typeface="Arial"/>
              </a:rPr>
              <a:t>Sustainable</a:t>
            </a:r>
            <a:r>
              <a:rPr lang="en-US" kern="1200" spc="-55">
                <a:solidFill>
                  <a:schemeClr val="tx1"/>
                </a:solidFill>
                <a:latin typeface="Arial"/>
                <a:ea typeface="+mn-ea"/>
                <a:cs typeface="Arial"/>
              </a:rPr>
              <a:t> </a:t>
            </a:r>
            <a:r>
              <a:rPr lang="en-US" kern="1200" spc="-10">
                <a:solidFill>
                  <a:schemeClr val="tx1"/>
                </a:solidFill>
                <a:latin typeface="Arial"/>
                <a:ea typeface="+mn-ea"/>
                <a:cs typeface="Arial"/>
              </a:rPr>
              <a:t>living</a:t>
            </a:r>
          </a:p>
          <a:p>
            <a:pPr algn="l">
              <a:lnSpc>
                <a:spcPct val="90000"/>
              </a:lnSpc>
              <a:spcBef>
                <a:spcPts val="135"/>
              </a:spcBef>
              <a:tabLst>
                <a:tab pos="97155" algn="l"/>
              </a:tabLst>
            </a:pPr>
            <a:endParaRPr lang="en-US" sz="1900" kern="1200" spc="-10">
              <a:solidFill>
                <a:schemeClr val="tx1"/>
              </a:solidFill>
              <a:latin typeface="Arial"/>
              <a:ea typeface="Calibri"/>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740" y="987298"/>
            <a:ext cx="60797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Houses in a subdivision">
            <a:extLst>
              <a:ext uri="{FF2B5EF4-FFF2-40B4-BE49-F238E27FC236}">
                <a16:creationId xmlns:a16="http://schemas.microsoft.com/office/drawing/2014/main" id="{B84D8BDA-BFA1-CE9F-9B71-C8A274CE2639}"/>
              </a:ext>
            </a:extLst>
          </p:cNvPr>
          <p:cNvPicPr>
            <a:picLocks noChangeAspect="1"/>
          </p:cNvPicPr>
          <p:nvPr/>
        </p:nvPicPr>
        <p:blipFill rotWithShape="1">
          <a:blip r:embed="rId2"/>
          <a:srcRect l="32725" r="20930"/>
          <a:stretch/>
        </p:blipFill>
        <p:spPr>
          <a:xfrm>
            <a:off x="4141895" y="10"/>
            <a:ext cx="5867400" cy="7772390"/>
          </a:xfrm>
          <a:prstGeom prst="rect">
            <a:avLst/>
          </a:prstGeom>
        </p:spPr>
      </p:pic>
      <p:sp>
        <p:nvSpPr>
          <p:cNvPr id="3" name="Rectangle 2">
            <a:extLst>
              <a:ext uri="{FF2B5EF4-FFF2-40B4-BE49-F238E27FC236}">
                <a16:creationId xmlns:a16="http://schemas.microsoft.com/office/drawing/2014/main" id="{16D9D18C-2D7F-EFEA-5F40-24A65E6464FB}"/>
              </a:ext>
            </a:extLst>
          </p:cNvPr>
          <p:cNvSpPr/>
          <p:nvPr/>
        </p:nvSpPr>
        <p:spPr>
          <a:xfrm>
            <a:off x="523614" y="949051"/>
            <a:ext cx="1145406" cy="179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432228" y="227645"/>
            <a:ext cx="3370673" cy="4070035"/>
          </a:xfrm>
          <a:prstGeom prst="rect">
            <a:avLst/>
          </a:prstGeom>
        </p:spPr>
        <p:txBody>
          <a:bodyPr vert="horz" lIns="91440" tIns="45720" rIns="91440" bIns="45720" rtlCol="0" anchor="t">
            <a:noAutofit/>
          </a:bodyPr>
          <a:lstStyle/>
          <a:p>
            <a:pPr algn="l" rtl="0">
              <a:lnSpc>
                <a:spcPct val="90000"/>
              </a:lnSpc>
              <a:spcBef>
                <a:spcPts val="100"/>
              </a:spcBef>
            </a:pPr>
            <a:r>
              <a:rPr lang="en-US" sz="3200" b="1" kern="1200" spc="-10" dirty="0">
                <a:solidFill>
                  <a:schemeClr val="tx1"/>
                </a:solidFill>
                <a:latin typeface="Arial"/>
                <a:ea typeface="+mn-ea"/>
                <a:cs typeface="Arial"/>
              </a:rPr>
              <a:t>Benefits</a:t>
            </a:r>
            <a:endParaRPr lang="en-US" sz="3200" b="1" kern="1200" dirty="0">
              <a:solidFill>
                <a:schemeClr val="tx1"/>
              </a:solidFill>
              <a:latin typeface="Arial"/>
              <a:ea typeface="+mn-ea"/>
              <a:cs typeface="Arial"/>
            </a:endParaRPr>
          </a:p>
          <a:p>
            <a:pPr algn="l" rtl="0">
              <a:lnSpc>
                <a:spcPct val="90000"/>
              </a:lnSpc>
              <a:spcBef>
                <a:spcPts val="35"/>
              </a:spcBef>
            </a:pPr>
            <a:endParaRPr lang="en-US" sz="1600" kern="1200" dirty="0">
              <a:solidFill>
                <a:schemeClr val="tx1"/>
              </a:solidFill>
              <a:latin typeface="Arial"/>
              <a:ea typeface="+mn-ea"/>
              <a:cs typeface="Arial"/>
            </a:endParaRPr>
          </a:p>
          <a:p>
            <a:pPr marL="285750" indent="-285750" algn="l" rtl="0">
              <a:lnSpc>
                <a:spcPct val="150000"/>
              </a:lnSpc>
              <a:buFont typeface="Arial"/>
              <a:buChar char="•"/>
              <a:tabLst>
                <a:tab pos="97155" algn="l"/>
              </a:tabLst>
            </a:pPr>
            <a:r>
              <a:rPr lang="en-US" sz="1600" kern="1200" dirty="0">
                <a:solidFill>
                  <a:schemeClr val="tx1"/>
                </a:solidFill>
                <a:latin typeface="Arial"/>
                <a:ea typeface="+mn-ea"/>
                <a:cs typeface="Arial"/>
              </a:rPr>
              <a:t>Vibrant</a:t>
            </a:r>
            <a:r>
              <a:rPr lang="en-US" sz="1600" kern="1200" spc="-50" dirty="0">
                <a:solidFill>
                  <a:schemeClr val="tx1"/>
                </a:solidFill>
                <a:latin typeface="Arial"/>
                <a:ea typeface="+mn-ea"/>
                <a:cs typeface="Arial"/>
              </a:rPr>
              <a:t> </a:t>
            </a:r>
            <a:r>
              <a:rPr lang="en-US" sz="1600" kern="1200" dirty="0">
                <a:solidFill>
                  <a:schemeClr val="tx1"/>
                </a:solidFill>
                <a:latin typeface="Arial"/>
                <a:ea typeface="+mn-ea"/>
                <a:cs typeface="Arial"/>
              </a:rPr>
              <a:t>Community</a:t>
            </a:r>
            <a:r>
              <a:rPr lang="en-US" sz="1600" kern="1200" spc="-50" dirty="0">
                <a:solidFill>
                  <a:schemeClr val="tx1"/>
                </a:solidFill>
                <a:latin typeface="Arial"/>
                <a:ea typeface="+mn-ea"/>
                <a:cs typeface="Arial"/>
              </a:rPr>
              <a:t> </a:t>
            </a:r>
            <a:r>
              <a:rPr lang="en-US" sz="1600" kern="1200" spc="-20" dirty="0">
                <a:solidFill>
                  <a:schemeClr val="tx1"/>
                </a:solidFill>
                <a:latin typeface="Arial"/>
                <a:ea typeface="+mn-ea"/>
                <a:cs typeface="Arial"/>
              </a:rPr>
              <a:t>life</a:t>
            </a:r>
            <a:endParaRPr lang="en-US" sz="1600" kern="1200" dirty="0">
              <a:solidFill>
                <a:schemeClr val="tx1"/>
              </a:solidFill>
              <a:latin typeface="Arial"/>
              <a:ea typeface="+mn-ea"/>
              <a:cs typeface="Arial"/>
            </a:endParaRPr>
          </a:p>
          <a:p>
            <a:pPr marL="285750" indent="-285750" algn="l" rtl="0">
              <a:lnSpc>
                <a:spcPct val="150000"/>
              </a:lnSpc>
              <a:spcBef>
                <a:spcPts val="135"/>
              </a:spcBef>
              <a:buFont typeface="Arial"/>
              <a:buChar char="•"/>
              <a:tabLst>
                <a:tab pos="97155" algn="l"/>
              </a:tabLst>
            </a:pPr>
            <a:r>
              <a:rPr lang="en-US" sz="1600" kern="1200" dirty="0">
                <a:solidFill>
                  <a:schemeClr val="tx1"/>
                </a:solidFill>
                <a:latin typeface="Arial"/>
                <a:ea typeface="+mn-ea"/>
                <a:cs typeface="Arial"/>
              </a:rPr>
              <a:t>Parks,</a:t>
            </a:r>
            <a:r>
              <a:rPr lang="en-US" sz="1600" kern="1200" spc="-45" dirty="0">
                <a:solidFill>
                  <a:schemeClr val="tx1"/>
                </a:solidFill>
                <a:latin typeface="Arial"/>
                <a:ea typeface="+mn-ea"/>
                <a:cs typeface="Arial"/>
              </a:rPr>
              <a:t> </a:t>
            </a:r>
            <a:r>
              <a:rPr lang="en-US" sz="1600" kern="1200" dirty="0">
                <a:solidFill>
                  <a:schemeClr val="tx1"/>
                </a:solidFill>
                <a:latin typeface="Arial"/>
                <a:ea typeface="+mn-ea"/>
                <a:cs typeface="Arial"/>
              </a:rPr>
              <a:t>recreational</a:t>
            </a:r>
            <a:r>
              <a:rPr lang="en-US" sz="1600" kern="1200" spc="-45" dirty="0">
                <a:solidFill>
                  <a:schemeClr val="tx1"/>
                </a:solidFill>
                <a:latin typeface="Arial"/>
                <a:ea typeface="+mn-ea"/>
                <a:cs typeface="Arial"/>
              </a:rPr>
              <a:t> </a:t>
            </a:r>
            <a:r>
              <a:rPr lang="en-US" sz="1600" kern="1200" spc="-20" dirty="0">
                <a:solidFill>
                  <a:schemeClr val="tx1"/>
                </a:solidFill>
                <a:latin typeface="Arial"/>
                <a:ea typeface="+mn-ea"/>
                <a:cs typeface="Arial"/>
              </a:rPr>
              <a:t>areas</a:t>
            </a:r>
            <a:endParaRPr lang="en-US" sz="1600" kern="1200" dirty="0">
              <a:solidFill>
                <a:schemeClr val="tx1"/>
              </a:solidFill>
              <a:latin typeface="Arial"/>
              <a:ea typeface="+mn-ea"/>
              <a:cs typeface="Arial"/>
            </a:endParaRPr>
          </a:p>
          <a:p>
            <a:pPr marL="285750" indent="-285750" algn="l" rtl="0">
              <a:lnSpc>
                <a:spcPct val="150000"/>
              </a:lnSpc>
              <a:spcBef>
                <a:spcPts val="135"/>
              </a:spcBef>
              <a:buFont typeface="Arial"/>
              <a:buChar char="•"/>
              <a:tabLst>
                <a:tab pos="97155" algn="l"/>
              </a:tabLst>
            </a:pPr>
            <a:r>
              <a:rPr lang="en-US" sz="1600" kern="1200" dirty="0">
                <a:solidFill>
                  <a:schemeClr val="tx1"/>
                </a:solidFill>
                <a:latin typeface="Arial"/>
                <a:ea typeface="+mn-ea"/>
                <a:cs typeface="Arial"/>
              </a:rPr>
              <a:t>Sustainable</a:t>
            </a:r>
            <a:r>
              <a:rPr lang="en-US" sz="1600" kern="1200" spc="-65" dirty="0">
                <a:solidFill>
                  <a:schemeClr val="tx1"/>
                </a:solidFill>
                <a:latin typeface="Arial"/>
                <a:ea typeface="+mn-ea"/>
                <a:cs typeface="Arial"/>
              </a:rPr>
              <a:t> </a:t>
            </a:r>
            <a:r>
              <a:rPr lang="en-US" sz="1600" kern="1200" dirty="0">
                <a:solidFill>
                  <a:schemeClr val="tx1"/>
                </a:solidFill>
                <a:latin typeface="Arial"/>
                <a:ea typeface="+mn-ea"/>
                <a:cs typeface="Arial"/>
              </a:rPr>
              <a:t>transportation</a:t>
            </a:r>
            <a:r>
              <a:rPr lang="en-US" sz="1600" kern="1200" spc="-60" dirty="0">
                <a:solidFill>
                  <a:schemeClr val="tx1"/>
                </a:solidFill>
                <a:latin typeface="Arial"/>
                <a:ea typeface="+mn-ea"/>
                <a:cs typeface="Arial"/>
              </a:rPr>
              <a:t> </a:t>
            </a:r>
            <a:r>
              <a:rPr lang="en-US" sz="1600" kern="1200" spc="-10" dirty="0">
                <a:solidFill>
                  <a:schemeClr val="tx1"/>
                </a:solidFill>
                <a:latin typeface="Arial"/>
                <a:ea typeface="+mn-ea"/>
                <a:cs typeface="Arial"/>
              </a:rPr>
              <a:t>options</a:t>
            </a:r>
            <a:endParaRPr lang="en-US" sz="1600" kern="1200" dirty="0">
              <a:solidFill>
                <a:schemeClr val="tx1"/>
              </a:solidFill>
              <a:latin typeface="Arial"/>
              <a:ea typeface="+mn-ea"/>
              <a:cs typeface="Arial"/>
            </a:endParaRPr>
          </a:p>
          <a:p>
            <a:pPr marL="285750" indent="-285750" algn="l" rtl="0">
              <a:lnSpc>
                <a:spcPct val="150000"/>
              </a:lnSpc>
              <a:spcBef>
                <a:spcPts val="135"/>
              </a:spcBef>
              <a:buFont typeface="Arial"/>
              <a:buChar char="•"/>
              <a:tabLst>
                <a:tab pos="97155" algn="l"/>
              </a:tabLst>
            </a:pPr>
            <a:r>
              <a:rPr lang="en-US" sz="1600" kern="1200" dirty="0">
                <a:solidFill>
                  <a:schemeClr val="tx1"/>
                </a:solidFill>
                <a:latin typeface="Arial"/>
                <a:ea typeface="+mn-ea"/>
                <a:cs typeface="Arial"/>
              </a:rPr>
              <a:t>Economic</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benefits</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for</a:t>
            </a:r>
            <a:r>
              <a:rPr lang="en-US" sz="1600" kern="1200" spc="-30" dirty="0">
                <a:solidFill>
                  <a:schemeClr val="tx1"/>
                </a:solidFill>
                <a:latin typeface="Arial"/>
                <a:ea typeface="+mn-ea"/>
                <a:cs typeface="Arial"/>
              </a:rPr>
              <a:t> </a:t>
            </a:r>
            <a:r>
              <a:rPr lang="en-US" sz="1600" kern="1200" spc="-10" dirty="0">
                <a:solidFill>
                  <a:schemeClr val="tx1"/>
                </a:solidFill>
                <a:latin typeface="Arial"/>
                <a:ea typeface="+mn-ea"/>
                <a:cs typeface="Arial"/>
              </a:rPr>
              <a:t>residents</a:t>
            </a:r>
            <a:endParaRPr lang="en-US" sz="1600" kern="1200" dirty="0">
              <a:solidFill>
                <a:schemeClr val="tx1"/>
              </a:solidFill>
              <a:latin typeface="Arial"/>
              <a:ea typeface="+mn-ea"/>
              <a:cs typeface="Arial"/>
            </a:endParaRPr>
          </a:p>
          <a:p>
            <a:pPr marL="285750" indent="-285750" algn="l" rtl="0">
              <a:lnSpc>
                <a:spcPct val="150000"/>
              </a:lnSpc>
              <a:spcBef>
                <a:spcPts val="135"/>
              </a:spcBef>
              <a:buFont typeface="Arial"/>
              <a:buChar char="•"/>
              <a:tabLst>
                <a:tab pos="97155" algn="l"/>
              </a:tabLst>
            </a:pPr>
            <a:r>
              <a:rPr lang="en-US" sz="1600" kern="1200" dirty="0">
                <a:solidFill>
                  <a:schemeClr val="tx1"/>
                </a:solidFill>
                <a:latin typeface="Arial"/>
                <a:ea typeface="+mn-ea"/>
                <a:cs typeface="Arial"/>
              </a:rPr>
              <a:t>Disaster</a:t>
            </a:r>
            <a:r>
              <a:rPr lang="en-US" sz="1600" kern="1200" spc="-40" dirty="0">
                <a:solidFill>
                  <a:schemeClr val="tx1"/>
                </a:solidFill>
                <a:latin typeface="Arial"/>
                <a:ea typeface="+mn-ea"/>
                <a:cs typeface="Arial"/>
              </a:rPr>
              <a:t> </a:t>
            </a:r>
            <a:r>
              <a:rPr lang="en-US" sz="1600" kern="1200" spc="-10" dirty="0">
                <a:solidFill>
                  <a:schemeClr val="tx1"/>
                </a:solidFill>
                <a:latin typeface="Arial"/>
                <a:ea typeface="+mn-ea"/>
                <a:cs typeface="Arial"/>
              </a:rPr>
              <a:t>resilience</a:t>
            </a:r>
            <a:endParaRPr lang="en-US" sz="1600" kern="1200" dirty="0">
              <a:solidFill>
                <a:schemeClr val="tx1"/>
              </a:solidFill>
              <a:latin typeface="Arial"/>
              <a:ea typeface="+mn-ea"/>
              <a:cs typeface="Arial"/>
            </a:endParaRPr>
          </a:p>
          <a:p>
            <a:pPr marL="285750" indent="-285750" algn="l" rtl="0">
              <a:lnSpc>
                <a:spcPct val="150000"/>
              </a:lnSpc>
              <a:spcBef>
                <a:spcPts val="135"/>
              </a:spcBef>
              <a:buFont typeface="Arial"/>
              <a:buChar char="•"/>
              <a:tabLst>
                <a:tab pos="97155" algn="l"/>
              </a:tabLst>
            </a:pPr>
            <a:r>
              <a:rPr lang="en-US" sz="1600" kern="1200" dirty="0">
                <a:solidFill>
                  <a:schemeClr val="tx1"/>
                </a:solidFill>
                <a:latin typeface="Arial"/>
                <a:ea typeface="+mn-ea"/>
                <a:cs typeface="Arial"/>
              </a:rPr>
              <a:t>Sustainable</a:t>
            </a:r>
            <a:r>
              <a:rPr lang="en-US" sz="1600" kern="1200" spc="-55" dirty="0">
                <a:solidFill>
                  <a:schemeClr val="tx1"/>
                </a:solidFill>
                <a:latin typeface="Arial"/>
                <a:ea typeface="+mn-ea"/>
                <a:cs typeface="Arial"/>
              </a:rPr>
              <a:t> </a:t>
            </a:r>
            <a:r>
              <a:rPr lang="en-US" sz="1600" kern="1200" spc="-10" dirty="0">
                <a:solidFill>
                  <a:schemeClr val="tx1"/>
                </a:solidFill>
                <a:latin typeface="Arial"/>
                <a:ea typeface="+mn-ea"/>
                <a:cs typeface="Arial"/>
              </a:rPr>
              <a:t>living</a:t>
            </a:r>
            <a:endParaRPr lang="en-US" sz="1600" kern="1200" dirty="0">
              <a:solidFill>
                <a:schemeClr val="tx1"/>
              </a:solidFill>
              <a:latin typeface="Arial"/>
              <a:ea typeface="+mn-ea"/>
              <a:cs typeface="Arial"/>
            </a:endParaRPr>
          </a:p>
          <a:p>
            <a:pPr algn="l" rtl="0">
              <a:lnSpc>
                <a:spcPct val="90000"/>
              </a:lnSpc>
            </a:pPr>
            <a:endParaRPr lang="en-US" sz="1600" kern="1200" dirty="0">
              <a:solidFill>
                <a:schemeClr val="tx1"/>
              </a:solidFill>
              <a:latin typeface="Arial"/>
              <a:ea typeface="+mn-ea"/>
              <a:cs typeface="Arial"/>
            </a:endParaRPr>
          </a:p>
          <a:p>
            <a:pPr algn="l" rtl="0">
              <a:lnSpc>
                <a:spcPct val="90000"/>
              </a:lnSpc>
              <a:spcBef>
                <a:spcPts val="50"/>
              </a:spcBef>
            </a:pPr>
            <a:endParaRPr lang="en-US" sz="1600" kern="1200" dirty="0">
              <a:solidFill>
                <a:schemeClr val="tx1"/>
              </a:solidFill>
              <a:latin typeface="Arial"/>
              <a:ea typeface="+mn-ea"/>
              <a:cs typeface="Arial"/>
            </a:endParaRPr>
          </a:p>
          <a:p>
            <a:pPr algn="l" rtl="0">
              <a:lnSpc>
                <a:spcPct val="90000"/>
              </a:lnSpc>
              <a:spcBef>
                <a:spcPts val="5"/>
              </a:spcBef>
            </a:pPr>
            <a:r>
              <a:rPr lang="en-US" sz="1600" b="1" kern="1200" dirty="0">
                <a:solidFill>
                  <a:schemeClr val="tx1"/>
                </a:solidFill>
                <a:latin typeface="Arial"/>
                <a:ea typeface="+mn-ea"/>
                <a:cs typeface="Arial"/>
              </a:rPr>
              <a:t>Embrace</a:t>
            </a:r>
            <a:r>
              <a:rPr lang="en-US" sz="1600" b="1" kern="1200" spc="-30" dirty="0">
                <a:solidFill>
                  <a:schemeClr val="tx1"/>
                </a:solidFill>
                <a:latin typeface="Arial"/>
                <a:ea typeface="+mn-ea"/>
                <a:cs typeface="Arial"/>
              </a:rPr>
              <a:t> </a:t>
            </a:r>
            <a:r>
              <a:rPr lang="en-US" sz="1600" b="1" kern="1200" dirty="0">
                <a:solidFill>
                  <a:schemeClr val="tx1"/>
                </a:solidFill>
                <a:latin typeface="Arial"/>
                <a:ea typeface="+mn-ea"/>
                <a:cs typeface="Arial"/>
              </a:rPr>
              <a:t>the</a:t>
            </a:r>
            <a:r>
              <a:rPr lang="en-US" sz="1600" b="1" kern="1200" spc="-25" dirty="0">
                <a:solidFill>
                  <a:schemeClr val="tx1"/>
                </a:solidFill>
                <a:latin typeface="Arial"/>
                <a:ea typeface="+mn-ea"/>
                <a:cs typeface="Arial"/>
              </a:rPr>
              <a:t> </a:t>
            </a:r>
            <a:r>
              <a:rPr lang="en-US" sz="1600" b="1" kern="1200" dirty="0">
                <a:solidFill>
                  <a:schemeClr val="tx1"/>
                </a:solidFill>
                <a:latin typeface="Arial"/>
                <a:ea typeface="+mn-ea"/>
                <a:cs typeface="Arial"/>
              </a:rPr>
              <a:t>Future</a:t>
            </a:r>
            <a:r>
              <a:rPr lang="en-US" sz="1600" b="1" kern="1200" spc="-25" dirty="0">
                <a:solidFill>
                  <a:schemeClr val="tx1"/>
                </a:solidFill>
                <a:latin typeface="Arial"/>
                <a:ea typeface="+mn-ea"/>
                <a:cs typeface="Arial"/>
              </a:rPr>
              <a:t> </a:t>
            </a:r>
            <a:r>
              <a:rPr lang="en-US" sz="1600" b="1" kern="1200" dirty="0">
                <a:solidFill>
                  <a:schemeClr val="tx1"/>
                </a:solidFill>
                <a:latin typeface="Arial"/>
                <a:ea typeface="+mn-ea"/>
                <a:cs typeface="Arial"/>
              </a:rPr>
              <a:t>at</a:t>
            </a:r>
            <a:r>
              <a:rPr lang="en-US" sz="1600" b="1" kern="1200" spc="-30" dirty="0">
                <a:solidFill>
                  <a:schemeClr val="tx1"/>
                </a:solidFill>
                <a:latin typeface="Arial"/>
                <a:ea typeface="+mn-ea"/>
                <a:cs typeface="Arial"/>
              </a:rPr>
              <a:t> </a:t>
            </a:r>
            <a:r>
              <a:rPr lang="en-US" sz="1600" b="1" kern="1200" dirty="0">
                <a:solidFill>
                  <a:schemeClr val="tx1"/>
                </a:solidFill>
                <a:latin typeface="Arial"/>
                <a:ea typeface="+mn-ea"/>
                <a:cs typeface="Arial"/>
              </a:rPr>
              <a:t>our Resilient</a:t>
            </a:r>
            <a:r>
              <a:rPr lang="en-US" sz="1600" b="1" kern="1200" spc="-25" dirty="0">
                <a:solidFill>
                  <a:schemeClr val="tx1"/>
                </a:solidFill>
                <a:latin typeface="Arial"/>
                <a:ea typeface="+mn-ea"/>
                <a:cs typeface="Arial"/>
              </a:rPr>
              <a:t> </a:t>
            </a:r>
            <a:r>
              <a:rPr lang="en-US" sz="1600" b="1" kern="1200" spc="-10" dirty="0" err="1">
                <a:solidFill>
                  <a:schemeClr val="tx1"/>
                </a:solidFill>
                <a:latin typeface="Arial"/>
                <a:ea typeface="+mn-ea"/>
                <a:cs typeface="Arial"/>
              </a:rPr>
              <a:t>Agrihoods</a:t>
            </a:r>
            <a:r>
              <a:rPr lang="en-US" sz="1600" b="1" kern="1200" spc="-10" dirty="0">
                <a:solidFill>
                  <a:schemeClr val="tx1"/>
                </a:solidFill>
                <a:latin typeface="Arial"/>
                <a:ea typeface="+mn-ea"/>
                <a:cs typeface="Arial"/>
              </a:rPr>
              <a:t>:</a:t>
            </a:r>
            <a:endParaRPr lang="en-US" sz="1600" b="1" kern="1200" dirty="0">
              <a:solidFill>
                <a:schemeClr val="tx1"/>
              </a:solidFill>
              <a:latin typeface="Arial"/>
              <a:ea typeface="+mn-ea"/>
              <a:cs typeface="Arial"/>
            </a:endParaRPr>
          </a:p>
          <a:p>
            <a:pPr marR="5080" algn="l" rtl="0">
              <a:lnSpc>
                <a:spcPct val="90000"/>
              </a:lnSpc>
            </a:pPr>
            <a:endParaRPr lang="en-US" sz="1600" kern="1200" dirty="0">
              <a:solidFill>
                <a:schemeClr val="tx1"/>
              </a:solidFill>
              <a:latin typeface="Arial"/>
              <a:ea typeface="+mn-ea"/>
              <a:cs typeface="Arial"/>
            </a:endParaRPr>
          </a:p>
          <a:p>
            <a:pPr marR="5080" algn="l">
              <a:lnSpc>
                <a:spcPct val="150000"/>
              </a:lnSpc>
            </a:pPr>
            <a:r>
              <a:rPr lang="en-US" sz="1400" kern="1200" dirty="0">
                <a:solidFill>
                  <a:schemeClr val="tx1"/>
                </a:solidFill>
                <a:latin typeface="Arial"/>
                <a:ea typeface="+mn-ea"/>
                <a:cs typeface="Arial"/>
              </a:rPr>
              <a:t>Our Resilient</a:t>
            </a:r>
            <a:r>
              <a:rPr lang="en-US" sz="1400" kern="1200" spc="-25" dirty="0">
                <a:solidFill>
                  <a:schemeClr val="tx1"/>
                </a:solidFill>
                <a:latin typeface="Arial"/>
                <a:ea typeface="+mn-ea"/>
                <a:cs typeface="Arial"/>
              </a:rPr>
              <a:t> </a:t>
            </a:r>
            <a:r>
              <a:rPr lang="en-US" sz="1400" kern="1200" dirty="0" err="1">
                <a:solidFill>
                  <a:schemeClr val="tx1"/>
                </a:solidFill>
                <a:latin typeface="Arial"/>
                <a:ea typeface="+mn-ea"/>
                <a:cs typeface="Arial"/>
              </a:rPr>
              <a:t>Agrihood</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stands</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as</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a</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testament</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to</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the</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limitless</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possibilities</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of</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sustainable</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living.</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Our</a:t>
            </a:r>
            <a:r>
              <a:rPr lang="en-US" sz="1400" kern="1200" spc="-30" dirty="0">
                <a:solidFill>
                  <a:schemeClr val="tx1"/>
                </a:solidFill>
                <a:latin typeface="Arial"/>
                <a:ea typeface="+mn-ea"/>
                <a:cs typeface="Arial"/>
              </a:rPr>
              <a:t> </a:t>
            </a:r>
            <a:r>
              <a:rPr lang="en-US" sz="1400" kern="1200" spc="-10" dirty="0">
                <a:solidFill>
                  <a:schemeClr val="tx1"/>
                </a:solidFill>
                <a:latin typeface="Arial"/>
                <a:ea typeface="+mn-ea"/>
                <a:cs typeface="Arial"/>
              </a:rPr>
              <a:t>future-</a:t>
            </a:r>
            <a:r>
              <a:rPr lang="en-US" sz="1400" kern="1200" dirty="0">
                <a:solidFill>
                  <a:schemeClr val="tx1"/>
                </a:solidFill>
                <a:latin typeface="Arial"/>
                <a:ea typeface="+mn-ea"/>
                <a:cs typeface="Arial"/>
              </a:rPr>
              <a:t>driven</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approach</a:t>
            </a:r>
            <a:r>
              <a:rPr lang="en-US" sz="1400" kern="1200" spc="-25" dirty="0">
                <a:solidFill>
                  <a:schemeClr val="tx1"/>
                </a:solidFill>
                <a:latin typeface="Arial"/>
                <a:ea typeface="+mn-ea"/>
                <a:cs typeface="Arial"/>
              </a:rPr>
              <a:t> to </a:t>
            </a:r>
            <a:r>
              <a:rPr lang="en-US" sz="1400" kern="1200" dirty="0">
                <a:solidFill>
                  <a:schemeClr val="tx1"/>
                </a:solidFill>
                <a:latin typeface="Arial"/>
                <a:ea typeface="+mn-ea"/>
                <a:cs typeface="Arial"/>
              </a:rPr>
              <a:t>smart</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and</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connected</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housing,</a:t>
            </a:r>
            <a:r>
              <a:rPr lang="en-US" sz="1400" kern="1200" spc="-25" dirty="0">
                <a:solidFill>
                  <a:schemeClr val="tx1"/>
                </a:solidFill>
                <a:latin typeface="Arial"/>
                <a:ea typeface="+mn-ea"/>
                <a:cs typeface="Arial"/>
              </a:rPr>
              <a:t> </a:t>
            </a:r>
            <a:r>
              <a:rPr lang="en-US" sz="1400" kern="1200" spc="-10" dirty="0">
                <a:solidFill>
                  <a:schemeClr val="tx1"/>
                </a:solidFill>
                <a:latin typeface="Arial"/>
                <a:ea typeface="+mn-ea"/>
                <a:cs typeface="Arial"/>
              </a:rPr>
              <a:t>hurricane-</a:t>
            </a:r>
            <a:r>
              <a:rPr lang="en-US" sz="1400" kern="1200" dirty="0">
                <a:solidFill>
                  <a:schemeClr val="tx1"/>
                </a:solidFill>
                <a:latin typeface="Arial"/>
                <a:ea typeface="+mn-ea"/>
                <a:cs typeface="Arial"/>
              </a:rPr>
              <a:t>proof</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design,</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and</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WET</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nexus</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microgrid</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sets</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a</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new</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standard</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for</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communities.</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Join</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us</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towards</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a</a:t>
            </a:r>
            <a:r>
              <a:rPr lang="en-US" sz="1400" kern="1200" spc="-25" dirty="0">
                <a:solidFill>
                  <a:schemeClr val="tx1"/>
                </a:solidFill>
                <a:latin typeface="Arial"/>
                <a:ea typeface="+mn-ea"/>
                <a:cs typeface="Arial"/>
              </a:rPr>
              <a:t> </a:t>
            </a:r>
            <a:r>
              <a:rPr lang="en-US" sz="1400" kern="1200" spc="-10" dirty="0">
                <a:solidFill>
                  <a:schemeClr val="tx1"/>
                </a:solidFill>
                <a:latin typeface="Arial"/>
                <a:ea typeface="+mn-ea"/>
                <a:cs typeface="Arial"/>
              </a:rPr>
              <a:t>greener,</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more</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resilient,</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and</a:t>
            </a:r>
            <a:r>
              <a:rPr lang="en-US" sz="1400" kern="1200" spc="-25" dirty="0">
                <a:solidFill>
                  <a:schemeClr val="tx1"/>
                </a:solidFill>
                <a:latin typeface="Arial"/>
                <a:ea typeface="+mn-ea"/>
                <a:cs typeface="Arial"/>
              </a:rPr>
              <a:t> </a:t>
            </a:r>
            <a:r>
              <a:rPr lang="en-US" sz="1400" kern="1200" spc="-10" dirty="0">
                <a:solidFill>
                  <a:schemeClr val="tx1"/>
                </a:solidFill>
                <a:latin typeface="Arial"/>
                <a:ea typeface="+mn-ea"/>
                <a:cs typeface="Arial"/>
              </a:rPr>
              <a:t>self-</a:t>
            </a:r>
            <a:r>
              <a:rPr lang="en-US" sz="1400" kern="1200" dirty="0">
                <a:solidFill>
                  <a:schemeClr val="tx1"/>
                </a:solidFill>
                <a:latin typeface="Arial"/>
                <a:ea typeface="+mn-ea"/>
                <a:cs typeface="Arial"/>
              </a:rPr>
              <a:t>sustaining</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future</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in</a:t>
            </a:r>
            <a:r>
              <a:rPr lang="en-US" sz="1400" kern="1200" spc="-10" dirty="0">
                <a:solidFill>
                  <a:schemeClr val="tx1"/>
                </a:solidFill>
                <a:latin typeface="Arial"/>
                <a:ea typeface="+mn-ea"/>
                <a:cs typeface="Arial"/>
              </a:rPr>
              <a:t> Louisiana</a:t>
            </a:r>
            <a:r>
              <a:rPr lang="en-US" sz="1600" kern="1200" spc="-10" dirty="0">
                <a:solidFill>
                  <a:schemeClr val="tx1"/>
                </a:solidFill>
                <a:latin typeface="Arial"/>
                <a:ea typeface="+mn-ea"/>
                <a:cs typeface="Arial"/>
              </a:rPr>
              <a:t>.</a:t>
            </a:r>
            <a:endParaRPr lang="en-US" sz="1600" kern="1200" dirty="0">
              <a:solidFill>
                <a:schemeClr val="tx1"/>
              </a:solidFill>
              <a:latin typeface="Arial"/>
              <a:ea typeface="+mn-ea"/>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3534" y="544068"/>
            <a:ext cx="9271331" cy="668426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EE0D73-C93B-F6C2-D310-164524D1AFE5}"/>
              </a:ext>
            </a:extLst>
          </p:cNvPr>
          <p:cNvSpPr/>
          <p:nvPr/>
        </p:nvSpPr>
        <p:spPr>
          <a:xfrm>
            <a:off x="16362" y="16363"/>
            <a:ext cx="10046849" cy="7821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on scaffolding&#10;&#10;Description automatically generated">
            <a:extLst>
              <a:ext uri="{FF2B5EF4-FFF2-40B4-BE49-F238E27FC236}">
                <a16:creationId xmlns:a16="http://schemas.microsoft.com/office/drawing/2014/main" id="{5744404E-0B38-7A74-1D20-4A86BDB20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 y="3730"/>
            <a:ext cx="5879239" cy="4409273"/>
          </a:xfrm>
          <a:prstGeom prst="rect">
            <a:avLst/>
          </a:prstGeom>
        </p:spPr>
      </p:pic>
      <p:pic>
        <p:nvPicPr>
          <p:cNvPr id="8" name="Picture 7" descr="A collage of a house&#10;&#10;Description automatically generated">
            <a:extLst>
              <a:ext uri="{FF2B5EF4-FFF2-40B4-BE49-F238E27FC236}">
                <a16:creationId xmlns:a16="http://schemas.microsoft.com/office/drawing/2014/main" id="{7DFDF24F-58E3-7AAC-ABFD-A5EDB637F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2204" y="-12634"/>
            <a:ext cx="4450352" cy="4450182"/>
          </a:xfrm>
          <a:prstGeom prst="rect">
            <a:avLst/>
          </a:prstGeom>
        </p:spPr>
      </p:pic>
      <p:pic>
        <p:nvPicPr>
          <p:cNvPr id="15" name="Picture 14" descr="A robot arm with orange and white text&#10;&#10;Description automatically generated">
            <a:extLst>
              <a:ext uri="{FF2B5EF4-FFF2-40B4-BE49-F238E27FC236}">
                <a16:creationId xmlns:a16="http://schemas.microsoft.com/office/drawing/2014/main" id="{44719EC6-D780-D125-76E6-22C802D44D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7604" y="3472159"/>
            <a:ext cx="419972" cy="203248"/>
          </a:xfrm>
          <a:prstGeom prst="rect">
            <a:avLst/>
          </a:prstGeom>
        </p:spPr>
      </p:pic>
      <p:pic>
        <p:nvPicPr>
          <p:cNvPr id="9" name="Picture 8" descr="A close up of a logo&#10;&#10;Description automatically generated">
            <a:extLst>
              <a:ext uri="{FF2B5EF4-FFF2-40B4-BE49-F238E27FC236}">
                <a16:creationId xmlns:a16="http://schemas.microsoft.com/office/drawing/2014/main" id="{A0E6D0BD-7CE6-4922-EFA1-96E02365C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4978" y="6814073"/>
            <a:ext cx="1866212" cy="495624"/>
          </a:xfrm>
          <a:prstGeom prst="rect">
            <a:avLst/>
          </a:prstGeom>
        </p:spPr>
      </p:pic>
      <p:pic>
        <p:nvPicPr>
          <p:cNvPr id="11" name="Picture 10" descr="A green and white sign&#10;&#10;Description automatically generated">
            <a:extLst>
              <a:ext uri="{FF2B5EF4-FFF2-40B4-BE49-F238E27FC236}">
                <a16:creationId xmlns:a16="http://schemas.microsoft.com/office/drawing/2014/main" id="{6BD55612-2A22-28F6-0A16-807FD87637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4979" y="5931764"/>
            <a:ext cx="1864564" cy="487876"/>
          </a:xfrm>
          <a:prstGeom prst="rect">
            <a:avLst/>
          </a:prstGeom>
        </p:spPr>
      </p:pic>
      <p:sp>
        <p:nvSpPr>
          <p:cNvPr id="13" name="TextBox 12">
            <a:extLst>
              <a:ext uri="{FF2B5EF4-FFF2-40B4-BE49-F238E27FC236}">
                <a16:creationId xmlns:a16="http://schemas.microsoft.com/office/drawing/2014/main" id="{A8C4451F-5FE1-B97F-FB0B-88C9BFED9A49}"/>
              </a:ext>
            </a:extLst>
          </p:cNvPr>
          <p:cNvSpPr txBox="1"/>
          <p:nvPr/>
        </p:nvSpPr>
        <p:spPr>
          <a:xfrm>
            <a:off x="717587" y="5490247"/>
            <a:ext cx="4835010" cy="1208510"/>
          </a:xfrm>
          <a:prstGeom prst="rect">
            <a:avLst/>
          </a:prstGeom>
          <a:noFill/>
        </p:spPr>
        <p:txBody>
          <a:bodyPr wrap="square" lIns="91440" tIns="45720" rIns="91440" bIns="45720" rtlCol="0" anchor="t">
            <a:spAutoFit/>
          </a:bodyPr>
          <a:lstStyle/>
          <a:p>
            <a:r>
              <a:rPr lang="en-US" dirty="0">
                <a:latin typeface="Arial"/>
                <a:cs typeface="Arial"/>
              </a:rPr>
              <a:t>We combine three sustainable and resilient system partners to create a proprietary and unparalleled housing system for areas prone to natural disasters.</a:t>
            </a:r>
          </a:p>
        </p:txBody>
      </p:sp>
      <p:pic>
        <p:nvPicPr>
          <p:cNvPr id="4" name="Picture 3" descr="A robot arm with orange text&#10;&#10;Description automatically generated">
            <a:extLst>
              <a:ext uri="{FF2B5EF4-FFF2-40B4-BE49-F238E27FC236}">
                <a16:creationId xmlns:a16="http://schemas.microsoft.com/office/drawing/2014/main" id="{C2FC1537-3CE3-FB9C-D35D-D7C5954EA5C0}"/>
              </a:ext>
            </a:extLst>
          </p:cNvPr>
          <p:cNvPicPr>
            <a:picLocks noChangeAspect="1"/>
          </p:cNvPicPr>
          <p:nvPr/>
        </p:nvPicPr>
        <p:blipFill>
          <a:blip r:embed="rId7"/>
          <a:stretch>
            <a:fillRect/>
          </a:stretch>
        </p:blipFill>
        <p:spPr>
          <a:xfrm>
            <a:off x="7079827" y="4800359"/>
            <a:ext cx="1786567" cy="88793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ollection of logos of companies&#10;&#10;Description automatically generated">
            <a:extLst>
              <a:ext uri="{FF2B5EF4-FFF2-40B4-BE49-F238E27FC236}">
                <a16:creationId xmlns:a16="http://schemas.microsoft.com/office/drawing/2014/main" id="{E4EF6BC7-EE39-A31A-4BC8-0EF98BED3F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9" y="1528156"/>
            <a:ext cx="10047637" cy="6331196"/>
          </a:xfrm>
          <a:prstGeom prst="rect">
            <a:avLst/>
          </a:prstGeom>
        </p:spPr>
      </p:pic>
      <p:pic>
        <p:nvPicPr>
          <p:cNvPr id="7" name="Picture 6" descr="A blue and black symbol&#10;&#10;Description automatically generated with medium confidence">
            <a:extLst>
              <a:ext uri="{FF2B5EF4-FFF2-40B4-BE49-F238E27FC236}">
                <a16:creationId xmlns:a16="http://schemas.microsoft.com/office/drawing/2014/main" id="{A7C68687-8A63-687B-87BC-1991163CC1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53" y="439623"/>
            <a:ext cx="860141" cy="870159"/>
          </a:xfrm>
          <a:prstGeom prst="rect">
            <a:avLst/>
          </a:prstGeom>
        </p:spPr>
      </p:pic>
      <p:pic>
        <p:nvPicPr>
          <p:cNvPr id="9" name="Picture 8" descr="A logo for a company&#10;&#10;Description automatically generated">
            <a:extLst>
              <a:ext uri="{FF2B5EF4-FFF2-40B4-BE49-F238E27FC236}">
                <a16:creationId xmlns:a16="http://schemas.microsoft.com/office/drawing/2014/main" id="{9C7E3FEA-11A6-B933-9906-1B5B8AF1B4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974" y="1266230"/>
            <a:ext cx="1617222" cy="521973"/>
          </a:xfrm>
          <a:prstGeom prst="rect">
            <a:avLst/>
          </a:prstGeom>
        </p:spPr>
      </p:pic>
      <p:pic>
        <p:nvPicPr>
          <p:cNvPr id="11" name="Picture 10" descr="A close up of a logo&#10;&#10;Description automatically generated">
            <a:extLst>
              <a:ext uri="{FF2B5EF4-FFF2-40B4-BE49-F238E27FC236}">
                <a16:creationId xmlns:a16="http://schemas.microsoft.com/office/drawing/2014/main" id="{9F0065C7-7325-F4C7-076C-C4EE78690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578" y="967081"/>
            <a:ext cx="2128106" cy="561075"/>
          </a:xfrm>
          <a:prstGeom prst="rect">
            <a:avLst/>
          </a:prstGeom>
        </p:spPr>
      </p:pic>
      <p:pic>
        <p:nvPicPr>
          <p:cNvPr id="13" name="Picture 12" descr="A green and white sign&#10;&#10;Description automatically generated">
            <a:extLst>
              <a:ext uri="{FF2B5EF4-FFF2-40B4-BE49-F238E27FC236}">
                <a16:creationId xmlns:a16="http://schemas.microsoft.com/office/drawing/2014/main" id="{1F67C616-4CE7-E043-3F11-F0797B58C4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9810" y="917992"/>
            <a:ext cx="2060985" cy="5369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0"/>
            <a:ext cx="10055885"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EFB039-BCF6-9027-DCA6-869326886738}"/>
              </a:ext>
            </a:extLst>
          </p:cNvPr>
          <p:cNvSpPr txBox="1"/>
          <p:nvPr/>
        </p:nvSpPr>
        <p:spPr>
          <a:xfrm>
            <a:off x="691515" y="2758761"/>
            <a:ext cx="3153305" cy="4241797"/>
          </a:xfrm>
          <a:prstGeom prst="rect">
            <a:avLst/>
          </a:prstGeom>
        </p:spPr>
        <p:txBody>
          <a:bodyPr vert="horz" lIns="91440" tIns="45720" rIns="91440" bIns="45720" rtlCol="0">
            <a:normAutofit/>
          </a:bodyPr>
          <a:lstStyle/>
          <a:p>
            <a:pPr marL="88411" indent="-228600" algn="l" rtl="0">
              <a:lnSpc>
                <a:spcPct val="90000"/>
              </a:lnSpc>
              <a:spcBef>
                <a:spcPts val="182"/>
              </a:spcBef>
              <a:buFont typeface="Arial" panose="020B0604020202020204" pitchFamily="34" charset="0"/>
              <a:buChar char="•"/>
              <a:tabLst>
                <a:tab pos="88411" algn="l"/>
              </a:tabLst>
            </a:pPr>
            <a:r>
              <a:rPr lang="en-US" sz="1900" kern="1200">
                <a:solidFill>
                  <a:schemeClr val="tx1"/>
                </a:solidFill>
                <a:latin typeface="+mn-lt"/>
                <a:ea typeface="+mn-ea"/>
                <a:cs typeface="+mn-cs"/>
              </a:rPr>
              <a:t>Contact</a:t>
            </a:r>
            <a:r>
              <a:rPr lang="en-US" sz="1900" kern="1200" spc="-32">
                <a:solidFill>
                  <a:schemeClr val="tx1"/>
                </a:solidFill>
                <a:latin typeface="+mn-lt"/>
                <a:ea typeface="+mn-ea"/>
                <a:cs typeface="+mn-cs"/>
              </a:rPr>
              <a:t> </a:t>
            </a:r>
            <a:r>
              <a:rPr lang="en-US" sz="1900" kern="1200">
                <a:solidFill>
                  <a:schemeClr val="tx1"/>
                </a:solidFill>
                <a:latin typeface="+mn-lt"/>
                <a:ea typeface="+mn-ea"/>
                <a:cs typeface="+mn-cs"/>
              </a:rPr>
              <a:t>information</a:t>
            </a:r>
            <a:r>
              <a:rPr lang="en-US" sz="1900" kern="1200" spc="-32">
                <a:solidFill>
                  <a:schemeClr val="tx1"/>
                </a:solidFill>
                <a:latin typeface="+mn-lt"/>
                <a:ea typeface="+mn-ea"/>
                <a:cs typeface="+mn-cs"/>
              </a:rPr>
              <a:t> </a:t>
            </a:r>
            <a:r>
              <a:rPr lang="en-US" sz="1900" kern="1200">
                <a:solidFill>
                  <a:schemeClr val="tx1"/>
                </a:solidFill>
                <a:latin typeface="+mn-lt"/>
                <a:ea typeface="+mn-ea"/>
                <a:cs typeface="+mn-cs"/>
              </a:rPr>
              <a:t>for</a:t>
            </a:r>
            <a:r>
              <a:rPr lang="en-US" sz="1900" kern="1200" spc="-32">
                <a:solidFill>
                  <a:schemeClr val="tx1"/>
                </a:solidFill>
                <a:latin typeface="+mn-lt"/>
                <a:ea typeface="+mn-ea"/>
                <a:cs typeface="+mn-cs"/>
              </a:rPr>
              <a:t> </a:t>
            </a:r>
            <a:r>
              <a:rPr lang="en-US" sz="1900" kern="1200" spc="-9">
                <a:solidFill>
                  <a:schemeClr val="tx1"/>
                </a:solidFill>
                <a:latin typeface="+mn-lt"/>
                <a:ea typeface="+mn-ea"/>
                <a:cs typeface="+mn-cs"/>
              </a:rPr>
              <a:t>inquiries</a:t>
            </a:r>
            <a:endParaRPr lang="en-US" sz="1900" kern="1200">
              <a:solidFill>
                <a:schemeClr val="tx1"/>
              </a:solidFill>
              <a:latin typeface="+mn-lt"/>
              <a:ea typeface="+mn-ea"/>
              <a:cs typeface="+mn-cs"/>
            </a:endParaRPr>
          </a:p>
        </p:txBody>
      </p:sp>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966" cy="77724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w of houses with trees and grass&#10;&#10;Description automatically generated">
            <a:extLst>
              <a:ext uri="{FF2B5EF4-FFF2-40B4-BE49-F238E27FC236}">
                <a16:creationId xmlns:a16="http://schemas.microsoft.com/office/drawing/2014/main" id="{EF2ACFC6-3A4E-C9EB-ED3E-5109BFC28B74}"/>
              </a:ext>
            </a:extLst>
          </p:cNvPr>
          <p:cNvPicPr>
            <a:picLocks noChangeAspect="1"/>
          </p:cNvPicPr>
          <p:nvPr/>
        </p:nvPicPr>
        <p:blipFill rotWithShape="1">
          <a:blip r:embed="rId2">
            <a:extLst>
              <a:ext uri="{28A0092B-C50C-407E-A947-70E740481C1C}">
                <a14:useLocalDpi xmlns:a14="http://schemas.microsoft.com/office/drawing/2010/main" val="0"/>
              </a:ext>
            </a:extLst>
          </a:blip>
          <a:srcRect l="322" t="19179" r="-322" b="12513"/>
          <a:stretch/>
        </p:blipFill>
        <p:spPr>
          <a:xfrm>
            <a:off x="2152" y="10"/>
            <a:ext cx="10179222" cy="5449362"/>
          </a:xfrm>
          <a:prstGeom prst="rect">
            <a:avLst/>
          </a:prstGeom>
        </p:spPr>
      </p:pic>
      <p:pic>
        <p:nvPicPr>
          <p:cNvPr id="1025" name="Picture 1">
            <a:extLst>
              <a:ext uri="{FF2B5EF4-FFF2-40B4-BE49-F238E27FC236}">
                <a16:creationId xmlns:a16="http://schemas.microsoft.com/office/drawing/2014/main" id="{40266AE0-CA3D-5EF6-CD0E-90E0ED79D7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495" y="5780665"/>
            <a:ext cx="1742904" cy="17184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9315904-FAF8-9E5F-4CB2-99702B089F69}"/>
              </a:ext>
            </a:extLst>
          </p:cNvPr>
          <p:cNvSpPr txBox="1"/>
          <p:nvPr/>
        </p:nvSpPr>
        <p:spPr>
          <a:xfrm>
            <a:off x="3248211" y="6856153"/>
            <a:ext cx="6743700" cy="369332"/>
          </a:xfrm>
          <a:prstGeom prst="rect">
            <a:avLst/>
          </a:prstGeom>
          <a:noFill/>
        </p:spPr>
        <p:txBody>
          <a:bodyPr wrap="square">
            <a:spAutoFit/>
          </a:bodyPr>
          <a:lstStyle/>
          <a:p>
            <a:r>
              <a:rPr lang="en-US" sz="1800" b="1">
                <a:solidFill>
                  <a:srgbClr val="E7A02F"/>
                </a:solidFill>
                <a:effectLst/>
                <a:latin typeface="Arial" panose="020B0604020202020204" pitchFamily="34" charset="0"/>
              </a:rPr>
              <a:t>Email: </a:t>
            </a:r>
            <a:r>
              <a:rPr lang="en-US" sz="1800" b="0" u="none" strike="noStrike" err="1">
                <a:solidFill>
                  <a:srgbClr val="1155CC"/>
                </a:solidFill>
                <a:effectLst/>
                <a:latin typeface="Arial" panose="020B0604020202020204" pitchFamily="34" charset="0"/>
                <a:hlinkClick r:id="rId4"/>
              </a:rPr>
              <a:t>dawnita@cleantech.Institute</a:t>
            </a:r>
            <a:endParaRPr lang="en-US" sz="1800">
              <a:effectLst/>
            </a:endParaRPr>
          </a:p>
        </p:txBody>
      </p:sp>
      <p:sp>
        <p:nvSpPr>
          <p:cNvPr id="19" name="TextBox 18">
            <a:extLst>
              <a:ext uri="{FF2B5EF4-FFF2-40B4-BE49-F238E27FC236}">
                <a16:creationId xmlns:a16="http://schemas.microsoft.com/office/drawing/2014/main" id="{686E411D-46F6-E5F5-9E45-B20D029B5FCE}"/>
              </a:ext>
            </a:extLst>
          </p:cNvPr>
          <p:cNvSpPr txBox="1"/>
          <p:nvPr/>
        </p:nvSpPr>
        <p:spPr>
          <a:xfrm>
            <a:off x="3247309" y="6500484"/>
            <a:ext cx="9083488" cy="369332"/>
          </a:xfrm>
          <a:prstGeom prst="rect">
            <a:avLst/>
          </a:prstGeom>
          <a:noFill/>
        </p:spPr>
        <p:txBody>
          <a:bodyPr wrap="square">
            <a:spAutoFit/>
          </a:bodyPr>
          <a:lstStyle/>
          <a:p>
            <a:r>
              <a:rPr lang="en-US" sz="1800" b="1">
                <a:solidFill>
                  <a:srgbClr val="E7A02F"/>
                </a:solidFill>
                <a:effectLst/>
                <a:latin typeface="Arial" panose="020B0604020202020204" pitchFamily="34" charset="0"/>
              </a:rPr>
              <a:t>Web: </a:t>
            </a:r>
            <a:r>
              <a:rPr lang="en-US" sz="1800" b="0" u="none" strike="noStrike">
                <a:solidFill>
                  <a:srgbClr val="1155CC"/>
                </a:solidFill>
                <a:effectLst/>
                <a:latin typeface="Arial" panose="020B0604020202020204" pitchFamily="34" charset="0"/>
                <a:hlinkClick r:id="rId5"/>
              </a:rPr>
              <a:t>https:/www.Cleantech.institute</a:t>
            </a:r>
            <a:endParaRPr lang="en-US" sz="1800" b="0">
              <a:effectLst/>
              <a:latin typeface="Arial" panose="020B0604020202020204" pitchFamily="34" charset="0"/>
            </a:endParaRPr>
          </a:p>
        </p:txBody>
      </p:sp>
      <p:sp>
        <p:nvSpPr>
          <p:cNvPr id="21" name="TextBox 20">
            <a:extLst>
              <a:ext uri="{FF2B5EF4-FFF2-40B4-BE49-F238E27FC236}">
                <a16:creationId xmlns:a16="http://schemas.microsoft.com/office/drawing/2014/main" id="{EAB4225E-612E-718C-1991-1836B5507B3C}"/>
              </a:ext>
            </a:extLst>
          </p:cNvPr>
          <p:cNvSpPr txBox="1"/>
          <p:nvPr/>
        </p:nvSpPr>
        <p:spPr>
          <a:xfrm>
            <a:off x="3246570" y="7262386"/>
            <a:ext cx="9083488" cy="369332"/>
          </a:xfrm>
          <a:prstGeom prst="rect">
            <a:avLst/>
          </a:prstGeom>
          <a:noFill/>
        </p:spPr>
        <p:txBody>
          <a:bodyPr wrap="square" lIns="91440" tIns="45720" rIns="91440" bIns="45720" anchor="t">
            <a:spAutoFit/>
          </a:bodyPr>
          <a:lstStyle/>
          <a:p>
            <a:r>
              <a:rPr lang="en-US" b="1">
                <a:solidFill>
                  <a:srgbClr val="E7A02F"/>
                </a:solidFill>
                <a:latin typeface="Arial"/>
                <a:cs typeface="Arial"/>
              </a:rPr>
              <a:t>Phone</a:t>
            </a:r>
            <a:r>
              <a:rPr lang="en-US">
                <a:solidFill>
                  <a:srgbClr val="E7A02F"/>
                </a:solidFill>
                <a:latin typeface="Arial"/>
                <a:cs typeface="Arial"/>
              </a:rPr>
              <a:t>:</a:t>
            </a:r>
            <a:r>
              <a:rPr lang="en-US">
                <a:solidFill>
                  <a:srgbClr val="FFC000"/>
                </a:solidFill>
                <a:latin typeface="Arial"/>
                <a:cs typeface="Arial"/>
              </a:rPr>
              <a:t> </a:t>
            </a:r>
            <a:r>
              <a:rPr lang="en-US">
                <a:solidFill>
                  <a:schemeClr val="tx1"/>
                </a:solidFill>
                <a:latin typeface="Arial"/>
                <a:cs typeface="Arial"/>
              </a:rPr>
              <a:t>+</a:t>
            </a:r>
            <a:r>
              <a:rPr lang="en-US" sz="1800">
                <a:solidFill>
                  <a:schemeClr val="tx1"/>
                </a:solidFill>
                <a:effectLst/>
                <a:latin typeface="Arial"/>
                <a:cs typeface="Arial"/>
              </a:rPr>
              <a:t>1-</a:t>
            </a:r>
            <a:r>
              <a:rPr lang="en-US" sz="1800" u="none" strike="noStrike">
                <a:solidFill>
                  <a:schemeClr val="tx1"/>
                </a:solidFill>
                <a:effectLst/>
                <a:latin typeface="Arial"/>
                <a:cs typeface="Arial"/>
              </a:rPr>
              <a:t>50</a:t>
            </a:r>
            <a:r>
              <a:rPr lang="en-US" sz="1800" b="0" u="none" strike="noStrike">
                <a:solidFill>
                  <a:schemeClr val="tx1"/>
                </a:solidFill>
                <a:effectLst/>
                <a:latin typeface="Arial"/>
                <a:cs typeface="Arial"/>
              </a:rPr>
              <a:t>4-494-5997</a:t>
            </a:r>
            <a:endParaRPr lang="en-US">
              <a:solidFill>
                <a:schemeClr val="tx1"/>
              </a:solidFill>
            </a:endParaRPr>
          </a:p>
        </p:txBody>
      </p:sp>
      <p:sp>
        <p:nvSpPr>
          <p:cNvPr id="24" name="TextBox 23">
            <a:extLst>
              <a:ext uri="{FF2B5EF4-FFF2-40B4-BE49-F238E27FC236}">
                <a16:creationId xmlns:a16="http://schemas.microsoft.com/office/drawing/2014/main" id="{85BF5C2C-75D4-A831-B925-2E67A232D95F}"/>
              </a:ext>
            </a:extLst>
          </p:cNvPr>
          <p:cNvSpPr txBox="1"/>
          <p:nvPr/>
        </p:nvSpPr>
        <p:spPr>
          <a:xfrm>
            <a:off x="3247309" y="6110650"/>
            <a:ext cx="9083488" cy="369332"/>
          </a:xfrm>
          <a:prstGeom prst="rect">
            <a:avLst/>
          </a:prstGeom>
          <a:noFill/>
        </p:spPr>
        <p:txBody>
          <a:bodyPr wrap="square">
            <a:spAutoFit/>
          </a:bodyPr>
          <a:lstStyle/>
          <a:p>
            <a:r>
              <a:rPr lang="en-US" sz="1800" b="0" u="none" strike="noStrike">
                <a:solidFill>
                  <a:srgbClr val="1155CC"/>
                </a:solidFill>
                <a:effectLst/>
                <a:latin typeface="Arial" panose="020B0604020202020204" pitchFamily="34" charset="0"/>
                <a:hlinkClick r:id="rId5"/>
              </a:rPr>
              <a:t>Cleantech Development Institute</a:t>
            </a:r>
            <a:endParaRPr lang="en-US" sz="1800" b="0">
              <a:effectLst/>
              <a:latin typeface="Arial" panose="020B0604020202020204" pitchFamily="34" charset="0"/>
            </a:endParaRPr>
          </a:p>
        </p:txBody>
      </p:sp>
      <p:sp>
        <p:nvSpPr>
          <p:cNvPr id="27" name="TextBox 26">
            <a:extLst>
              <a:ext uri="{FF2B5EF4-FFF2-40B4-BE49-F238E27FC236}">
                <a16:creationId xmlns:a16="http://schemas.microsoft.com/office/drawing/2014/main" id="{650F1A30-FA4B-0570-9F8B-5C163282780D}"/>
              </a:ext>
            </a:extLst>
          </p:cNvPr>
          <p:cNvSpPr txBox="1"/>
          <p:nvPr/>
        </p:nvSpPr>
        <p:spPr>
          <a:xfrm>
            <a:off x="3247309" y="5724810"/>
            <a:ext cx="4135170" cy="369332"/>
          </a:xfrm>
          <a:prstGeom prst="rect">
            <a:avLst/>
          </a:prstGeom>
          <a:noFill/>
        </p:spPr>
        <p:txBody>
          <a:bodyPr wrap="square">
            <a:spAutoFit/>
          </a:bodyPr>
          <a:lstStyle/>
          <a:p>
            <a:r>
              <a:rPr lang="en-US" sz="1800" b="1" u="none" strike="noStrike" err="1">
                <a:solidFill>
                  <a:srgbClr val="E7A02F"/>
                </a:solidFill>
                <a:effectLst/>
                <a:hlinkClick r:id="rId5"/>
              </a:rPr>
              <a:t>Dawnita</a:t>
            </a:r>
            <a:r>
              <a:rPr lang="en-US" sz="1800" b="1" u="none" strike="noStrike">
                <a:solidFill>
                  <a:srgbClr val="E7A02F"/>
                </a:solidFill>
                <a:effectLst/>
                <a:hlinkClick r:id="rId5"/>
              </a:rPr>
              <a:t> Roberts</a:t>
            </a:r>
            <a:r>
              <a:rPr lang="en-US" sz="1800" b="1" u="none" strike="noStrike">
                <a:solidFill>
                  <a:srgbClr val="E7A02F"/>
                </a:solidFill>
                <a:effectLst/>
              </a:rPr>
              <a:t> CEO | Principal</a:t>
            </a:r>
            <a:endParaRPr lang="en-US" sz="1800">
              <a:effectLst/>
            </a:endParaRPr>
          </a:p>
        </p:txBody>
      </p:sp>
      <p:pic>
        <p:nvPicPr>
          <p:cNvPr id="29" name="Picture 28">
            <a:extLst>
              <a:ext uri="{FF2B5EF4-FFF2-40B4-BE49-F238E27FC236}">
                <a16:creationId xmlns:a16="http://schemas.microsoft.com/office/drawing/2014/main" id="{6B46D77B-8FCB-68E2-BA99-FED7880322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9382" y="5784629"/>
            <a:ext cx="1741223" cy="1757645"/>
          </a:xfrm>
          <a:prstGeom prst="rect">
            <a:avLst/>
          </a:prstGeom>
        </p:spPr>
      </p:pic>
    </p:spTree>
    <p:extLst>
      <p:ext uri="{BB962C8B-B14F-4D97-AF65-F5344CB8AC3E}">
        <p14:creationId xmlns:p14="http://schemas.microsoft.com/office/powerpoint/2010/main" val="3732208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4"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28140" y="0"/>
            <a:ext cx="5830257" cy="77724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p:nvPr/>
        </p:nvSpPr>
        <p:spPr>
          <a:xfrm>
            <a:off x="5935713" y="651177"/>
            <a:ext cx="6552377" cy="4241797"/>
          </a:xfrm>
          <a:prstGeom prst="rect">
            <a:avLst/>
          </a:prstGeom>
        </p:spPr>
        <p:txBody>
          <a:bodyPr vert="horz" lIns="91440" tIns="45720" rIns="91440" bIns="45720" rtlCol="0" anchor="t">
            <a:noAutofit/>
          </a:bodyPr>
          <a:lstStyle/>
          <a:p>
            <a:pPr algn="l" rtl="0">
              <a:lnSpc>
                <a:spcPct val="90000"/>
              </a:lnSpc>
              <a:spcBef>
                <a:spcPts val="295"/>
              </a:spcBef>
            </a:pPr>
            <a:endParaRPr lang="en-US" sz="1200" b="1" kern="1200" spc="-50" dirty="0">
              <a:solidFill>
                <a:schemeClr val="tx1"/>
              </a:solidFill>
              <a:latin typeface="Arial" panose="020B0604020202020204" pitchFamily="34" charset="0"/>
              <a:ea typeface="+mn-ea"/>
              <a:cs typeface="Arial" panose="020B0604020202020204" pitchFamily="34" charset="0"/>
            </a:endParaRPr>
          </a:p>
          <a:p>
            <a:pPr algn="l" rtl="0">
              <a:lnSpc>
                <a:spcPct val="90000"/>
              </a:lnSpc>
              <a:spcBef>
                <a:spcPts val="295"/>
              </a:spcBef>
            </a:pPr>
            <a:r>
              <a:rPr lang="en-US" sz="3200" b="1" kern="1200" spc="-10" dirty="0">
                <a:solidFill>
                  <a:schemeClr val="tx1"/>
                </a:solidFill>
                <a:latin typeface="Arial"/>
                <a:ea typeface="+mn-ea"/>
                <a:cs typeface="Arial"/>
              </a:rPr>
              <a:t>Table</a:t>
            </a:r>
            <a:r>
              <a:rPr lang="en-US" sz="3200" b="1" kern="1200" spc="-35" dirty="0">
                <a:solidFill>
                  <a:schemeClr val="tx1"/>
                </a:solidFill>
                <a:latin typeface="Arial"/>
                <a:ea typeface="+mn-ea"/>
                <a:cs typeface="Arial"/>
              </a:rPr>
              <a:t> </a:t>
            </a:r>
            <a:r>
              <a:rPr lang="en-US" sz="3200" b="1" kern="1200" dirty="0">
                <a:solidFill>
                  <a:schemeClr val="tx1"/>
                </a:solidFill>
                <a:latin typeface="Arial"/>
                <a:ea typeface="+mn-ea"/>
                <a:cs typeface="Arial"/>
              </a:rPr>
              <a:t>of</a:t>
            </a:r>
            <a:r>
              <a:rPr lang="en-US" sz="3200" b="1" kern="1200" spc="-30" dirty="0">
                <a:solidFill>
                  <a:schemeClr val="tx1"/>
                </a:solidFill>
                <a:latin typeface="Arial"/>
                <a:ea typeface="+mn-ea"/>
                <a:cs typeface="Arial"/>
              </a:rPr>
              <a:t> </a:t>
            </a:r>
            <a:r>
              <a:rPr lang="en-US" sz="3200" b="1" kern="1200" spc="-10" dirty="0">
                <a:solidFill>
                  <a:schemeClr val="tx1"/>
                </a:solidFill>
                <a:latin typeface="Arial"/>
                <a:ea typeface="+mn-ea"/>
                <a:cs typeface="Arial"/>
              </a:rPr>
              <a:t>Contents </a:t>
            </a:r>
            <a:endParaRPr lang="en-US" sz="1200" kern="1200" dirty="0">
              <a:solidFill>
                <a:schemeClr val="tx1"/>
              </a:solidFill>
              <a:latin typeface="Arial" panose="020B0604020202020204" pitchFamily="34" charset="0"/>
              <a:ea typeface="+mn-ea"/>
              <a:cs typeface="Arial" panose="020B0604020202020204" pitchFamily="34" charset="0"/>
            </a:endParaRPr>
          </a:p>
          <a:p>
            <a:pPr marR="2750820" indent="-228600" algn="l" rtl="0">
              <a:lnSpc>
                <a:spcPct val="90000"/>
              </a:lnSpc>
              <a:spcBef>
                <a:spcPts val="35"/>
              </a:spcBef>
              <a:buFont typeface="Arial" panose="020B0604020202020204" pitchFamily="34" charset="0"/>
              <a:buChar char="•"/>
            </a:pPr>
            <a:endParaRPr lang="en-US" sz="1200" kern="1200" dirty="0">
              <a:solidFill>
                <a:schemeClr val="tx1"/>
              </a:solidFill>
              <a:latin typeface="Arial" panose="020B0604020202020204" pitchFamily="34" charset="0"/>
              <a:ea typeface="+mn-ea"/>
              <a:cs typeface="Arial" panose="020B0604020202020204" pitchFamily="34" charset="0"/>
            </a:endParaRPr>
          </a:p>
          <a:p>
            <a:pPr marR="2750820" indent="-228600" algn="l" rtl="0">
              <a:lnSpc>
                <a:spcPct val="90000"/>
              </a:lnSpc>
              <a:spcBef>
                <a:spcPts val="35"/>
              </a:spcBef>
              <a:buFont typeface="Arial" panose="020B0604020202020204" pitchFamily="34" charset="0"/>
              <a:buChar char="•"/>
            </a:pPr>
            <a:endParaRPr lang="en-US" sz="1200" kern="1200" dirty="0">
              <a:solidFill>
                <a:schemeClr val="tx1"/>
              </a:solidFill>
              <a:latin typeface="Arial" panose="020B0604020202020204" pitchFamily="34" charset="0"/>
              <a:ea typeface="+mn-ea"/>
              <a:cs typeface="Arial" panose="020B0604020202020204" pitchFamily="34" charset="0"/>
            </a:endParaRPr>
          </a:p>
          <a:p>
            <a:pPr marR="2750820" indent="-228600" algn="l" rtl="0">
              <a:lnSpc>
                <a:spcPct val="90000"/>
              </a:lnSpc>
              <a:spcBef>
                <a:spcPts val="35"/>
              </a:spcBef>
              <a:buFont typeface="Arial" panose="020B0604020202020204" pitchFamily="34" charset="0"/>
              <a:buChar char="•"/>
            </a:pPr>
            <a:r>
              <a:rPr lang="en-US" sz="1600" b="1" kern="1200" dirty="0">
                <a:solidFill>
                  <a:schemeClr val="tx1"/>
                </a:solidFill>
                <a:latin typeface="Arial"/>
                <a:ea typeface="+mn-ea"/>
                <a:cs typeface="Arial"/>
              </a:rPr>
              <a:t>Introduction</a:t>
            </a:r>
            <a:endParaRPr lang="en-US" sz="1600" b="1" kern="1200" spc="-30" dirty="0">
              <a:solidFill>
                <a:schemeClr val="tx1"/>
              </a:solidFill>
              <a:latin typeface="Arial"/>
              <a:ea typeface="+mn-ea"/>
              <a:cs typeface="Arial"/>
            </a:endParaRPr>
          </a:p>
          <a:p>
            <a:pPr marR="2750820" indent="-228600" algn="l" rtl="0">
              <a:lnSpc>
                <a:spcPct val="90000"/>
              </a:lnSpc>
              <a:spcBef>
                <a:spcPts val="35"/>
              </a:spcBef>
              <a:buFont typeface="Arial" panose="020B0604020202020204" pitchFamily="34" charset="0"/>
              <a:buChar char="•"/>
            </a:pPr>
            <a:r>
              <a:rPr lang="en-US" sz="1600" b="1" kern="1200" dirty="0">
                <a:solidFill>
                  <a:schemeClr val="tx1"/>
                </a:solidFill>
                <a:latin typeface="Arial"/>
                <a:ea typeface="+mn-ea"/>
                <a:cs typeface="Arial"/>
              </a:rPr>
              <a:t>Who</a:t>
            </a:r>
            <a:r>
              <a:rPr lang="en-US" sz="1600" b="1" kern="1200" spc="-30" dirty="0">
                <a:solidFill>
                  <a:schemeClr val="tx1"/>
                </a:solidFill>
                <a:latin typeface="Arial"/>
                <a:ea typeface="+mn-ea"/>
                <a:cs typeface="Arial"/>
              </a:rPr>
              <a:t> </a:t>
            </a:r>
            <a:r>
              <a:rPr lang="en-US" sz="1600" b="1" kern="1200" dirty="0">
                <a:solidFill>
                  <a:schemeClr val="tx1"/>
                </a:solidFill>
                <a:latin typeface="Arial"/>
                <a:ea typeface="+mn-ea"/>
                <a:cs typeface="Arial"/>
              </a:rPr>
              <a:t>we</a:t>
            </a:r>
            <a:r>
              <a:rPr lang="en-US" sz="1600" b="1" kern="1200" spc="-30" dirty="0">
                <a:solidFill>
                  <a:schemeClr val="tx1"/>
                </a:solidFill>
                <a:latin typeface="Arial"/>
                <a:ea typeface="+mn-ea"/>
                <a:cs typeface="Arial"/>
              </a:rPr>
              <a:t> </a:t>
            </a:r>
            <a:r>
              <a:rPr lang="en-US" sz="1600" b="1" kern="1200" spc="-25" dirty="0">
                <a:solidFill>
                  <a:schemeClr val="tx1"/>
                </a:solidFill>
                <a:latin typeface="Arial"/>
                <a:ea typeface="+mn-ea"/>
                <a:cs typeface="Arial"/>
              </a:rPr>
              <a:t>are </a:t>
            </a:r>
            <a:endParaRPr lang="en-US" sz="1600" b="1" kern="1200" spc="-25" dirty="0">
              <a:solidFill>
                <a:schemeClr val="tx1"/>
              </a:solidFill>
              <a:latin typeface="Arial" panose="020B0604020202020204" pitchFamily="34" charset="0"/>
              <a:ea typeface="+mn-ea"/>
              <a:cs typeface="Arial" panose="020B0604020202020204" pitchFamily="34" charset="0"/>
            </a:endParaRPr>
          </a:p>
          <a:p>
            <a:pPr marR="2750820" indent="-228600" algn="l" rtl="0">
              <a:lnSpc>
                <a:spcPct val="90000"/>
              </a:lnSpc>
              <a:spcBef>
                <a:spcPts val="35"/>
              </a:spcBef>
              <a:buFont typeface="Arial" panose="020B0604020202020204" pitchFamily="34" charset="0"/>
              <a:buChar char="•"/>
            </a:pPr>
            <a:r>
              <a:rPr lang="en-US" sz="1600" b="1" kern="1200" dirty="0">
                <a:solidFill>
                  <a:schemeClr val="tx1"/>
                </a:solidFill>
                <a:latin typeface="Arial"/>
                <a:ea typeface="+mn-ea"/>
                <a:cs typeface="Arial"/>
              </a:rPr>
              <a:t>What</a:t>
            </a:r>
            <a:r>
              <a:rPr lang="en-US" sz="1600" b="1" kern="1200" spc="-15" dirty="0">
                <a:solidFill>
                  <a:schemeClr val="tx1"/>
                </a:solidFill>
                <a:latin typeface="Arial"/>
                <a:ea typeface="+mn-ea"/>
                <a:cs typeface="Arial"/>
              </a:rPr>
              <a:t> </a:t>
            </a:r>
            <a:r>
              <a:rPr lang="en-US" sz="1600" b="1" kern="1200" dirty="0">
                <a:solidFill>
                  <a:schemeClr val="tx1"/>
                </a:solidFill>
                <a:latin typeface="Arial"/>
                <a:ea typeface="+mn-ea"/>
                <a:cs typeface="Arial"/>
              </a:rPr>
              <a:t>we</a:t>
            </a:r>
            <a:r>
              <a:rPr lang="en-US" sz="1600" b="1" kern="1200" spc="-15" dirty="0">
                <a:solidFill>
                  <a:schemeClr val="tx1"/>
                </a:solidFill>
                <a:latin typeface="Arial"/>
                <a:ea typeface="+mn-ea"/>
                <a:cs typeface="Arial"/>
              </a:rPr>
              <a:t> </a:t>
            </a:r>
            <a:r>
              <a:rPr lang="en-US" sz="1600" b="1" kern="1200" spc="-25" dirty="0">
                <a:solidFill>
                  <a:schemeClr val="tx1"/>
                </a:solidFill>
                <a:latin typeface="Arial"/>
                <a:ea typeface="+mn-ea"/>
                <a:cs typeface="Arial"/>
              </a:rPr>
              <a:t>do</a:t>
            </a:r>
          </a:p>
          <a:p>
            <a:pPr marR="2750820" algn="l" rtl="0">
              <a:lnSpc>
                <a:spcPct val="90000"/>
              </a:lnSpc>
              <a:spcBef>
                <a:spcPts val="35"/>
              </a:spcBef>
            </a:pPr>
            <a:endParaRPr lang="en-US" sz="1600" b="1" kern="1200" spc="-25" dirty="0">
              <a:solidFill>
                <a:schemeClr val="tx1"/>
              </a:solidFill>
              <a:latin typeface="Arial" panose="020B0604020202020204" pitchFamily="34" charset="0"/>
              <a:ea typeface="+mn-ea"/>
              <a:cs typeface="Arial" panose="020B0604020202020204" pitchFamily="34" charset="0"/>
            </a:endParaRPr>
          </a:p>
          <a:p>
            <a:pPr marR="2750820" algn="l" rtl="0">
              <a:lnSpc>
                <a:spcPct val="90000"/>
              </a:lnSpc>
              <a:spcBef>
                <a:spcPts val="35"/>
              </a:spcBef>
            </a:pPr>
            <a:r>
              <a:rPr lang="en-US" sz="1600" b="1" kern="1200" dirty="0">
                <a:solidFill>
                  <a:schemeClr val="tx1"/>
                </a:solidFill>
                <a:latin typeface="Arial"/>
                <a:ea typeface="+mn-ea"/>
                <a:cs typeface="Arial"/>
              </a:rPr>
              <a:t>Project</a:t>
            </a:r>
            <a:r>
              <a:rPr lang="en-US" sz="1600" b="1" kern="1200" spc="-30" dirty="0">
                <a:solidFill>
                  <a:schemeClr val="tx1"/>
                </a:solidFill>
                <a:latin typeface="Arial"/>
                <a:ea typeface="+mn-ea"/>
                <a:cs typeface="Arial"/>
              </a:rPr>
              <a:t> </a:t>
            </a:r>
            <a:r>
              <a:rPr lang="en-US" sz="1600" b="1" kern="1200" dirty="0">
                <a:solidFill>
                  <a:schemeClr val="tx1"/>
                </a:solidFill>
                <a:latin typeface="Arial"/>
                <a:ea typeface="+mn-ea"/>
                <a:cs typeface="Arial"/>
              </a:rPr>
              <a:t>I</a:t>
            </a:r>
            <a:r>
              <a:rPr lang="en-US" sz="1600" b="1" kern="1200" spc="-30" dirty="0">
                <a:solidFill>
                  <a:schemeClr val="tx1"/>
                </a:solidFill>
                <a:latin typeface="Arial"/>
                <a:ea typeface="+mn-ea"/>
                <a:cs typeface="Arial"/>
              </a:rPr>
              <a:t> </a:t>
            </a:r>
            <a:r>
              <a:rPr lang="en-US" sz="1600" b="1" kern="1200" dirty="0">
                <a:solidFill>
                  <a:schemeClr val="tx1"/>
                </a:solidFill>
                <a:latin typeface="Arial"/>
                <a:ea typeface="+mn-ea"/>
                <a:cs typeface="Arial"/>
              </a:rPr>
              <a:t>(Community </a:t>
            </a:r>
            <a:r>
              <a:rPr lang="en-US" sz="1600" b="1" kern="1200" spc="-10" dirty="0">
                <a:solidFill>
                  <a:schemeClr val="tx1"/>
                </a:solidFill>
                <a:latin typeface="Arial"/>
                <a:ea typeface="+mn-ea"/>
                <a:cs typeface="Arial"/>
              </a:rPr>
              <a:t>Prototype)</a:t>
            </a:r>
            <a:endParaRPr lang="en-US" sz="1600" b="1" kern="1200" dirty="0">
              <a:solidFill>
                <a:schemeClr val="tx1"/>
              </a:solidFill>
              <a:latin typeface="Arial"/>
              <a:ea typeface="+mn-ea"/>
              <a:cs typeface="Arial"/>
            </a:endParaRPr>
          </a:p>
          <a:p>
            <a:pPr marL="285750" indent="-228600" algn="l" rtl="0">
              <a:lnSpc>
                <a:spcPct val="90000"/>
              </a:lnSpc>
              <a:spcBef>
                <a:spcPts val="135"/>
              </a:spcBef>
              <a:buFont typeface="Arial" panose="020B0604020202020204" pitchFamily="34" charset="0"/>
              <a:buChar char="•"/>
            </a:pPr>
            <a:r>
              <a:rPr lang="en-US" sz="1600" kern="1200" dirty="0">
                <a:solidFill>
                  <a:schemeClr val="tx1"/>
                </a:solidFill>
                <a:latin typeface="Arial"/>
                <a:ea typeface="+mn-ea"/>
                <a:cs typeface="Arial"/>
              </a:rPr>
              <a:t>Smart</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and</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Connected</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Community-LA</a:t>
            </a:r>
            <a:r>
              <a:rPr lang="en-US" sz="1600" kern="1200" spc="-35" dirty="0">
                <a:solidFill>
                  <a:schemeClr val="tx1"/>
                </a:solidFill>
                <a:latin typeface="Arial"/>
                <a:ea typeface="+mn-ea"/>
                <a:cs typeface="Arial"/>
              </a:rPr>
              <a:t> </a:t>
            </a:r>
          </a:p>
          <a:p>
            <a:pPr marL="285750" indent="-228600" algn="l" rtl="0">
              <a:lnSpc>
                <a:spcPct val="90000"/>
              </a:lnSpc>
              <a:spcBef>
                <a:spcPts val="135"/>
              </a:spcBef>
              <a:buFont typeface="Arial" panose="020B0604020202020204" pitchFamily="34" charset="0"/>
              <a:buChar char="•"/>
            </a:pPr>
            <a:r>
              <a:rPr lang="en-US" sz="1600" kern="1200" dirty="0">
                <a:solidFill>
                  <a:schemeClr val="tx1"/>
                </a:solidFill>
                <a:latin typeface="Arial"/>
                <a:ea typeface="+mn-ea"/>
                <a:cs typeface="Arial"/>
              </a:rPr>
              <a:t>Welcome</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to</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Resilience</a:t>
            </a:r>
          </a:p>
          <a:p>
            <a:pPr marL="285750" indent="-228600" algn="l" rtl="0">
              <a:lnSpc>
                <a:spcPct val="90000"/>
              </a:lnSpc>
              <a:spcBef>
                <a:spcPts val="135"/>
              </a:spcBef>
              <a:buFont typeface="Arial" panose="020B0604020202020204" pitchFamily="34" charset="0"/>
              <a:buChar char="•"/>
            </a:pPr>
            <a:r>
              <a:rPr lang="en-US" sz="1600" kern="1200" dirty="0">
                <a:solidFill>
                  <a:schemeClr val="tx1"/>
                </a:solidFill>
                <a:latin typeface="Arial"/>
                <a:ea typeface="+mn-ea"/>
                <a:cs typeface="Arial"/>
              </a:rPr>
              <a:t>Sustainable</a:t>
            </a:r>
            <a:r>
              <a:rPr lang="en-US" sz="1600" kern="1200" spc="-55" dirty="0">
                <a:solidFill>
                  <a:schemeClr val="tx1"/>
                </a:solidFill>
                <a:latin typeface="Arial"/>
                <a:ea typeface="+mn-ea"/>
                <a:cs typeface="Arial"/>
              </a:rPr>
              <a:t> </a:t>
            </a:r>
            <a:r>
              <a:rPr lang="en-US" sz="1600" kern="1200" spc="-10" dirty="0">
                <a:solidFill>
                  <a:schemeClr val="tx1"/>
                </a:solidFill>
                <a:latin typeface="Arial"/>
                <a:ea typeface="+mn-ea"/>
                <a:cs typeface="Arial"/>
              </a:rPr>
              <a:t>Agriculture</a:t>
            </a:r>
            <a:endParaRPr lang="en-US" sz="1600" kern="1200" dirty="0">
              <a:solidFill>
                <a:schemeClr val="tx1"/>
              </a:solidFill>
              <a:latin typeface="Arial"/>
              <a:ea typeface="+mn-ea"/>
              <a:cs typeface="Arial"/>
            </a:endParaRPr>
          </a:p>
          <a:p>
            <a:pPr marL="285750" indent="-228600" algn="l" rtl="0">
              <a:lnSpc>
                <a:spcPct val="90000"/>
              </a:lnSpc>
              <a:spcBef>
                <a:spcPts val="135"/>
              </a:spcBef>
              <a:buFont typeface="Arial" panose="020B0604020202020204" pitchFamily="34" charset="0"/>
              <a:buChar char="•"/>
            </a:pPr>
            <a:r>
              <a:rPr lang="en-US" sz="1600" kern="1200" dirty="0">
                <a:solidFill>
                  <a:schemeClr val="tx1"/>
                </a:solidFill>
                <a:latin typeface="Arial"/>
                <a:ea typeface="+mn-ea"/>
                <a:cs typeface="Arial"/>
              </a:rPr>
              <a:t>Regenerative</a:t>
            </a:r>
            <a:r>
              <a:rPr lang="en-US" sz="1600" kern="1200" spc="-60" dirty="0">
                <a:solidFill>
                  <a:schemeClr val="tx1"/>
                </a:solidFill>
                <a:latin typeface="Arial"/>
                <a:ea typeface="+mn-ea"/>
                <a:cs typeface="Arial"/>
              </a:rPr>
              <a:t> </a:t>
            </a:r>
            <a:r>
              <a:rPr lang="en-US" sz="1600" kern="1200" spc="-10" dirty="0">
                <a:solidFill>
                  <a:schemeClr val="tx1"/>
                </a:solidFill>
                <a:latin typeface="Arial"/>
                <a:ea typeface="+mn-ea"/>
                <a:cs typeface="Arial"/>
              </a:rPr>
              <a:t>Design Resilience</a:t>
            </a:r>
            <a:endParaRPr lang="en-US" sz="1600" b="1" kern="1200" dirty="0">
              <a:solidFill>
                <a:schemeClr val="tx1"/>
              </a:solidFill>
              <a:latin typeface="Arial"/>
              <a:ea typeface="+mn-ea"/>
              <a:cs typeface="Arial"/>
            </a:endParaRPr>
          </a:p>
          <a:p>
            <a:pPr indent="-228600" algn="l" rtl="0">
              <a:lnSpc>
                <a:spcPct val="90000"/>
              </a:lnSpc>
              <a:spcBef>
                <a:spcPts val="135"/>
              </a:spcBef>
              <a:buFont typeface="Arial" panose="020B0604020202020204" pitchFamily="34" charset="0"/>
              <a:buChar char="•"/>
            </a:pPr>
            <a:endParaRPr lang="en-US" sz="1600" b="1" kern="1200" dirty="0">
              <a:solidFill>
                <a:schemeClr val="tx1"/>
              </a:solidFill>
              <a:latin typeface="Arial" panose="020B0604020202020204" pitchFamily="34" charset="0"/>
              <a:ea typeface="+mn-ea"/>
              <a:cs typeface="Arial" panose="020B0604020202020204" pitchFamily="34" charset="0"/>
            </a:endParaRPr>
          </a:p>
          <a:p>
            <a:pPr algn="l" rtl="0">
              <a:lnSpc>
                <a:spcPct val="90000"/>
              </a:lnSpc>
              <a:spcBef>
                <a:spcPts val="135"/>
              </a:spcBef>
            </a:pPr>
            <a:r>
              <a:rPr lang="en-US" sz="1600" b="1" kern="1200" dirty="0">
                <a:solidFill>
                  <a:schemeClr val="tx1"/>
                </a:solidFill>
                <a:latin typeface="Arial"/>
                <a:ea typeface="+mn-ea"/>
                <a:cs typeface="Arial"/>
              </a:rPr>
              <a:t>Smart</a:t>
            </a:r>
            <a:r>
              <a:rPr lang="en-US" sz="1600" b="1" kern="1200" spc="-30" dirty="0">
                <a:solidFill>
                  <a:schemeClr val="tx1"/>
                </a:solidFill>
                <a:latin typeface="Arial"/>
                <a:ea typeface="+mn-ea"/>
                <a:cs typeface="Arial"/>
              </a:rPr>
              <a:t> </a:t>
            </a:r>
            <a:r>
              <a:rPr lang="en-US" sz="1600" b="1" kern="1200" dirty="0">
                <a:solidFill>
                  <a:schemeClr val="tx1"/>
                </a:solidFill>
                <a:latin typeface="Arial"/>
                <a:ea typeface="+mn-ea"/>
                <a:cs typeface="Arial"/>
              </a:rPr>
              <a:t>and</a:t>
            </a:r>
            <a:r>
              <a:rPr lang="en-US" sz="1600" b="1" kern="1200" spc="-30" dirty="0">
                <a:solidFill>
                  <a:schemeClr val="tx1"/>
                </a:solidFill>
                <a:latin typeface="Arial"/>
                <a:ea typeface="+mn-ea"/>
                <a:cs typeface="Arial"/>
              </a:rPr>
              <a:t> </a:t>
            </a:r>
            <a:r>
              <a:rPr lang="en-US" sz="1600" b="1" kern="1200" dirty="0">
                <a:solidFill>
                  <a:schemeClr val="tx1"/>
                </a:solidFill>
                <a:latin typeface="Arial"/>
                <a:ea typeface="+mn-ea"/>
                <a:cs typeface="Arial"/>
              </a:rPr>
              <a:t>Connected</a:t>
            </a:r>
            <a:r>
              <a:rPr lang="en-US" sz="1600" b="1" kern="1200" spc="-25" dirty="0">
                <a:solidFill>
                  <a:schemeClr val="tx1"/>
                </a:solidFill>
                <a:latin typeface="Arial"/>
                <a:ea typeface="+mn-ea"/>
                <a:cs typeface="Arial"/>
              </a:rPr>
              <a:t> </a:t>
            </a:r>
            <a:r>
              <a:rPr lang="en-US" sz="1600" b="1" kern="1200" spc="-10" dirty="0">
                <a:solidFill>
                  <a:schemeClr val="tx1"/>
                </a:solidFill>
                <a:latin typeface="Arial"/>
                <a:ea typeface="+mn-ea"/>
                <a:cs typeface="Arial"/>
              </a:rPr>
              <a:t>Infrastructure</a:t>
            </a:r>
            <a:endParaRPr lang="en-US" sz="1600" b="1" kern="1200" dirty="0">
              <a:solidFill>
                <a:schemeClr val="tx1"/>
              </a:solidFill>
              <a:latin typeface="Arial"/>
              <a:ea typeface="+mn-ea"/>
              <a:cs typeface="Arial"/>
            </a:endParaRPr>
          </a:p>
          <a:p>
            <a:pPr algn="l" rtl="0">
              <a:lnSpc>
                <a:spcPct val="90000"/>
              </a:lnSpc>
              <a:spcBef>
                <a:spcPts val="5"/>
              </a:spcBef>
            </a:pPr>
            <a:r>
              <a:rPr lang="en-US" sz="1600" kern="1200" dirty="0">
                <a:solidFill>
                  <a:schemeClr val="tx1"/>
                </a:solidFill>
                <a:latin typeface="Arial"/>
                <a:ea typeface="+mn-ea"/>
                <a:cs typeface="Arial"/>
              </a:rPr>
              <a:t>Independent</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WET</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Nexus</a:t>
            </a:r>
            <a:r>
              <a:rPr lang="en-US" sz="1600" kern="1200" spc="-30" dirty="0">
                <a:solidFill>
                  <a:schemeClr val="tx1"/>
                </a:solidFill>
                <a:latin typeface="Arial"/>
                <a:ea typeface="+mn-ea"/>
                <a:cs typeface="Arial"/>
              </a:rPr>
              <a:t> </a:t>
            </a:r>
            <a:r>
              <a:rPr lang="en-US" sz="1600" kern="1200" spc="-10" dirty="0">
                <a:solidFill>
                  <a:schemeClr val="tx1"/>
                </a:solidFill>
                <a:latin typeface="Arial"/>
                <a:ea typeface="+mn-ea"/>
                <a:cs typeface="Arial"/>
              </a:rPr>
              <a:t>Microgrid:</a:t>
            </a:r>
            <a:br>
              <a:rPr lang="en-US" sz="1600" kern="1200" spc="-10" dirty="0">
                <a:solidFill>
                  <a:schemeClr val="tx1"/>
                </a:solidFill>
                <a:latin typeface="Arial"/>
                <a:ea typeface="+mn-ea"/>
                <a:cs typeface="Arial"/>
              </a:rPr>
            </a:br>
            <a:r>
              <a:rPr lang="en-US" sz="1600" kern="1200" dirty="0">
                <a:solidFill>
                  <a:schemeClr val="tx1"/>
                </a:solidFill>
                <a:latin typeface="Arial"/>
                <a:ea typeface="+mn-ea"/>
                <a:cs typeface="Arial"/>
              </a:rPr>
              <a:t>Distributed</a:t>
            </a:r>
            <a:r>
              <a:rPr lang="en-US" sz="1600" kern="1200" spc="-45" dirty="0">
                <a:solidFill>
                  <a:schemeClr val="tx1"/>
                </a:solidFill>
                <a:latin typeface="Arial"/>
                <a:ea typeface="+mn-ea"/>
                <a:cs typeface="Arial"/>
              </a:rPr>
              <a:t> </a:t>
            </a:r>
            <a:r>
              <a:rPr lang="en-US" sz="1600" kern="1200" dirty="0">
                <a:solidFill>
                  <a:schemeClr val="tx1"/>
                </a:solidFill>
                <a:latin typeface="Arial"/>
                <a:ea typeface="+mn-ea"/>
                <a:cs typeface="Arial"/>
              </a:rPr>
              <a:t>Energy</a:t>
            </a:r>
            <a:r>
              <a:rPr lang="en-US" sz="1600" kern="1200" spc="-45" dirty="0">
                <a:solidFill>
                  <a:schemeClr val="tx1"/>
                </a:solidFill>
                <a:latin typeface="Arial"/>
                <a:ea typeface="+mn-ea"/>
                <a:cs typeface="Arial"/>
              </a:rPr>
              <a:t> </a:t>
            </a:r>
            <a:r>
              <a:rPr lang="en-US" sz="1600" kern="1200" dirty="0">
                <a:solidFill>
                  <a:schemeClr val="tx1"/>
                </a:solidFill>
                <a:latin typeface="Arial"/>
                <a:ea typeface="+mn-ea"/>
                <a:cs typeface="Arial"/>
              </a:rPr>
              <a:t>Resource</a:t>
            </a:r>
          </a:p>
          <a:p>
            <a:pPr marL="285750" indent="-228600" algn="l">
              <a:lnSpc>
                <a:spcPct val="90000"/>
              </a:lnSpc>
              <a:spcBef>
                <a:spcPts val="5"/>
              </a:spcBef>
              <a:buFont typeface="Arial" panose="020B0604020202020204" pitchFamily="34" charset="0"/>
              <a:buChar char="•"/>
            </a:pPr>
            <a:r>
              <a:rPr lang="en-US" sz="1600" kern="1200" dirty="0">
                <a:solidFill>
                  <a:schemeClr val="tx1"/>
                </a:solidFill>
                <a:latin typeface="Arial"/>
                <a:ea typeface="+mn-ea"/>
                <a:cs typeface="Arial"/>
              </a:rPr>
              <a:t>Infrastructure</a:t>
            </a:r>
            <a:r>
              <a:rPr lang="en-US" sz="1600" kern="1200" spc="-45" dirty="0">
                <a:solidFill>
                  <a:schemeClr val="tx1"/>
                </a:solidFill>
                <a:latin typeface="Arial"/>
                <a:ea typeface="+mn-ea"/>
                <a:cs typeface="Arial"/>
              </a:rPr>
              <a:t> </a:t>
            </a:r>
          </a:p>
          <a:p>
            <a:pPr marL="285750" indent="-228600" algn="l" rtl="0">
              <a:lnSpc>
                <a:spcPct val="90000"/>
              </a:lnSpc>
              <a:spcBef>
                <a:spcPts val="5"/>
              </a:spcBef>
              <a:buFont typeface="Arial" panose="020B0604020202020204" pitchFamily="34" charset="0"/>
              <a:buChar char="•"/>
            </a:pPr>
            <a:r>
              <a:rPr lang="en-US" sz="1600" kern="1200" spc="-45" dirty="0">
                <a:solidFill>
                  <a:schemeClr val="tx1"/>
                </a:solidFill>
                <a:latin typeface="Arial"/>
                <a:ea typeface="+mn-ea"/>
                <a:cs typeface="Arial"/>
              </a:rPr>
              <a:t>G</a:t>
            </a:r>
            <a:r>
              <a:rPr lang="en-US" sz="1600" kern="1200" dirty="0">
                <a:solidFill>
                  <a:schemeClr val="tx1"/>
                </a:solidFill>
                <a:latin typeface="Arial"/>
                <a:ea typeface="+mn-ea"/>
                <a:cs typeface="Arial"/>
              </a:rPr>
              <a:t>ray</a:t>
            </a:r>
            <a:r>
              <a:rPr lang="en-US" sz="1600" kern="1200" spc="-45" dirty="0">
                <a:solidFill>
                  <a:schemeClr val="tx1"/>
                </a:solidFill>
                <a:latin typeface="Arial"/>
                <a:ea typeface="+mn-ea"/>
                <a:cs typeface="Arial"/>
              </a:rPr>
              <a:t> </a:t>
            </a:r>
            <a:r>
              <a:rPr lang="en-US" sz="1600" kern="1200" dirty="0">
                <a:solidFill>
                  <a:schemeClr val="tx1"/>
                </a:solidFill>
                <a:latin typeface="Arial"/>
                <a:ea typeface="+mn-ea"/>
                <a:cs typeface="Arial"/>
              </a:rPr>
              <a:t>Water</a:t>
            </a:r>
            <a:r>
              <a:rPr lang="en-US" sz="1600" kern="1200" spc="-40" dirty="0">
                <a:solidFill>
                  <a:schemeClr val="tx1"/>
                </a:solidFill>
                <a:latin typeface="Arial"/>
                <a:ea typeface="+mn-ea"/>
                <a:cs typeface="Arial"/>
              </a:rPr>
              <a:t> </a:t>
            </a:r>
            <a:r>
              <a:rPr lang="en-US" sz="1600" kern="1200" spc="-10" dirty="0">
                <a:solidFill>
                  <a:schemeClr val="tx1"/>
                </a:solidFill>
                <a:latin typeface="Arial"/>
                <a:ea typeface="+mn-ea"/>
                <a:cs typeface="Arial"/>
              </a:rPr>
              <a:t>Systems</a:t>
            </a:r>
            <a:endParaRPr lang="en-US" sz="1600" kern="1200" dirty="0">
              <a:solidFill>
                <a:schemeClr val="tx1"/>
              </a:solidFill>
              <a:latin typeface="Arial"/>
              <a:ea typeface="+mn-ea"/>
              <a:cs typeface="Arial"/>
            </a:endParaRPr>
          </a:p>
          <a:p>
            <a:pPr marL="285750" indent="-228600" algn="l" rtl="0">
              <a:lnSpc>
                <a:spcPct val="90000"/>
              </a:lnSpc>
              <a:spcBef>
                <a:spcPts val="5"/>
              </a:spcBef>
              <a:buFont typeface="Arial" panose="020B0604020202020204" pitchFamily="34" charset="0"/>
              <a:buChar char="•"/>
            </a:pPr>
            <a:r>
              <a:rPr lang="en-US" sz="1600" kern="1200" dirty="0">
                <a:solidFill>
                  <a:schemeClr val="tx1"/>
                </a:solidFill>
                <a:latin typeface="Arial"/>
                <a:ea typeface="+mn-ea"/>
                <a:cs typeface="Arial"/>
              </a:rPr>
              <a:t>Internet</a:t>
            </a:r>
            <a:r>
              <a:rPr lang="en-US" sz="1600" kern="1200" spc="-40" dirty="0">
                <a:solidFill>
                  <a:schemeClr val="tx1"/>
                </a:solidFill>
                <a:latin typeface="Arial"/>
                <a:ea typeface="+mn-ea"/>
                <a:cs typeface="Arial"/>
              </a:rPr>
              <a:t> </a:t>
            </a:r>
            <a:r>
              <a:rPr lang="en-US" sz="1600" kern="1200" spc="-10" dirty="0">
                <a:solidFill>
                  <a:schemeClr val="tx1"/>
                </a:solidFill>
                <a:latin typeface="Arial"/>
                <a:ea typeface="+mn-ea"/>
                <a:cs typeface="Arial"/>
              </a:rPr>
              <a:t>Connectivity**</a:t>
            </a:r>
            <a:endParaRPr lang="en-US" sz="1600" kern="1200" dirty="0">
              <a:solidFill>
                <a:schemeClr val="tx1"/>
              </a:solidFill>
              <a:latin typeface="Arial"/>
              <a:ea typeface="+mn-ea"/>
              <a:cs typeface="Arial"/>
            </a:endParaRPr>
          </a:p>
          <a:p>
            <a:pPr marL="285750" indent="-228600" algn="l" rtl="0">
              <a:lnSpc>
                <a:spcPct val="90000"/>
              </a:lnSpc>
              <a:spcBef>
                <a:spcPts val="5"/>
              </a:spcBef>
              <a:buFont typeface="Arial" panose="020B0604020202020204" pitchFamily="34" charset="0"/>
              <a:buChar char="•"/>
            </a:pPr>
            <a:r>
              <a:rPr lang="en-US" sz="1600" kern="1200" spc="-10" dirty="0">
                <a:solidFill>
                  <a:schemeClr val="tx1"/>
                </a:solidFill>
                <a:latin typeface="Arial"/>
                <a:ea typeface="+mn-ea"/>
                <a:cs typeface="Arial"/>
              </a:rPr>
              <a:t>Healthcare</a:t>
            </a:r>
            <a:endParaRPr lang="en-US" sz="1600" kern="1200" dirty="0">
              <a:solidFill>
                <a:schemeClr val="tx1"/>
              </a:solidFill>
              <a:latin typeface="Arial"/>
              <a:ea typeface="+mn-ea"/>
              <a:cs typeface="Arial"/>
            </a:endParaRPr>
          </a:p>
          <a:p>
            <a:pPr marL="285750" indent="-228600" algn="l" rtl="0">
              <a:lnSpc>
                <a:spcPct val="90000"/>
              </a:lnSpc>
              <a:spcBef>
                <a:spcPts val="5"/>
              </a:spcBef>
              <a:buFont typeface="Arial" panose="020B0604020202020204" pitchFamily="34" charset="0"/>
              <a:buChar char="•"/>
            </a:pPr>
            <a:r>
              <a:rPr lang="en-US" sz="1600" kern="1200" dirty="0">
                <a:solidFill>
                  <a:schemeClr val="tx1"/>
                </a:solidFill>
                <a:latin typeface="Arial"/>
                <a:ea typeface="+mn-ea"/>
                <a:cs typeface="Arial"/>
              </a:rPr>
              <a:t>Community</a:t>
            </a:r>
            <a:r>
              <a:rPr lang="en-US" sz="1600" kern="1200" spc="-45" dirty="0">
                <a:solidFill>
                  <a:schemeClr val="tx1"/>
                </a:solidFill>
                <a:latin typeface="Arial"/>
                <a:ea typeface="+mn-ea"/>
                <a:cs typeface="Arial"/>
              </a:rPr>
              <a:t> </a:t>
            </a:r>
            <a:r>
              <a:rPr lang="en-US" sz="1600" kern="1200" spc="-10" dirty="0">
                <a:solidFill>
                  <a:schemeClr val="tx1"/>
                </a:solidFill>
                <a:latin typeface="Arial"/>
                <a:ea typeface="+mn-ea"/>
                <a:cs typeface="Arial"/>
              </a:rPr>
              <a:t>Storehouse </a:t>
            </a:r>
            <a:endParaRPr lang="en-US" sz="1600" kern="1200" spc="-10" dirty="0">
              <a:solidFill>
                <a:schemeClr val="tx1"/>
              </a:solidFill>
              <a:latin typeface="Arial" panose="020B0604020202020204" pitchFamily="34" charset="0"/>
              <a:ea typeface="+mn-ea"/>
              <a:cs typeface="Arial" panose="020B0604020202020204" pitchFamily="34" charset="0"/>
            </a:endParaRPr>
          </a:p>
          <a:p>
            <a:pPr marL="285750" indent="-228600" algn="l" rtl="0">
              <a:lnSpc>
                <a:spcPct val="90000"/>
              </a:lnSpc>
              <a:spcBef>
                <a:spcPts val="5"/>
              </a:spcBef>
              <a:buFont typeface="Arial" panose="020B0604020202020204" pitchFamily="34" charset="0"/>
              <a:buChar char="•"/>
            </a:pPr>
            <a:r>
              <a:rPr lang="en-US" sz="1600" kern="1200" dirty="0">
                <a:solidFill>
                  <a:schemeClr val="tx1"/>
                </a:solidFill>
                <a:latin typeface="Arial"/>
                <a:ea typeface="+mn-ea"/>
                <a:cs typeface="Arial"/>
              </a:rPr>
              <a:t>Environmental</a:t>
            </a:r>
            <a:r>
              <a:rPr lang="en-US" sz="1600" kern="1200" spc="-65" dirty="0">
                <a:solidFill>
                  <a:schemeClr val="tx1"/>
                </a:solidFill>
                <a:latin typeface="Arial"/>
                <a:ea typeface="+mn-ea"/>
                <a:cs typeface="Arial"/>
              </a:rPr>
              <a:t> </a:t>
            </a:r>
            <a:r>
              <a:rPr lang="en-US" sz="1600" kern="1200" spc="-10" dirty="0">
                <a:solidFill>
                  <a:schemeClr val="tx1"/>
                </a:solidFill>
                <a:latin typeface="Arial"/>
                <a:ea typeface="+mn-ea"/>
                <a:cs typeface="Arial"/>
              </a:rPr>
              <a:t>Impact </a:t>
            </a:r>
            <a:endParaRPr lang="en-US" sz="1600" kern="1200" spc="-10" dirty="0">
              <a:solidFill>
                <a:schemeClr val="tx1"/>
              </a:solidFill>
              <a:latin typeface="Arial" panose="020B0604020202020204" pitchFamily="34" charset="0"/>
              <a:ea typeface="+mn-ea"/>
              <a:cs typeface="Arial" panose="020B0604020202020204" pitchFamily="34" charset="0"/>
            </a:endParaRPr>
          </a:p>
          <a:p>
            <a:pPr marL="285750" indent="-228600" algn="l" rtl="0">
              <a:lnSpc>
                <a:spcPct val="90000"/>
              </a:lnSpc>
              <a:spcBef>
                <a:spcPts val="5"/>
              </a:spcBef>
              <a:buFont typeface="Arial" panose="020B0604020202020204" pitchFamily="34" charset="0"/>
              <a:buChar char="•"/>
            </a:pPr>
            <a:r>
              <a:rPr lang="en-US" sz="1600" kern="1200" spc="-10" dirty="0">
                <a:solidFill>
                  <a:schemeClr val="tx1"/>
                </a:solidFill>
                <a:latin typeface="Arial"/>
                <a:ea typeface="+mn-ea"/>
                <a:cs typeface="Arial"/>
              </a:rPr>
              <a:t>Benefits</a:t>
            </a:r>
            <a:endParaRPr lang="en-US" sz="1600" b="1" kern="1200" dirty="0">
              <a:solidFill>
                <a:schemeClr val="tx1"/>
              </a:solidFill>
              <a:latin typeface="Arial"/>
              <a:ea typeface="+mn-ea"/>
              <a:cs typeface="Arial"/>
            </a:endParaRPr>
          </a:p>
          <a:p>
            <a:pPr indent="-228600" algn="l" rtl="0">
              <a:lnSpc>
                <a:spcPct val="90000"/>
              </a:lnSpc>
              <a:spcBef>
                <a:spcPts val="5"/>
              </a:spcBef>
              <a:buFont typeface="Arial" panose="020B0604020202020204" pitchFamily="34" charset="0"/>
              <a:buChar char="•"/>
            </a:pPr>
            <a:endParaRPr lang="en-US" sz="1600" b="1" kern="1200" spc="-10" dirty="0">
              <a:solidFill>
                <a:schemeClr val="tx1"/>
              </a:solidFill>
              <a:latin typeface="Arial" panose="020B0604020202020204" pitchFamily="34" charset="0"/>
              <a:ea typeface="+mn-ea"/>
              <a:cs typeface="Arial" panose="020B0604020202020204" pitchFamily="34" charset="0"/>
            </a:endParaRPr>
          </a:p>
          <a:p>
            <a:pPr algn="l" rtl="0">
              <a:lnSpc>
                <a:spcPct val="90000"/>
              </a:lnSpc>
              <a:spcBef>
                <a:spcPts val="5"/>
              </a:spcBef>
            </a:pPr>
            <a:r>
              <a:rPr lang="en-US" sz="1600" b="1" kern="1200" spc="-10" dirty="0">
                <a:solidFill>
                  <a:schemeClr val="tx1"/>
                </a:solidFill>
                <a:latin typeface="Arial"/>
                <a:ea typeface="+mn-ea"/>
                <a:cs typeface="Arial"/>
              </a:rPr>
              <a:t>Conclusion</a:t>
            </a:r>
            <a:endParaRPr lang="en-US" sz="1600" b="1" kern="1200" dirty="0">
              <a:solidFill>
                <a:schemeClr val="tx1"/>
              </a:solidFill>
              <a:latin typeface="Arial"/>
              <a:ea typeface="+mn-ea"/>
              <a:cs typeface="Arial"/>
            </a:endParaRPr>
          </a:p>
        </p:txBody>
      </p:sp>
      <p:pic>
        <p:nvPicPr>
          <p:cNvPr id="7" name="Picture 6" descr="A map of a city&#10;&#10;Description automatically generated">
            <a:extLst>
              <a:ext uri="{FF2B5EF4-FFF2-40B4-BE49-F238E27FC236}">
                <a16:creationId xmlns:a16="http://schemas.microsoft.com/office/drawing/2014/main" id="{E9628667-4EFE-4A78-0B82-8B0CFF5687DF}"/>
              </a:ext>
            </a:extLst>
          </p:cNvPr>
          <p:cNvPicPr>
            <a:picLocks noChangeAspect="1"/>
          </p:cNvPicPr>
          <p:nvPr/>
        </p:nvPicPr>
        <p:blipFill rotWithShape="1">
          <a:blip r:embed="rId2">
            <a:extLst>
              <a:ext uri="{28A0092B-C50C-407E-A947-70E740481C1C}">
                <a14:useLocalDpi xmlns:a14="http://schemas.microsoft.com/office/drawing/2010/main" val="0"/>
              </a:ext>
            </a:extLst>
          </a:blip>
          <a:srcRect l="18365" t="205" r="9866" b="2359"/>
          <a:stretch/>
        </p:blipFill>
        <p:spPr>
          <a:xfrm>
            <a:off x="5645" y="10"/>
            <a:ext cx="5725457" cy="77730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0"/>
            <a:ext cx="10055885"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w of houses on a river&#10;&#10;Description automatically generated">
            <a:extLst>
              <a:ext uri="{FF2B5EF4-FFF2-40B4-BE49-F238E27FC236}">
                <a16:creationId xmlns:a16="http://schemas.microsoft.com/office/drawing/2014/main" id="{70A6A5A1-643E-8499-C43A-3C6DC5A4D5DE}"/>
              </a:ext>
            </a:extLst>
          </p:cNvPr>
          <p:cNvPicPr>
            <a:picLocks noChangeAspect="1"/>
          </p:cNvPicPr>
          <p:nvPr/>
        </p:nvPicPr>
        <p:blipFill rotWithShape="1">
          <a:blip r:embed="rId2">
            <a:extLst>
              <a:ext uri="{28A0092B-C50C-407E-A947-70E740481C1C}">
                <a14:useLocalDpi xmlns:a14="http://schemas.microsoft.com/office/drawing/2010/main" val="0"/>
              </a:ext>
            </a:extLst>
          </a:blip>
          <a:srcRect t="2571" r="2" b="2"/>
          <a:stretch/>
        </p:blipFill>
        <p:spPr>
          <a:xfrm>
            <a:off x="2801154" y="10"/>
            <a:ext cx="7977455" cy="77723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966" cy="77724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495094" y="811570"/>
            <a:ext cx="4691935" cy="4241797"/>
          </a:xfrm>
          <a:prstGeom prst="rect">
            <a:avLst/>
          </a:prstGeom>
        </p:spPr>
        <p:txBody>
          <a:bodyPr vert="horz" lIns="91440" tIns="45720" rIns="91440" bIns="45720" rtlCol="0" anchor="t">
            <a:normAutofit/>
          </a:bodyPr>
          <a:lstStyle/>
          <a:p>
            <a:pPr algn="l" rtl="0">
              <a:lnSpc>
                <a:spcPct val="90000"/>
              </a:lnSpc>
              <a:spcBef>
                <a:spcPts val="35"/>
              </a:spcBef>
            </a:pPr>
            <a:r>
              <a:rPr lang="en-US" sz="3200" b="1" kern="1200">
                <a:solidFill>
                  <a:schemeClr val="tx1"/>
                </a:solidFill>
                <a:latin typeface="Arial"/>
                <a:ea typeface="+mn-ea"/>
                <a:cs typeface="Arial"/>
              </a:rPr>
              <a:t>Who</a:t>
            </a:r>
            <a:r>
              <a:rPr lang="en-US" sz="3200" b="1" kern="1200" spc="-25">
                <a:solidFill>
                  <a:schemeClr val="tx1"/>
                </a:solidFill>
                <a:latin typeface="Arial"/>
                <a:ea typeface="+mn-ea"/>
                <a:cs typeface="Arial"/>
              </a:rPr>
              <a:t> Is The </a:t>
            </a:r>
            <a:r>
              <a:rPr lang="en-US" sz="3200" b="1" kern="1200" spc="-25" err="1">
                <a:solidFill>
                  <a:schemeClr val="tx1"/>
                </a:solidFill>
                <a:latin typeface="Arial"/>
                <a:ea typeface="+mn-ea"/>
                <a:cs typeface="Arial"/>
              </a:rPr>
              <a:t>CleanTech</a:t>
            </a:r>
            <a:r>
              <a:rPr lang="en-US" sz="3200" b="1" kern="1200" spc="-25">
                <a:solidFill>
                  <a:schemeClr val="tx1"/>
                </a:solidFill>
                <a:latin typeface="Arial"/>
                <a:ea typeface="+mn-ea"/>
                <a:cs typeface="Arial"/>
              </a:rPr>
              <a:t> Development Institute?</a:t>
            </a:r>
            <a:endParaRPr lang="en-US" sz="3200" kern="1200">
              <a:solidFill>
                <a:schemeClr val="tx1"/>
              </a:solidFill>
              <a:latin typeface="Arial"/>
              <a:ea typeface="Calibri"/>
              <a:cs typeface="Arial"/>
            </a:endParaRPr>
          </a:p>
          <a:p>
            <a:pPr marL="12700" indent="-228600" algn="l" rtl="0">
              <a:lnSpc>
                <a:spcPct val="90000"/>
              </a:lnSpc>
              <a:buFont typeface="Arial" panose="020B0604020202020204" pitchFamily="34" charset="0"/>
              <a:buChar char="•"/>
            </a:pPr>
            <a:endParaRPr lang="en-US" sz="1200" b="1" kern="1200" spc="-25" dirty="0">
              <a:solidFill>
                <a:schemeClr val="tx1"/>
              </a:solidFill>
              <a:latin typeface="+mn-lt"/>
              <a:ea typeface="+mn-ea"/>
              <a:cs typeface="+mn-cs"/>
            </a:endParaRPr>
          </a:p>
          <a:p>
            <a:pPr marL="12700" indent="-228600" algn="l" rtl="0">
              <a:lnSpc>
                <a:spcPct val="90000"/>
              </a:lnSpc>
              <a:buFont typeface="Arial" panose="020B0604020202020204" pitchFamily="34" charset="0"/>
              <a:buChar char="•"/>
            </a:pPr>
            <a:endParaRPr lang="en-US" sz="1200" b="1" kern="1200" spc="-25" dirty="0">
              <a:solidFill>
                <a:schemeClr val="tx1"/>
              </a:solidFill>
              <a:latin typeface="+mn-lt"/>
              <a:ea typeface="+mn-ea"/>
              <a:cs typeface="+mn-cs"/>
            </a:endParaRPr>
          </a:p>
          <a:p>
            <a:pPr algn="l" rtl="0">
              <a:lnSpc>
                <a:spcPct val="90000"/>
              </a:lnSpc>
            </a:pPr>
            <a:r>
              <a:rPr lang="en-US" b="1" kern="1200" spc="-25">
                <a:solidFill>
                  <a:schemeClr val="tx1"/>
                </a:solidFill>
                <a:latin typeface="Arial"/>
                <a:ea typeface="+mn-ea"/>
                <a:cs typeface="Arial"/>
              </a:rPr>
              <a:t>Mission</a:t>
            </a:r>
            <a:endParaRPr lang="en-US" kern="1200">
              <a:solidFill>
                <a:schemeClr val="tx1"/>
              </a:solidFill>
              <a:latin typeface="Arial"/>
              <a:ea typeface="+mn-ea"/>
              <a:cs typeface="Arial"/>
            </a:endParaRPr>
          </a:p>
          <a:p>
            <a:pPr marR="2363470" algn="l" rtl="0">
              <a:lnSpc>
                <a:spcPct val="90000"/>
              </a:lnSpc>
            </a:pPr>
            <a:r>
              <a:rPr lang="en-US" b="1" kern="1200">
                <a:solidFill>
                  <a:schemeClr val="tx1"/>
                </a:solidFill>
                <a:latin typeface="Arial"/>
                <a:ea typeface="+mn-ea"/>
                <a:cs typeface="Arial"/>
              </a:rPr>
              <a:t>Core</a:t>
            </a:r>
            <a:r>
              <a:rPr lang="en-US" b="1" kern="1200" spc="-20">
                <a:solidFill>
                  <a:schemeClr val="tx1"/>
                </a:solidFill>
                <a:latin typeface="Arial"/>
                <a:ea typeface="+mn-ea"/>
                <a:cs typeface="Arial"/>
              </a:rPr>
              <a:t> </a:t>
            </a:r>
            <a:r>
              <a:rPr lang="en-US" b="1" kern="1200" spc="-10">
                <a:solidFill>
                  <a:schemeClr val="tx1"/>
                </a:solidFill>
                <a:latin typeface="Arial"/>
                <a:ea typeface="+mn-ea"/>
                <a:cs typeface="Arial"/>
              </a:rPr>
              <a:t>values</a:t>
            </a:r>
            <a:endParaRPr lang="en-US" b="1" kern="1200" spc="-10">
              <a:solidFill>
                <a:schemeClr val="tx1"/>
              </a:solidFill>
              <a:latin typeface="Arial"/>
              <a:ea typeface="Calibri"/>
              <a:cs typeface="Arial"/>
            </a:endParaRPr>
          </a:p>
          <a:p>
            <a:pPr marR="2363470" algn="l" rtl="0">
              <a:lnSpc>
                <a:spcPct val="90000"/>
              </a:lnSpc>
            </a:pPr>
            <a:r>
              <a:rPr lang="en-US" b="1" kern="1200">
                <a:solidFill>
                  <a:schemeClr val="tx1"/>
                </a:solidFill>
                <a:latin typeface="Arial"/>
                <a:ea typeface="+mn-ea"/>
                <a:cs typeface="Arial"/>
              </a:rPr>
              <a:t>Value</a:t>
            </a:r>
            <a:r>
              <a:rPr lang="en-US" b="1" kern="1200" spc="-25">
                <a:solidFill>
                  <a:schemeClr val="tx1"/>
                </a:solidFill>
                <a:latin typeface="Arial"/>
                <a:ea typeface="+mn-ea"/>
                <a:cs typeface="Arial"/>
              </a:rPr>
              <a:t> </a:t>
            </a:r>
            <a:r>
              <a:rPr lang="en-US" b="1" kern="1200" spc="-10">
                <a:solidFill>
                  <a:schemeClr val="tx1"/>
                </a:solidFill>
                <a:latin typeface="Arial"/>
                <a:ea typeface="+mn-ea"/>
                <a:cs typeface="Arial"/>
              </a:rPr>
              <a:t>Proposition </a:t>
            </a:r>
            <a:endParaRPr lang="en-US" b="1" kern="1200" spc="-10">
              <a:solidFill>
                <a:schemeClr val="tx1"/>
              </a:solidFill>
              <a:latin typeface="Arial"/>
              <a:ea typeface="Calibri"/>
              <a:cs typeface="Arial"/>
            </a:endParaRPr>
          </a:p>
          <a:p>
            <a:pPr marL="12700" marR="2429510" indent="-228600" algn="l" rtl="0">
              <a:lnSpc>
                <a:spcPct val="90000"/>
              </a:lnSpc>
              <a:buFont typeface="Arial" panose="020B0604020202020204" pitchFamily="34" charset="0"/>
              <a:buChar char="•"/>
            </a:pPr>
            <a:endParaRPr lang="en-US" b="1" kern="1200" spc="-10">
              <a:solidFill>
                <a:schemeClr val="tx1"/>
              </a:solidFill>
              <a:latin typeface="Arial"/>
              <a:ea typeface="+mn-ea"/>
              <a:cs typeface="Arial"/>
            </a:endParaRPr>
          </a:p>
          <a:p>
            <a:pPr marR="2429510" algn="l" rtl="0">
              <a:lnSpc>
                <a:spcPct val="90000"/>
              </a:lnSpc>
            </a:pPr>
            <a:endParaRPr lang="en-US" b="1" kern="1200" spc="-10">
              <a:solidFill>
                <a:schemeClr val="tx1"/>
              </a:solidFill>
              <a:latin typeface="Arial"/>
              <a:ea typeface="+mn-ea"/>
              <a:cs typeface="Arial"/>
            </a:endParaRPr>
          </a:p>
          <a:p>
            <a:pPr marR="2429510" algn="l">
              <a:lnSpc>
                <a:spcPct val="90000"/>
              </a:lnSpc>
            </a:pPr>
            <a:r>
              <a:rPr lang="en-US" b="1" kern="1200" spc="-10">
                <a:solidFill>
                  <a:schemeClr val="tx1"/>
                </a:solidFill>
                <a:latin typeface="Arial"/>
                <a:ea typeface="+mn-ea"/>
                <a:cs typeface="Arial"/>
              </a:rPr>
              <a:t>TEAM</a:t>
            </a:r>
            <a:endParaRPr lang="en-US" kern="1200">
              <a:solidFill>
                <a:schemeClr val="tx1"/>
              </a:solidFill>
              <a:latin typeface="Arial"/>
              <a:ea typeface="Calibri"/>
              <a:cs typeface="Arial"/>
            </a:endParaRPr>
          </a:p>
          <a:p>
            <a:pPr marR="2429510" algn="l">
              <a:lnSpc>
                <a:spcPct val="90000"/>
              </a:lnSpc>
            </a:pPr>
            <a:r>
              <a:rPr lang="en-US" kern="1200">
                <a:solidFill>
                  <a:schemeClr val="tx1"/>
                </a:solidFill>
                <a:latin typeface="Arial"/>
                <a:ea typeface="+mn-ea"/>
                <a:cs typeface="Arial"/>
              </a:rPr>
              <a:t>Dawnita M. Roberts</a:t>
            </a:r>
            <a:endParaRPr lang="en-US" kern="1200">
              <a:solidFill>
                <a:schemeClr val="tx1"/>
              </a:solidFill>
              <a:latin typeface="Arial"/>
              <a:ea typeface="Calibri"/>
              <a:cs typeface="Arial"/>
            </a:endParaRPr>
          </a:p>
          <a:p>
            <a:pPr marR="2429510" algn="l" rtl="0">
              <a:lnSpc>
                <a:spcPct val="90000"/>
              </a:lnSpc>
            </a:pPr>
            <a:r>
              <a:rPr lang="en-US" kern="1200">
                <a:solidFill>
                  <a:schemeClr val="tx1"/>
                </a:solidFill>
                <a:latin typeface="Arial"/>
                <a:ea typeface="+mn-ea"/>
                <a:cs typeface="Arial"/>
              </a:rPr>
              <a:t>J. Reid Gorman</a:t>
            </a:r>
            <a:endParaRPr lang="en-US" kern="1200">
              <a:solidFill>
                <a:schemeClr val="tx1"/>
              </a:solidFill>
              <a:latin typeface="Arial"/>
              <a:ea typeface="Calibri"/>
              <a:cs typeface="Arial"/>
            </a:endParaRPr>
          </a:p>
          <a:p>
            <a:pPr marR="2429510" algn="l" rtl="0">
              <a:lnSpc>
                <a:spcPct val="90000"/>
              </a:lnSpc>
            </a:pPr>
            <a:r>
              <a:rPr lang="en-US" kern="1200">
                <a:solidFill>
                  <a:schemeClr val="tx1"/>
                </a:solidFill>
                <a:latin typeface="Arial"/>
                <a:ea typeface="+mn-ea"/>
                <a:cs typeface="Arial"/>
              </a:rPr>
              <a:t>Derrick Clyburn Ballard</a:t>
            </a:r>
            <a:endParaRPr lang="en-US" kern="1200">
              <a:solidFill>
                <a:schemeClr val="tx1"/>
              </a:solidFill>
              <a:latin typeface="Arial"/>
              <a:ea typeface="Calibri"/>
              <a:cs typeface="Arial"/>
            </a:endParaRPr>
          </a:p>
          <a:p>
            <a:pPr indent="-228600" algn="l" rtl="0">
              <a:lnSpc>
                <a:spcPct val="90000"/>
              </a:lnSpc>
              <a:spcBef>
                <a:spcPts val="25"/>
              </a:spcBef>
              <a:buFont typeface="Arial" panose="020B0604020202020204" pitchFamily="34" charset="0"/>
              <a:buChar char="•"/>
            </a:pPr>
            <a:endParaRPr lang="en-US" sz="1200" kern="1200" dirty="0">
              <a:solidFill>
                <a:schemeClr val="tx1"/>
              </a:solidFill>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bunch of keys on a table in a living room&#10;&#10;Description automatically generated">
            <a:extLst>
              <a:ext uri="{FF2B5EF4-FFF2-40B4-BE49-F238E27FC236}">
                <a16:creationId xmlns:a16="http://schemas.microsoft.com/office/drawing/2014/main" id="{CB3EACB9-1772-9BAF-2FB1-2F74E4D31A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414" t="-20" r="12905" b="-115"/>
          <a:stretch/>
        </p:blipFill>
        <p:spPr>
          <a:xfrm>
            <a:off x="4116442" y="1572"/>
            <a:ext cx="6009363" cy="7769602"/>
          </a:xfrm>
          <a:prstGeom prst="rect">
            <a:avLst/>
          </a:prstGeom>
        </p:spPr>
      </p:pic>
      <p:sp>
        <p:nvSpPr>
          <p:cNvPr id="2" name="object 2"/>
          <p:cNvSpPr txBox="1"/>
          <p:nvPr/>
        </p:nvSpPr>
        <p:spPr>
          <a:xfrm>
            <a:off x="373118" y="948268"/>
            <a:ext cx="9079492" cy="4599208"/>
          </a:xfrm>
          <a:prstGeom prst="rect">
            <a:avLst/>
          </a:prstGeom>
        </p:spPr>
        <p:txBody>
          <a:bodyPr vert="horz" wrap="square" lIns="0" tIns="12700" rIns="0" bIns="0" rtlCol="0" anchor="t">
            <a:spAutoFit/>
          </a:bodyPr>
          <a:lstStyle/>
          <a:p>
            <a:pPr marL="12700" marR="6826250">
              <a:lnSpc>
                <a:spcPct val="114999"/>
              </a:lnSpc>
              <a:spcBef>
                <a:spcPts val="100"/>
              </a:spcBef>
            </a:pPr>
            <a:r>
              <a:rPr lang="en-US" sz="3200" b="1" spc="-10" dirty="0">
                <a:solidFill>
                  <a:schemeClr val="tx1"/>
                </a:solidFill>
                <a:latin typeface="Arial"/>
                <a:cs typeface="Arial"/>
              </a:rPr>
              <a:t>Services</a:t>
            </a:r>
            <a:endParaRPr lang="en-US" sz="1400" b="1" spc="-10" dirty="0">
              <a:solidFill>
                <a:schemeClr val="tx1"/>
              </a:solidFill>
              <a:latin typeface="Times New Roman"/>
              <a:cs typeface="Times New Roman"/>
            </a:endParaRPr>
          </a:p>
          <a:p>
            <a:pPr marL="12700" marR="6826250">
              <a:lnSpc>
                <a:spcPct val="114999"/>
              </a:lnSpc>
              <a:spcBef>
                <a:spcPts val="100"/>
              </a:spcBef>
            </a:pPr>
            <a:endParaRPr lang="en-US" sz="1400" b="1" spc="-10" dirty="0">
              <a:solidFill>
                <a:schemeClr val="tx1"/>
              </a:solidFill>
              <a:latin typeface="Times New Roman"/>
              <a:cs typeface="Times New Roman"/>
            </a:endParaRPr>
          </a:p>
          <a:p>
            <a:pPr marL="298450" marR="6826250" indent="-285750">
              <a:lnSpc>
                <a:spcPct val="114999"/>
              </a:lnSpc>
              <a:spcBef>
                <a:spcPts val="100"/>
              </a:spcBef>
              <a:buFont typeface="Arial"/>
              <a:buChar char="•"/>
            </a:pPr>
            <a:r>
              <a:rPr lang="en-US" sz="1600" spc="-10">
                <a:solidFill>
                  <a:schemeClr val="tx1"/>
                </a:solidFill>
                <a:latin typeface="Arial"/>
                <a:cs typeface="Arial"/>
              </a:rPr>
              <a:t>Design</a:t>
            </a:r>
          </a:p>
          <a:p>
            <a:pPr marL="298450" marR="6826250" indent="-285750">
              <a:lnSpc>
                <a:spcPct val="114999"/>
              </a:lnSpc>
              <a:spcBef>
                <a:spcPts val="100"/>
              </a:spcBef>
              <a:buFont typeface="Arial"/>
              <a:buChar char="•"/>
            </a:pPr>
            <a:r>
              <a:rPr lang="en-US" sz="1600" spc="-10">
                <a:solidFill>
                  <a:schemeClr val="tx1"/>
                </a:solidFill>
                <a:latin typeface="Arial"/>
                <a:cs typeface="Arial"/>
              </a:rPr>
              <a:t>Development</a:t>
            </a:r>
          </a:p>
          <a:p>
            <a:pPr marL="298450" marR="6826250" indent="-285750">
              <a:lnSpc>
                <a:spcPct val="114999"/>
              </a:lnSpc>
              <a:spcBef>
                <a:spcPts val="100"/>
              </a:spcBef>
              <a:buFont typeface="Arial"/>
              <a:buChar char="•"/>
            </a:pPr>
            <a:r>
              <a:rPr lang="en-US" sz="1600" spc="-10">
                <a:solidFill>
                  <a:schemeClr val="tx1"/>
                </a:solidFill>
                <a:latin typeface="Arial"/>
                <a:cs typeface="Arial"/>
              </a:rPr>
              <a:t>Energy Management</a:t>
            </a:r>
          </a:p>
          <a:p>
            <a:pPr marL="298450" marR="6826250" indent="-285750">
              <a:lnSpc>
                <a:spcPct val="114999"/>
              </a:lnSpc>
              <a:spcBef>
                <a:spcPts val="100"/>
              </a:spcBef>
              <a:buFont typeface="Arial"/>
              <a:buChar char="•"/>
            </a:pPr>
            <a:r>
              <a:rPr lang="en-US" sz="1600" spc="-10">
                <a:solidFill>
                  <a:schemeClr val="tx1"/>
                </a:solidFill>
                <a:latin typeface="Arial"/>
                <a:cs typeface="Arial"/>
              </a:rPr>
              <a:t>Economic Development</a:t>
            </a:r>
          </a:p>
          <a:p>
            <a:pPr marL="298450" marR="6826250" indent="-285750">
              <a:lnSpc>
                <a:spcPct val="114999"/>
              </a:lnSpc>
              <a:spcBef>
                <a:spcPts val="100"/>
              </a:spcBef>
              <a:buFont typeface="Arial"/>
              <a:buChar char="•"/>
            </a:pPr>
            <a:r>
              <a:rPr lang="en-US" sz="1600" spc="-10">
                <a:solidFill>
                  <a:schemeClr val="tx1"/>
                </a:solidFill>
                <a:latin typeface="Arial"/>
                <a:cs typeface="Arial"/>
              </a:rPr>
              <a:t>Voucher Program Assistance</a:t>
            </a:r>
          </a:p>
          <a:p>
            <a:pPr marL="298450" marR="6826250" indent="-285750">
              <a:lnSpc>
                <a:spcPct val="114999"/>
              </a:lnSpc>
              <a:spcBef>
                <a:spcPts val="100"/>
              </a:spcBef>
              <a:buFont typeface="Arial"/>
              <a:buChar char="•"/>
            </a:pPr>
            <a:r>
              <a:rPr lang="en-US" sz="1600" spc="-10">
                <a:solidFill>
                  <a:schemeClr val="tx1"/>
                </a:solidFill>
                <a:latin typeface="Arial"/>
                <a:cs typeface="Arial"/>
              </a:rPr>
              <a:t>Home Ownership Assistance</a:t>
            </a:r>
          </a:p>
          <a:p>
            <a:pPr marL="298450" marR="6826250" indent="-285750">
              <a:lnSpc>
                <a:spcPct val="114999"/>
              </a:lnSpc>
              <a:spcBef>
                <a:spcPts val="100"/>
              </a:spcBef>
              <a:buFont typeface="Arial"/>
              <a:buChar char="•"/>
            </a:pPr>
            <a:r>
              <a:rPr lang="en-US" sz="1600" spc="-10">
                <a:solidFill>
                  <a:schemeClr val="tx1"/>
                </a:solidFill>
                <a:latin typeface="Arial"/>
                <a:cs typeface="Arial"/>
              </a:rPr>
              <a:t>Clean Energy Solutions 	Homes </a:t>
            </a:r>
            <a:endParaRPr lang="en-US" sz="1600" spc="-10">
              <a:solidFill>
                <a:schemeClr val="tx1"/>
              </a:solidFill>
              <a:latin typeface="Arial" panose="020B0604020202020204" pitchFamily="34" charset="0"/>
              <a:cs typeface="Arial" panose="020B0604020202020204" pitchFamily="34" charset="0"/>
            </a:endParaRPr>
          </a:p>
          <a:p>
            <a:pPr marL="298450" marR="6826250" indent="-285750">
              <a:lnSpc>
                <a:spcPct val="114999"/>
              </a:lnSpc>
              <a:spcBef>
                <a:spcPts val="100"/>
              </a:spcBef>
              <a:buFont typeface="Arial"/>
              <a:buChar char="•"/>
            </a:pPr>
            <a:r>
              <a:rPr lang="en-US" sz="1600" spc="-10">
                <a:solidFill>
                  <a:schemeClr val="tx1"/>
                </a:solidFill>
                <a:latin typeface="Arial"/>
                <a:cs typeface="Arial"/>
              </a:rPr>
              <a:t>	Municipalities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4"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w of houses with a pool and a pond">
            <a:extLst>
              <a:ext uri="{FF2B5EF4-FFF2-40B4-BE49-F238E27FC236}">
                <a16:creationId xmlns:a16="http://schemas.microsoft.com/office/drawing/2014/main" id="{16CB5CBA-7607-2B25-5231-D8F48959FD34}"/>
              </a:ext>
            </a:extLst>
          </p:cNvPr>
          <p:cNvPicPr>
            <a:picLocks noChangeAspect="1"/>
          </p:cNvPicPr>
          <p:nvPr/>
        </p:nvPicPr>
        <p:blipFill rotWithShape="1">
          <a:blip r:embed="rId3">
            <a:extLst>
              <a:ext uri="{28A0092B-C50C-407E-A947-70E740481C1C}">
                <a14:useLocalDpi xmlns:a14="http://schemas.microsoft.com/office/drawing/2010/main" val="0"/>
              </a:ext>
            </a:extLst>
          </a:blip>
          <a:srcRect l="12960" t="2537" r="-175"/>
          <a:stretch/>
        </p:blipFill>
        <p:spPr>
          <a:xfrm>
            <a:off x="19" y="10"/>
            <a:ext cx="6957698" cy="7775173"/>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28140" y="0"/>
            <a:ext cx="5830257" cy="77724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5760183" y="1488943"/>
            <a:ext cx="3571824" cy="4241797"/>
          </a:xfrm>
          <a:prstGeom prst="rect">
            <a:avLst/>
          </a:prstGeom>
        </p:spPr>
        <p:txBody>
          <a:bodyPr vert="horz" lIns="91440" tIns="45720" rIns="91440" bIns="45720" rtlCol="0" anchor="t">
            <a:normAutofit/>
          </a:bodyPr>
          <a:lstStyle/>
          <a:p>
            <a:pPr algn="l" rtl="0">
              <a:lnSpc>
                <a:spcPct val="90000"/>
              </a:lnSpc>
              <a:spcBef>
                <a:spcPts val="45"/>
              </a:spcBef>
            </a:pPr>
            <a:r>
              <a:rPr lang="en-US" sz="2000" kern="1200">
                <a:solidFill>
                  <a:schemeClr val="tx1"/>
                </a:solidFill>
                <a:latin typeface="Arial"/>
                <a:ea typeface="+mn-ea"/>
                <a:cs typeface="Arial"/>
              </a:rPr>
              <a:t>A</a:t>
            </a:r>
            <a:r>
              <a:rPr lang="en-US" sz="2000" kern="1200" spc="-25">
                <a:solidFill>
                  <a:schemeClr val="tx1"/>
                </a:solidFill>
                <a:latin typeface="Arial"/>
                <a:ea typeface="+mn-ea"/>
                <a:cs typeface="Arial"/>
              </a:rPr>
              <a:t> </a:t>
            </a:r>
            <a:r>
              <a:rPr lang="en-US" sz="2000" kern="1200">
                <a:solidFill>
                  <a:schemeClr val="tx1"/>
                </a:solidFill>
                <a:latin typeface="Arial"/>
                <a:ea typeface="+mn-ea"/>
                <a:cs typeface="Arial"/>
              </a:rPr>
              <a:t>Smart</a:t>
            </a:r>
            <a:r>
              <a:rPr lang="en-US" sz="2000" kern="1200" spc="-30">
                <a:solidFill>
                  <a:schemeClr val="tx1"/>
                </a:solidFill>
                <a:latin typeface="Arial"/>
                <a:ea typeface="+mn-ea"/>
                <a:cs typeface="Arial"/>
              </a:rPr>
              <a:t> </a:t>
            </a:r>
            <a:r>
              <a:rPr lang="en-US" sz="2000" kern="1200">
                <a:solidFill>
                  <a:schemeClr val="tx1"/>
                </a:solidFill>
                <a:latin typeface="Arial"/>
                <a:ea typeface="+mn-ea"/>
                <a:cs typeface="Arial"/>
              </a:rPr>
              <a:t>and</a:t>
            </a:r>
            <a:r>
              <a:rPr lang="en-US" sz="2000" kern="1200" spc="-25">
                <a:solidFill>
                  <a:schemeClr val="tx1"/>
                </a:solidFill>
                <a:latin typeface="Arial"/>
                <a:ea typeface="+mn-ea"/>
                <a:cs typeface="Arial"/>
              </a:rPr>
              <a:t> </a:t>
            </a:r>
            <a:r>
              <a:rPr lang="en-US" sz="2000" kern="1200">
                <a:solidFill>
                  <a:schemeClr val="tx1"/>
                </a:solidFill>
                <a:latin typeface="Arial"/>
                <a:ea typeface="+mn-ea"/>
                <a:cs typeface="Arial"/>
              </a:rPr>
              <a:t>Connected</a:t>
            </a:r>
            <a:r>
              <a:rPr lang="en-US" sz="2000" kern="1200" spc="-30">
                <a:solidFill>
                  <a:schemeClr val="tx1"/>
                </a:solidFill>
                <a:latin typeface="Arial"/>
                <a:ea typeface="+mn-ea"/>
                <a:cs typeface="Arial"/>
              </a:rPr>
              <a:t> </a:t>
            </a:r>
            <a:br>
              <a:rPr lang="en-US" sz="2000" kern="1200" spc="-30">
                <a:solidFill>
                  <a:schemeClr val="tx1"/>
                </a:solidFill>
                <a:latin typeface="Arial"/>
                <a:ea typeface="+mn-ea"/>
                <a:cs typeface="Arial"/>
              </a:rPr>
            </a:br>
            <a:r>
              <a:rPr lang="en-US" sz="2000" kern="1200" spc="-10">
                <a:solidFill>
                  <a:schemeClr val="tx1"/>
                </a:solidFill>
                <a:latin typeface="Arial"/>
                <a:ea typeface="+mn-ea"/>
                <a:cs typeface="Arial"/>
              </a:rPr>
              <a:t>Hurricane-</a:t>
            </a:r>
            <a:r>
              <a:rPr lang="en-US" sz="2000" kern="1200">
                <a:solidFill>
                  <a:schemeClr val="tx1"/>
                </a:solidFill>
                <a:latin typeface="Arial"/>
                <a:ea typeface="+mn-ea"/>
                <a:cs typeface="Arial"/>
              </a:rPr>
              <a:t>Proof</a:t>
            </a:r>
            <a:r>
              <a:rPr lang="en-US" sz="2000" kern="1200" spc="-25">
                <a:solidFill>
                  <a:schemeClr val="tx1"/>
                </a:solidFill>
                <a:latin typeface="Arial"/>
                <a:ea typeface="+mn-ea"/>
                <a:cs typeface="Arial"/>
              </a:rPr>
              <a:t> </a:t>
            </a:r>
            <a:r>
              <a:rPr lang="en-US" sz="2000" kern="1200">
                <a:solidFill>
                  <a:schemeClr val="tx1"/>
                </a:solidFill>
                <a:latin typeface="Arial"/>
                <a:ea typeface="+mn-ea"/>
                <a:cs typeface="Arial"/>
              </a:rPr>
              <a:t>Housing</a:t>
            </a:r>
            <a:r>
              <a:rPr lang="en-US" sz="2000" kern="1200" spc="-25">
                <a:solidFill>
                  <a:schemeClr val="tx1"/>
                </a:solidFill>
                <a:latin typeface="Arial"/>
                <a:ea typeface="+mn-ea"/>
                <a:cs typeface="Arial"/>
              </a:rPr>
              <a:t> </a:t>
            </a:r>
            <a:r>
              <a:rPr lang="en-US" sz="2000" kern="1200" spc="-10">
                <a:solidFill>
                  <a:schemeClr val="tx1"/>
                </a:solidFill>
                <a:latin typeface="Arial"/>
                <a:ea typeface="+mn-ea"/>
                <a:cs typeface="Arial"/>
              </a:rPr>
              <a:t>Development**</a:t>
            </a:r>
            <a:endParaRPr lang="en-US" sz="2000" kern="1200">
              <a:solidFill>
                <a:schemeClr val="tx1"/>
              </a:solidFill>
              <a:latin typeface="Arial"/>
              <a:ea typeface="+mn-ea"/>
              <a:cs typeface="Arial"/>
            </a:endParaRPr>
          </a:p>
          <a:p>
            <a:pPr indent="-228600" algn="l" rtl="0">
              <a:lnSpc>
                <a:spcPct val="90000"/>
              </a:lnSpc>
              <a:spcBef>
                <a:spcPts val="15"/>
              </a:spcBef>
              <a:buFont typeface="Arial" panose="020B0604020202020204" pitchFamily="34" charset="0"/>
              <a:buChar char="•"/>
            </a:pPr>
            <a:endParaRPr lang="en-US" sz="2000" kern="1200">
              <a:solidFill>
                <a:schemeClr val="tx1"/>
              </a:solidFill>
              <a:latin typeface="Arial"/>
              <a:ea typeface="+mn-ea"/>
              <a:cs typeface="Arial"/>
            </a:endParaRPr>
          </a:p>
          <a:p>
            <a:pPr marR="5080" algn="l" rtl="0">
              <a:lnSpc>
                <a:spcPct val="90000"/>
              </a:lnSpc>
            </a:pPr>
            <a:endParaRPr lang="en-US" sz="2000" kern="1200" spc="-10">
              <a:solidFill>
                <a:schemeClr val="tx1"/>
              </a:solidFill>
              <a:latin typeface="Arial"/>
              <a:ea typeface="+mn-ea"/>
              <a:cs typeface="Arial"/>
            </a:endParaRPr>
          </a:p>
        </p:txBody>
      </p:sp>
      <p:sp>
        <p:nvSpPr>
          <p:cNvPr id="3" name="object 2">
            <a:extLst>
              <a:ext uri="{FF2B5EF4-FFF2-40B4-BE49-F238E27FC236}">
                <a16:creationId xmlns:a16="http://schemas.microsoft.com/office/drawing/2014/main" id="{7AB36E31-2417-7D5D-BCEE-2E37BB4D920B}"/>
              </a:ext>
            </a:extLst>
          </p:cNvPr>
          <p:cNvSpPr txBox="1"/>
          <p:nvPr/>
        </p:nvSpPr>
        <p:spPr>
          <a:xfrm>
            <a:off x="5761821" y="358665"/>
            <a:ext cx="3990341" cy="1185863"/>
          </a:xfrm>
          <a:prstGeom prst="rect">
            <a:avLst/>
          </a:prstGeom>
        </p:spPr>
        <p:txBody>
          <a:bodyPr vert="horz" lIns="91440" tIns="45720" rIns="91440" bIns="45720" rtlCol="0" anchor="t">
            <a:noAutofit/>
          </a:bodyPr>
          <a:lstStyle/>
          <a:p>
            <a:pPr algn="l" rtl="0">
              <a:lnSpc>
                <a:spcPct val="90000"/>
              </a:lnSpc>
              <a:spcBef>
                <a:spcPts val="45"/>
              </a:spcBef>
            </a:pPr>
            <a:r>
              <a:rPr lang="en-US" sz="3200" b="1" kern="1200">
                <a:solidFill>
                  <a:schemeClr val="tx1"/>
                </a:solidFill>
                <a:latin typeface="Arial"/>
                <a:ea typeface="+mn-ea"/>
                <a:cs typeface="Arial"/>
              </a:rPr>
              <a:t>Belle</a:t>
            </a:r>
            <a:r>
              <a:rPr lang="en-US" sz="3200" b="1" kern="1200" spc="-25">
                <a:solidFill>
                  <a:schemeClr val="tx1"/>
                </a:solidFill>
                <a:latin typeface="Arial"/>
                <a:ea typeface="+mn-ea"/>
                <a:cs typeface="Arial"/>
              </a:rPr>
              <a:t> </a:t>
            </a:r>
            <a:r>
              <a:rPr lang="en-US" sz="3200" b="1" kern="1200">
                <a:solidFill>
                  <a:schemeClr val="tx1"/>
                </a:solidFill>
                <a:latin typeface="Arial"/>
                <a:ea typeface="+mn-ea"/>
                <a:cs typeface="Arial"/>
              </a:rPr>
              <a:t>Point</a:t>
            </a:r>
            <a:r>
              <a:rPr lang="en-US" sz="3200" b="1" kern="1200" spc="-30">
                <a:solidFill>
                  <a:schemeClr val="tx1"/>
                </a:solidFill>
                <a:latin typeface="Arial"/>
                <a:ea typeface="+mn-ea"/>
                <a:cs typeface="Arial"/>
              </a:rPr>
              <a:t> </a:t>
            </a:r>
            <a:r>
              <a:rPr lang="en-US" sz="3200" b="1" kern="1200">
                <a:solidFill>
                  <a:schemeClr val="tx1"/>
                </a:solidFill>
                <a:latin typeface="Arial"/>
                <a:ea typeface="+mn-ea"/>
                <a:cs typeface="Arial"/>
              </a:rPr>
              <a:t>Resilient</a:t>
            </a:r>
            <a:r>
              <a:rPr lang="en-US" sz="3200" b="1" kern="1200" spc="-25">
                <a:solidFill>
                  <a:schemeClr val="tx1"/>
                </a:solidFill>
                <a:latin typeface="Arial"/>
                <a:ea typeface="+mn-ea"/>
                <a:cs typeface="Arial"/>
              </a:rPr>
              <a:t> </a:t>
            </a:r>
            <a:r>
              <a:rPr lang="en-US" sz="3200" b="1" kern="1200" err="1">
                <a:solidFill>
                  <a:schemeClr val="tx1"/>
                </a:solidFill>
                <a:latin typeface="Arial"/>
                <a:ea typeface="+mn-ea"/>
                <a:cs typeface="Arial"/>
              </a:rPr>
              <a:t>Agrihood</a:t>
            </a:r>
            <a:r>
              <a:rPr lang="en-US" sz="3200" b="1" kern="1200">
                <a:solidFill>
                  <a:schemeClr val="tx1"/>
                </a:solidFill>
                <a:latin typeface="Arial"/>
                <a:ea typeface="+mn-ea"/>
                <a:cs typeface="Arial"/>
              </a:rPr>
              <a:t>:</a:t>
            </a:r>
            <a:endParaRPr lang="en-US" sz="3200" b="1" kern="1200" spc="-30">
              <a:solidFill>
                <a:schemeClr val="tx1"/>
              </a:solidFill>
              <a:latin typeface="Arial"/>
              <a:ea typeface="+mn-ea"/>
              <a:cs typeface="Arial"/>
            </a:endParaRPr>
          </a:p>
          <a:p>
            <a:pPr indent="-228600" algn="l" rtl="0">
              <a:lnSpc>
                <a:spcPct val="90000"/>
              </a:lnSpc>
              <a:spcBef>
                <a:spcPts val="15"/>
              </a:spcBef>
              <a:buFont typeface="Arial" panose="020B0604020202020204" pitchFamily="34" charset="0"/>
              <a:buChar char="•"/>
            </a:pPr>
            <a:endParaRPr lang="en-US" sz="2000" b="1" kern="1200">
              <a:solidFill>
                <a:schemeClr val="tx1"/>
              </a:solidFill>
              <a:latin typeface="Arial"/>
              <a:ea typeface="+mn-ea"/>
              <a:cs typeface="Arial"/>
            </a:endParaRPr>
          </a:p>
          <a:p>
            <a:pPr marR="5080" algn="l" rtl="0">
              <a:lnSpc>
                <a:spcPct val="90000"/>
              </a:lnSpc>
            </a:pPr>
            <a:endParaRPr lang="en-US" sz="2000" b="1" kern="1200" spc="-10">
              <a:solidFill>
                <a:schemeClr val="tx1"/>
              </a:solidFill>
              <a:latin typeface="Arial"/>
              <a:ea typeface="+mn-ea"/>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ird's eye view of a person's hand planting">
            <a:extLst>
              <a:ext uri="{FF2B5EF4-FFF2-40B4-BE49-F238E27FC236}">
                <a16:creationId xmlns:a16="http://schemas.microsoft.com/office/drawing/2014/main" id="{1B540DA3-3C80-247E-0680-3756C89E3C1D}"/>
              </a:ext>
            </a:extLst>
          </p:cNvPr>
          <p:cNvPicPr>
            <a:picLocks noChangeAspect="1"/>
          </p:cNvPicPr>
          <p:nvPr/>
        </p:nvPicPr>
        <p:blipFill rotWithShape="1">
          <a:blip r:embed="rId2"/>
          <a:srcRect l="44098" r="4673"/>
          <a:stretch/>
        </p:blipFill>
        <p:spPr>
          <a:xfrm>
            <a:off x="4095531" y="10"/>
            <a:ext cx="5965058" cy="7772390"/>
          </a:xfrm>
          <a:prstGeom prst="rect">
            <a:avLst/>
          </a:prstGeom>
        </p:spPr>
      </p:pic>
      <p:grpSp>
        <p:nvGrpSpPr>
          <p:cNvPr id="8" name="Group 7">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01773" cy="7772400"/>
            <a:chOff x="12068638" y="0"/>
            <a:chExt cx="123362" cy="6858000"/>
          </a:xfrm>
        </p:grpSpPr>
        <p:sp>
          <p:nvSpPr>
            <p:cNvPr id="9" name="Rectangle 8">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bject 2"/>
          <p:cNvSpPr txBox="1"/>
          <p:nvPr/>
        </p:nvSpPr>
        <p:spPr>
          <a:xfrm>
            <a:off x="342412" y="959569"/>
            <a:ext cx="3705751" cy="3907543"/>
          </a:xfrm>
          <a:prstGeom prst="rect">
            <a:avLst/>
          </a:prstGeom>
        </p:spPr>
        <p:txBody>
          <a:bodyPr vert="horz" lIns="91440" tIns="45720" rIns="91440" bIns="45720" rtlCol="0" anchor="t">
            <a:normAutofit/>
          </a:bodyPr>
          <a:lstStyle/>
          <a:p>
            <a:pPr algn="l" rtl="0">
              <a:lnSpc>
                <a:spcPct val="90000"/>
              </a:lnSpc>
              <a:spcBef>
                <a:spcPts val="234"/>
              </a:spcBef>
            </a:pPr>
            <a:r>
              <a:rPr lang="en-US" sz="3200" b="1" kern="1200">
                <a:solidFill>
                  <a:schemeClr val="tx1"/>
                </a:solidFill>
                <a:latin typeface="Arial"/>
                <a:ea typeface="+mn-ea"/>
                <a:cs typeface="Arial"/>
              </a:rPr>
              <a:t>Sustainable</a:t>
            </a:r>
            <a:r>
              <a:rPr lang="en-US" sz="3200" b="1" kern="1200" spc="-30">
                <a:solidFill>
                  <a:schemeClr val="tx1"/>
                </a:solidFill>
                <a:latin typeface="Arial"/>
                <a:ea typeface="+mn-ea"/>
                <a:cs typeface="Arial"/>
              </a:rPr>
              <a:t> </a:t>
            </a:r>
            <a:r>
              <a:rPr lang="en-US" sz="3200" b="1" kern="1200" spc="-10">
                <a:solidFill>
                  <a:schemeClr val="tx1"/>
                </a:solidFill>
                <a:latin typeface="Arial"/>
                <a:ea typeface="+mn-ea"/>
                <a:cs typeface="Arial"/>
              </a:rPr>
              <a:t>Agriculture</a:t>
            </a:r>
            <a:endParaRPr lang="en-US" sz="3200" b="1" kern="1200">
              <a:solidFill>
                <a:schemeClr val="tx1"/>
              </a:solidFill>
              <a:latin typeface="Arial"/>
              <a:ea typeface="+mn-ea"/>
              <a:cs typeface="Arial"/>
            </a:endParaRPr>
          </a:p>
          <a:p>
            <a:pPr marL="457200" indent="-457200" algn="l">
              <a:lnSpc>
                <a:spcPct val="90000"/>
              </a:lnSpc>
              <a:spcBef>
                <a:spcPts val="234"/>
              </a:spcBef>
              <a:buFont typeface="Arial"/>
              <a:buChar char="•"/>
              <a:tabLst>
                <a:tab pos="97155" algn="l"/>
              </a:tabLst>
            </a:pPr>
            <a:endParaRPr lang="en-US" sz="3200" b="1" kern="1200" spc="-10">
              <a:solidFill>
                <a:schemeClr val="tx1"/>
              </a:solidFill>
              <a:latin typeface="Arial"/>
              <a:ea typeface="+mn-ea"/>
              <a:cs typeface="Arial"/>
            </a:endParaRPr>
          </a:p>
          <a:p>
            <a:pPr marL="342900" indent="-342900" algn="l" rtl="0">
              <a:lnSpc>
                <a:spcPct val="90000"/>
              </a:lnSpc>
              <a:spcBef>
                <a:spcPts val="135"/>
              </a:spcBef>
              <a:buFont typeface="Arial"/>
              <a:buChar char="•"/>
              <a:tabLst>
                <a:tab pos="97155" algn="l"/>
              </a:tabLst>
            </a:pPr>
            <a:r>
              <a:rPr lang="en-US" sz="1900" kern="1200">
                <a:solidFill>
                  <a:schemeClr val="tx1"/>
                </a:solidFill>
                <a:latin typeface="Arial"/>
                <a:ea typeface="+mn-ea"/>
                <a:cs typeface="Arial"/>
              </a:rPr>
              <a:t>Incorporating</a:t>
            </a:r>
            <a:r>
              <a:rPr lang="en-US" sz="1900" kern="1200" spc="-55">
                <a:solidFill>
                  <a:schemeClr val="tx1"/>
                </a:solidFill>
                <a:latin typeface="Arial"/>
                <a:ea typeface="+mn-ea"/>
                <a:cs typeface="Arial"/>
              </a:rPr>
              <a:t> </a:t>
            </a:r>
            <a:r>
              <a:rPr lang="en-US" sz="1900" kern="1200">
                <a:solidFill>
                  <a:schemeClr val="tx1"/>
                </a:solidFill>
                <a:latin typeface="Arial"/>
                <a:ea typeface="+mn-ea"/>
                <a:cs typeface="Arial"/>
              </a:rPr>
              <a:t>advanced</a:t>
            </a:r>
            <a:br>
              <a:rPr lang="en-US" sz="1900" kern="1200">
                <a:solidFill>
                  <a:schemeClr val="tx1"/>
                </a:solidFill>
                <a:latin typeface="Arial"/>
                <a:ea typeface="+mn-ea"/>
                <a:cs typeface="Arial"/>
              </a:rPr>
            </a:br>
            <a:r>
              <a:rPr lang="en-US" sz="1900" kern="1200">
                <a:solidFill>
                  <a:schemeClr val="tx1"/>
                </a:solidFill>
                <a:latin typeface="Arial"/>
                <a:ea typeface="+mn-ea"/>
                <a:cs typeface="Arial"/>
              </a:rPr>
              <a:t>agricultural</a:t>
            </a:r>
            <a:r>
              <a:rPr lang="en-US" sz="1900" kern="1200" spc="-55">
                <a:solidFill>
                  <a:schemeClr val="tx1"/>
                </a:solidFill>
                <a:latin typeface="Arial"/>
                <a:ea typeface="+mn-ea"/>
                <a:cs typeface="Arial"/>
              </a:rPr>
              <a:t> </a:t>
            </a:r>
            <a:r>
              <a:rPr lang="en-US" sz="1900" kern="1200" spc="-10">
                <a:solidFill>
                  <a:schemeClr val="tx1"/>
                </a:solidFill>
                <a:latin typeface="Arial"/>
                <a:ea typeface="+mn-ea"/>
                <a:cs typeface="Arial"/>
              </a:rPr>
              <a:t>practices</a:t>
            </a:r>
            <a:endParaRPr lang="en-US" sz="1900" kern="1200">
              <a:solidFill>
                <a:schemeClr val="tx1"/>
              </a:solidFill>
              <a:latin typeface="Arial"/>
              <a:ea typeface="+mn-ea"/>
              <a:cs typeface="Arial"/>
            </a:endParaRPr>
          </a:p>
          <a:p>
            <a:pPr marL="342900" indent="-342900" algn="l" rtl="0">
              <a:lnSpc>
                <a:spcPct val="90000"/>
              </a:lnSpc>
              <a:spcBef>
                <a:spcPts val="130"/>
              </a:spcBef>
              <a:buFont typeface="Arial"/>
              <a:buChar char="•"/>
              <a:tabLst>
                <a:tab pos="97155" algn="l"/>
              </a:tabLst>
            </a:pPr>
            <a:endParaRPr lang="en-US" sz="1900" kern="1200">
              <a:solidFill>
                <a:schemeClr val="tx1"/>
              </a:solidFill>
              <a:latin typeface="Arial"/>
              <a:ea typeface="+mn-ea"/>
              <a:cs typeface="Arial"/>
            </a:endParaRPr>
          </a:p>
          <a:p>
            <a:pPr marL="342900" indent="-342900" algn="l">
              <a:lnSpc>
                <a:spcPct val="90000"/>
              </a:lnSpc>
              <a:spcBef>
                <a:spcPts val="130"/>
              </a:spcBef>
              <a:buFont typeface="Arial"/>
              <a:buChar char="•"/>
              <a:tabLst>
                <a:tab pos="97155" algn="l"/>
              </a:tabLst>
            </a:pPr>
            <a:r>
              <a:rPr lang="en-US" sz="1900" kern="1200">
                <a:solidFill>
                  <a:schemeClr val="tx1"/>
                </a:solidFill>
                <a:latin typeface="Arial"/>
                <a:ea typeface="+mn-ea"/>
                <a:cs typeface="Arial"/>
              </a:rPr>
              <a:t>Local</a:t>
            </a:r>
            <a:r>
              <a:rPr lang="en-US" sz="1900" kern="1200" spc="-25">
                <a:solidFill>
                  <a:schemeClr val="tx1"/>
                </a:solidFill>
                <a:latin typeface="Arial"/>
                <a:ea typeface="+mn-ea"/>
                <a:cs typeface="Arial"/>
              </a:rPr>
              <a:t> </a:t>
            </a:r>
            <a:r>
              <a:rPr lang="en-US" sz="1900" kern="1200">
                <a:solidFill>
                  <a:schemeClr val="tx1"/>
                </a:solidFill>
                <a:latin typeface="Arial"/>
                <a:ea typeface="+mn-ea"/>
                <a:cs typeface="Arial"/>
              </a:rPr>
              <a:t>food</a:t>
            </a:r>
            <a:r>
              <a:rPr lang="en-US" sz="1900" kern="1200" spc="-20">
                <a:solidFill>
                  <a:schemeClr val="tx1"/>
                </a:solidFill>
                <a:latin typeface="Arial"/>
                <a:ea typeface="+mn-ea"/>
                <a:cs typeface="Arial"/>
              </a:rPr>
              <a:t> </a:t>
            </a:r>
            <a:r>
              <a:rPr lang="en-US" sz="1900" kern="1200" spc="-10">
                <a:solidFill>
                  <a:schemeClr val="tx1"/>
                </a:solidFill>
                <a:latin typeface="Arial"/>
                <a:ea typeface="+mn-ea"/>
                <a:cs typeface="Arial"/>
              </a:rPr>
              <a:t>production</a:t>
            </a:r>
            <a:endParaRPr lang="en-US" sz="1900" kern="1200">
              <a:solidFill>
                <a:schemeClr val="tx1"/>
              </a:solidFill>
              <a:latin typeface="Arial"/>
              <a:ea typeface="+mn-ea"/>
              <a:cs typeface="Arial"/>
            </a:endParaRPr>
          </a:p>
          <a:p>
            <a:pPr marL="342900" indent="-342900" algn="l" rtl="0">
              <a:lnSpc>
                <a:spcPct val="90000"/>
              </a:lnSpc>
              <a:spcBef>
                <a:spcPts val="135"/>
              </a:spcBef>
              <a:buFont typeface="Arial"/>
              <a:buChar char="•"/>
              <a:tabLst>
                <a:tab pos="97155" algn="l"/>
              </a:tabLst>
            </a:pPr>
            <a:endParaRPr lang="en-US" sz="1900" kern="1200">
              <a:solidFill>
                <a:schemeClr val="tx1"/>
              </a:solidFill>
              <a:latin typeface="Arial"/>
              <a:ea typeface="+mn-ea"/>
              <a:cs typeface="Arial"/>
            </a:endParaRPr>
          </a:p>
          <a:p>
            <a:pPr marL="342900" indent="-342900" algn="l">
              <a:lnSpc>
                <a:spcPct val="90000"/>
              </a:lnSpc>
              <a:spcBef>
                <a:spcPts val="135"/>
              </a:spcBef>
              <a:buFont typeface="Arial"/>
              <a:buChar char="•"/>
              <a:tabLst>
                <a:tab pos="97155" algn="l"/>
              </a:tabLst>
            </a:pPr>
            <a:r>
              <a:rPr lang="en-US" sz="1900" kern="1200">
                <a:solidFill>
                  <a:schemeClr val="tx1"/>
                </a:solidFill>
                <a:latin typeface="Arial"/>
                <a:ea typeface="+mn-ea"/>
                <a:cs typeface="Arial"/>
              </a:rPr>
              <a:t>Community</a:t>
            </a:r>
            <a:r>
              <a:rPr lang="en-US" sz="1900" kern="1200" spc="-45">
                <a:solidFill>
                  <a:schemeClr val="tx1"/>
                </a:solidFill>
                <a:latin typeface="Arial"/>
                <a:ea typeface="+mn-ea"/>
                <a:cs typeface="Arial"/>
              </a:rPr>
              <a:t> </a:t>
            </a:r>
            <a:r>
              <a:rPr lang="en-US" sz="1900" kern="1200" spc="-10">
                <a:solidFill>
                  <a:schemeClr val="tx1"/>
                </a:solidFill>
                <a:latin typeface="Arial"/>
                <a:ea typeface="+mn-ea"/>
                <a:cs typeface="Arial"/>
              </a:rPr>
              <a:t>gardens</a:t>
            </a:r>
            <a:endParaRPr lang="en-US" sz="1900" kern="1200">
              <a:solidFill>
                <a:schemeClr val="tx1"/>
              </a:solidFill>
              <a:latin typeface="Arial"/>
              <a:ea typeface="+mn-ea"/>
              <a:cs typeface="Arial"/>
            </a:endParaRPr>
          </a:p>
        </p:txBody>
      </p:sp>
      <p:sp>
        <p:nvSpPr>
          <p:cNvPr id="3" name="Rectangle 2">
            <a:extLst>
              <a:ext uri="{FF2B5EF4-FFF2-40B4-BE49-F238E27FC236}">
                <a16:creationId xmlns:a16="http://schemas.microsoft.com/office/drawing/2014/main" id="{C663CC54-1C48-7646-1B69-BA616F698A44}"/>
              </a:ext>
            </a:extLst>
          </p:cNvPr>
          <p:cNvSpPr/>
          <p:nvPr/>
        </p:nvSpPr>
        <p:spPr>
          <a:xfrm>
            <a:off x="-16363" y="0"/>
            <a:ext cx="163629" cy="778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4"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28140" y="0"/>
            <a:ext cx="5830257" cy="77724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6401815" y="795207"/>
            <a:ext cx="3153306" cy="6368980"/>
          </a:xfrm>
          <a:prstGeom prst="rect">
            <a:avLst/>
          </a:prstGeom>
        </p:spPr>
        <p:txBody>
          <a:bodyPr vert="horz" lIns="91440" tIns="45720" rIns="91440" bIns="45720" rtlCol="0" anchor="t">
            <a:normAutofit fontScale="92500" lnSpcReduction="10000"/>
          </a:bodyPr>
          <a:lstStyle/>
          <a:p>
            <a:pPr algn="l" rtl="0">
              <a:lnSpc>
                <a:spcPct val="90000"/>
              </a:lnSpc>
              <a:spcBef>
                <a:spcPts val="234"/>
              </a:spcBef>
            </a:pPr>
            <a:r>
              <a:rPr lang="en-US" sz="3200" b="1" kern="1200" dirty="0">
                <a:solidFill>
                  <a:schemeClr val="tx1"/>
                </a:solidFill>
                <a:latin typeface="Arial"/>
                <a:ea typeface="+mn-ea"/>
                <a:cs typeface="Arial"/>
              </a:rPr>
              <a:t>Regenerative</a:t>
            </a:r>
            <a:r>
              <a:rPr lang="en-US" sz="3200" b="1" kern="1200" spc="-70" dirty="0">
                <a:solidFill>
                  <a:schemeClr val="tx1"/>
                </a:solidFill>
                <a:latin typeface="Arial"/>
                <a:ea typeface="+mn-ea"/>
                <a:cs typeface="Arial"/>
              </a:rPr>
              <a:t> </a:t>
            </a:r>
            <a:r>
              <a:rPr lang="en-US" sz="3200" b="1" kern="1200" spc="-10" dirty="0">
                <a:solidFill>
                  <a:schemeClr val="tx1"/>
                </a:solidFill>
                <a:latin typeface="Arial"/>
                <a:ea typeface="+mn-ea"/>
                <a:cs typeface="Arial"/>
              </a:rPr>
              <a:t>Design</a:t>
            </a:r>
            <a:endParaRPr lang="en-US" sz="3200" b="1" kern="1200" dirty="0">
              <a:solidFill>
                <a:schemeClr val="tx1"/>
              </a:solidFill>
              <a:latin typeface="Arial"/>
              <a:ea typeface="Calibri"/>
              <a:cs typeface="Arial"/>
            </a:endParaRPr>
          </a:p>
          <a:p>
            <a:pPr marR="5080" algn="l" rtl="0">
              <a:lnSpc>
                <a:spcPct val="90000"/>
              </a:lnSpc>
            </a:pPr>
            <a:endParaRPr lang="en-US" sz="1300" kern="1200" dirty="0">
              <a:solidFill>
                <a:schemeClr val="tx1"/>
              </a:solidFill>
              <a:latin typeface="Arial"/>
              <a:ea typeface="+mn-ea"/>
              <a:cs typeface="Arial"/>
            </a:endParaRPr>
          </a:p>
          <a:p>
            <a:pPr marR="5080" algn="l">
              <a:lnSpc>
                <a:spcPct val="150000"/>
              </a:lnSpc>
            </a:pPr>
            <a:r>
              <a:rPr lang="en-US" sz="1400" kern="1200" dirty="0">
                <a:solidFill>
                  <a:schemeClr val="tx1"/>
                </a:solidFill>
                <a:latin typeface="Arial"/>
                <a:ea typeface="+mn-ea"/>
                <a:cs typeface="Arial"/>
              </a:rPr>
              <a:t>For CDI. sustainability</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is</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more</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than</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just</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a</a:t>
            </a:r>
            <a:r>
              <a:rPr lang="en-US" sz="1400" kern="1200" spc="-20" dirty="0">
                <a:solidFill>
                  <a:schemeClr val="tx1"/>
                </a:solidFill>
                <a:latin typeface="Arial"/>
                <a:ea typeface="+mn-ea"/>
                <a:cs typeface="Arial"/>
              </a:rPr>
              <a:t> </a:t>
            </a:r>
            <a:r>
              <a:rPr lang="en-US" sz="1400" kern="1200" spc="-10" dirty="0">
                <a:solidFill>
                  <a:schemeClr val="tx1"/>
                </a:solidFill>
                <a:latin typeface="Arial"/>
                <a:ea typeface="+mn-ea"/>
                <a:cs typeface="Arial"/>
              </a:rPr>
              <a:t>buzzword—</a:t>
            </a:r>
            <a:r>
              <a:rPr lang="en-US" sz="1400" kern="1200" dirty="0">
                <a:solidFill>
                  <a:schemeClr val="tx1"/>
                </a:solidFill>
                <a:latin typeface="Arial"/>
                <a:ea typeface="+mn-ea"/>
                <a:cs typeface="Arial"/>
              </a:rPr>
              <a:t>it's</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a</a:t>
            </a:r>
            <a:r>
              <a:rPr lang="en-US" sz="1400" kern="1200" spc="-25" dirty="0">
                <a:solidFill>
                  <a:schemeClr val="tx1"/>
                </a:solidFill>
                <a:latin typeface="Arial"/>
                <a:ea typeface="+mn-ea"/>
                <a:cs typeface="Arial"/>
              </a:rPr>
              <a:t> </a:t>
            </a:r>
            <a:r>
              <a:rPr lang="en-US" sz="1400" kern="1200" dirty="0">
                <a:solidFill>
                  <a:schemeClr val="tx1"/>
                </a:solidFill>
                <a:latin typeface="Arial"/>
                <a:ea typeface="+mn-ea"/>
                <a:cs typeface="Arial"/>
              </a:rPr>
              <a:t>way</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of</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life.</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Our</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expert</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architects</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and</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planners</a:t>
            </a:r>
            <a:r>
              <a:rPr lang="en-US" sz="1400" kern="1200" spc="-20" dirty="0">
                <a:solidFill>
                  <a:schemeClr val="tx1"/>
                </a:solidFill>
                <a:latin typeface="Arial"/>
                <a:ea typeface="+mn-ea"/>
                <a:cs typeface="Arial"/>
              </a:rPr>
              <a:t> </a:t>
            </a:r>
            <a:r>
              <a:rPr lang="en-US" sz="1400" kern="1200" dirty="0">
                <a:solidFill>
                  <a:schemeClr val="tx1"/>
                </a:solidFill>
                <a:latin typeface="Arial"/>
                <a:ea typeface="+mn-ea"/>
                <a:cs typeface="Arial"/>
              </a:rPr>
              <a:t>have</a:t>
            </a:r>
            <a:r>
              <a:rPr lang="en-US" sz="1400" kern="1200" spc="-20" dirty="0">
                <a:solidFill>
                  <a:schemeClr val="tx1"/>
                </a:solidFill>
                <a:latin typeface="Arial"/>
                <a:ea typeface="+mn-ea"/>
                <a:cs typeface="Arial"/>
              </a:rPr>
              <a:t> </a:t>
            </a:r>
            <a:r>
              <a:rPr lang="en-US" sz="1400" kern="1200" spc="-10" dirty="0">
                <a:solidFill>
                  <a:schemeClr val="tx1"/>
                </a:solidFill>
                <a:latin typeface="Arial"/>
                <a:ea typeface="+mn-ea"/>
                <a:cs typeface="Arial"/>
              </a:rPr>
              <a:t>meticulously </a:t>
            </a:r>
            <a:r>
              <a:rPr lang="en-US" sz="1400" kern="1200" dirty="0">
                <a:solidFill>
                  <a:schemeClr val="tx1"/>
                </a:solidFill>
                <a:latin typeface="Arial"/>
                <a:ea typeface="+mn-ea"/>
                <a:cs typeface="Arial"/>
              </a:rPr>
              <a:t>crafted</a:t>
            </a:r>
            <a:r>
              <a:rPr lang="en-US" sz="1400" kern="1200" spc="-45" dirty="0">
                <a:solidFill>
                  <a:schemeClr val="tx1"/>
                </a:solidFill>
                <a:latin typeface="Arial"/>
                <a:ea typeface="+mn-ea"/>
                <a:cs typeface="Arial"/>
              </a:rPr>
              <a:t> </a:t>
            </a:r>
            <a:r>
              <a:rPr lang="en-US" sz="1400" kern="1200" dirty="0">
                <a:solidFill>
                  <a:schemeClr val="tx1"/>
                </a:solidFill>
                <a:latin typeface="Arial"/>
                <a:ea typeface="+mn-ea"/>
                <a:cs typeface="Arial"/>
              </a:rPr>
              <a:t>each</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home</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and</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community</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structure</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to</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optimize</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energy</a:t>
            </a:r>
            <a:r>
              <a:rPr lang="en-US" sz="1400" kern="1200" spc="-35" dirty="0">
                <a:solidFill>
                  <a:schemeClr val="tx1"/>
                </a:solidFill>
                <a:latin typeface="Arial"/>
                <a:ea typeface="+mn-ea"/>
                <a:cs typeface="Arial"/>
              </a:rPr>
              <a:t> </a:t>
            </a:r>
            <a:r>
              <a:rPr lang="en-US" sz="1400" kern="1200" spc="-10" dirty="0">
                <a:solidFill>
                  <a:schemeClr val="tx1"/>
                </a:solidFill>
                <a:latin typeface="Arial"/>
                <a:ea typeface="+mn-ea"/>
                <a:cs typeface="Arial"/>
              </a:rPr>
              <a:t>efficiency,</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reduce</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waste,</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and</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promote</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a</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harmonious</a:t>
            </a:r>
            <a:r>
              <a:rPr lang="en-US" sz="1400" kern="1200" spc="-30" dirty="0">
                <a:solidFill>
                  <a:schemeClr val="tx1"/>
                </a:solidFill>
                <a:latin typeface="Arial"/>
                <a:ea typeface="+mn-ea"/>
                <a:cs typeface="Arial"/>
              </a:rPr>
              <a:t> </a:t>
            </a:r>
            <a:r>
              <a:rPr lang="en-US" sz="1400" kern="1200" dirty="0">
                <a:solidFill>
                  <a:schemeClr val="tx1"/>
                </a:solidFill>
                <a:latin typeface="Arial"/>
                <a:ea typeface="+mn-ea"/>
                <a:cs typeface="Arial"/>
              </a:rPr>
              <a:t>relationship</a:t>
            </a:r>
            <a:r>
              <a:rPr lang="en-US" sz="1400" kern="1200" spc="-30" dirty="0">
                <a:solidFill>
                  <a:schemeClr val="tx1"/>
                </a:solidFill>
                <a:latin typeface="Arial"/>
                <a:ea typeface="+mn-ea"/>
                <a:cs typeface="Arial"/>
              </a:rPr>
              <a:t> </a:t>
            </a:r>
            <a:r>
              <a:rPr lang="en-US" sz="1400" kern="1200" spc="-20" dirty="0">
                <a:solidFill>
                  <a:schemeClr val="tx1"/>
                </a:solidFill>
                <a:latin typeface="Arial"/>
                <a:ea typeface="+mn-ea"/>
                <a:cs typeface="Arial"/>
              </a:rPr>
              <a:t>with </a:t>
            </a:r>
            <a:r>
              <a:rPr lang="en-US" sz="1400" kern="1200" dirty="0">
                <a:solidFill>
                  <a:schemeClr val="tx1"/>
                </a:solidFill>
                <a:latin typeface="Arial"/>
                <a:ea typeface="+mn-ea"/>
                <a:cs typeface="Arial"/>
              </a:rPr>
              <a:t>nature.</a:t>
            </a:r>
            <a:r>
              <a:rPr lang="en-US" sz="1400" kern="1200" spc="-40" dirty="0">
                <a:solidFill>
                  <a:schemeClr val="tx1"/>
                </a:solidFill>
                <a:latin typeface="Arial"/>
                <a:ea typeface="+mn-ea"/>
                <a:cs typeface="Arial"/>
              </a:rPr>
              <a:t> </a:t>
            </a:r>
            <a:r>
              <a:rPr lang="en-US" sz="1400" kern="1200" dirty="0">
                <a:solidFill>
                  <a:schemeClr val="tx1"/>
                </a:solidFill>
                <a:latin typeface="Arial"/>
                <a:ea typeface="+mn-ea"/>
                <a:cs typeface="Arial"/>
              </a:rPr>
              <a:t>The</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architecture</a:t>
            </a:r>
            <a:r>
              <a:rPr lang="en-US" sz="1400" kern="1200" spc="-40" dirty="0">
                <a:solidFill>
                  <a:schemeClr val="tx1"/>
                </a:solidFill>
                <a:latin typeface="Arial"/>
                <a:ea typeface="+mn-ea"/>
                <a:cs typeface="Arial"/>
              </a:rPr>
              <a:t> </a:t>
            </a:r>
            <a:r>
              <a:rPr lang="en-US" sz="1400" kern="1200" dirty="0">
                <a:solidFill>
                  <a:schemeClr val="tx1"/>
                </a:solidFill>
                <a:latin typeface="Arial"/>
                <a:ea typeface="+mn-ea"/>
                <a:cs typeface="Arial"/>
              </a:rPr>
              <a:t>seamlessly</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blends</a:t>
            </a:r>
            <a:r>
              <a:rPr lang="en-US" sz="1400" kern="1200" spc="-40" dirty="0">
                <a:solidFill>
                  <a:schemeClr val="tx1"/>
                </a:solidFill>
                <a:latin typeface="Arial"/>
                <a:ea typeface="+mn-ea"/>
                <a:cs typeface="Arial"/>
              </a:rPr>
              <a:t> </a:t>
            </a:r>
            <a:r>
              <a:rPr lang="en-US" sz="1400" kern="1200" dirty="0">
                <a:solidFill>
                  <a:schemeClr val="tx1"/>
                </a:solidFill>
                <a:latin typeface="Arial"/>
                <a:ea typeface="+mn-ea"/>
                <a:cs typeface="Arial"/>
              </a:rPr>
              <a:t>into</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the</a:t>
            </a:r>
            <a:r>
              <a:rPr lang="en-US" sz="1400" kern="1200" spc="-40" dirty="0">
                <a:solidFill>
                  <a:schemeClr val="tx1"/>
                </a:solidFill>
                <a:latin typeface="Arial"/>
                <a:ea typeface="+mn-ea"/>
                <a:cs typeface="Arial"/>
              </a:rPr>
              <a:t> </a:t>
            </a:r>
            <a:r>
              <a:rPr lang="en-US" sz="1400" kern="1200" dirty="0">
                <a:solidFill>
                  <a:schemeClr val="tx1"/>
                </a:solidFill>
                <a:latin typeface="Arial"/>
                <a:ea typeface="+mn-ea"/>
                <a:cs typeface="Arial"/>
              </a:rPr>
              <a:t>surrounding</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landscape,</a:t>
            </a:r>
            <a:r>
              <a:rPr lang="en-US" sz="1400" kern="1200" spc="-40" dirty="0">
                <a:solidFill>
                  <a:schemeClr val="tx1"/>
                </a:solidFill>
                <a:latin typeface="Arial"/>
                <a:ea typeface="+mn-ea"/>
                <a:cs typeface="Arial"/>
              </a:rPr>
              <a:t> </a:t>
            </a:r>
            <a:r>
              <a:rPr lang="en-US" sz="1400" kern="1200" dirty="0">
                <a:solidFill>
                  <a:schemeClr val="tx1"/>
                </a:solidFill>
                <a:latin typeface="Arial"/>
                <a:ea typeface="+mn-ea"/>
                <a:cs typeface="Arial"/>
              </a:rPr>
              <a:t>minimizing</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its</a:t>
            </a:r>
            <a:r>
              <a:rPr lang="en-US" sz="1400" kern="1200" spc="-40" dirty="0">
                <a:solidFill>
                  <a:schemeClr val="tx1"/>
                </a:solidFill>
                <a:latin typeface="Arial"/>
                <a:ea typeface="+mn-ea"/>
                <a:cs typeface="Arial"/>
              </a:rPr>
              <a:t> </a:t>
            </a:r>
            <a:r>
              <a:rPr lang="en-US" sz="1400" kern="1200" dirty="0">
                <a:solidFill>
                  <a:schemeClr val="tx1"/>
                </a:solidFill>
                <a:latin typeface="Arial"/>
                <a:ea typeface="+mn-ea"/>
                <a:cs typeface="Arial"/>
              </a:rPr>
              <a:t>ecological</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footprint</a:t>
            </a:r>
            <a:r>
              <a:rPr lang="en-US" sz="1400" kern="1200" spc="-40" dirty="0">
                <a:solidFill>
                  <a:schemeClr val="tx1"/>
                </a:solidFill>
                <a:latin typeface="Arial"/>
                <a:ea typeface="+mn-ea"/>
                <a:cs typeface="Arial"/>
              </a:rPr>
              <a:t> </a:t>
            </a:r>
            <a:r>
              <a:rPr lang="en-US" sz="1400" kern="1200" dirty="0">
                <a:solidFill>
                  <a:schemeClr val="tx1"/>
                </a:solidFill>
                <a:latin typeface="Arial"/>
                <a:ea typeface="+mn-ea"/>
                <a:cs typeface="Arial"/>
              </a:rPr>
              <a:t>while</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enhancing</a:t>
            </a:r>
            <a:r>
              <a:rPr lang="en-US" sz="1400" kern="1200" spc="-35" dirty="0">
                <a:solidFill>
                  <a:schemeClr val="tx1"/>
                </a:solidFill>
                <a:latin typeface="Arial"/>
                <a:ea typeface="+mn-ea"/>
                <a:cs typeface="Arial"/>
              </a:rPr>
              <a:t> </a:t>
            </a:r>
            <a:r>
              <a:rPr lang="en-US" sz="1400" kern="1200" spc="-25" dirty="0">
                <a:solidFill>
                  <a:schemeClr val="tx1"/>
                </a:solidFill>
                <a:latin typeface="Arial"/>
                <a:ea typeface="+mn-ea"/>
                <a:cs typeface="Arial"/>
              </a:rPr>
              <a:t>the </a:t>
            </a:r>
            <a:r>
              <a:rPr lang="en-US" sz="1400" kern="1200" dirty="0">
                <a:solidFill>
                  <a:schemeClr val="tx1"/>
                </a:solidFill>
                <a:latin typeface="Arial"/>
                <a:ea typeface="+mn-ea"/>
                <a:cs typeface="Arial"/>
              </a:rPr>
              <a:t>overall</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aesthetic</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appeal.</a:t>
            </a:r>
            <a:r>
              <a:rPr lang="en-US" sz="1400" kern="1200" spc="-35" dirty="0">
                <a:solidFill>
                  <a:schemeClr val="tx1"/>
                </a:solidFill>
                <a:latin typeface="Arial"/>
                <a:ea typeface="+mn-ea"/>
                <a:cs typeface="Arial"/>
              </a:rPr>
              <a:t> </a:t>
            </a:r>
            <a:endParaRPr lang="en-US" sz="1400" kern="1200" dirty="0">
              <a:solidFill>
                <a:schemeClr val="tx1"/>
              </a:solidFill>
              <a:latin typeface="Arial"/>
              <a:ea typeface="+mn-ea"/>
              <a:cs typeface="Arial"/>
            </a:endParaRPr>
          </a:p>
          <a:p>
            <a:pPr marR="5080" algn="l">
              <a:lnSpc>
                <a:spcPct val="150000"/>
              </a:lnSpc>
            </a:pPr>
            <a:endParaRPr lang="en-US" sz="1400" kern="1200" dirty="0">
              <a:solidFill>
                <a:schemeClr val="tx1"/>
              </a:solidFill>
              <a:latin typeface="Arial"/>
              <a:ea typeface="+mn-ea"/>
              <a:cs typeface="Arial"/>
            </a:endParaRPr>
          </a:p>
          <a:p>
            <a:pPr marR="5080" algn="l">
              <a:lnSpc>
                <a:spcPct val="150000"/>
              </a:lnSpc>
            </a:pPr>
            <a:r>
              <a:rPr lang="en-US" sz="1400" kern="1200" dirty="0">
                <a:solidFill>
                  <a:schemeClr val="tx1"/>
                </a:solidFill>
                <a:latin typeface="Arial"/>
                <a:ea typeface="+mn-ea"/>
                <a:cs typeface="Arial"/>
              </a:rPr>
              <a:t>The</a:t>
            </a:r>
            <a:r>
              <a:rPr lang="en-US" sz="1400" kern="1200" spc="-35" dirty="0">
                <a:solidFill>
                  <a:schemeClr val="tx1"/>
                </a:solidFill>
                <a:latin typeface="Arial"/>
                <a:ea typeface="+mn-ea"/>
                <a:cs typeface="Arial"/>
              </a:rPr>
              <a:t> </a:t>
            </a:r>
            <a:r>
              <a:rPr lang="en-US" sz="1400" kern="1200" dirty="0" err="1">
                <a:solidFill>
                  <a:schemeClr val="tx1"/>
                </a:solidFill>
                <a:latin typeface="Arial"/>
                <a:ea typeface="+mn-ea"/>
                <a:cs typeface="Arial"/>
              </a:rPr>
              <a:t>agrihood</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concept</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fosters</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a</a:t>
            </a:r>
            <a:r>
              <a:rPr lang="en-US" sz="1400" kern="1200" spc="-35" dirty="0">
                <a:solidFill>
                  <a:schemeClr val="tx1"/>
                </a:solidFill>
                <a:latin typeface="Arial"/>
                <a:ea typeface="+mn-ea"/>
                <a:cs typeface="Arial"/>
              </a:rPr>
              <a:t> </a:t>
            </a:r>
            <a:r>
              <a:rPr lang="en-US" sz="1400" kern="1200" spc="-10" dirty="0">
                <a:solidFill>
                  <a:schemeClr val="tx1"/>
                </a:solidFill>
                <a:latin typeface="Arial"/>
                <a:ea typeface="+mn-ea"/>
                <a:cs typeface="Arial"/>
              </a:rPr>
              <a:t>self-</a:t>
            </a:r>
            <a:r>
              <a:rPr lang="en-US" sz="1400" kern="1200" dirty="0">
                <a:solidFill>
                  <a:schemeClr val="tx1"/>
                </a:solidFill>
                <a:latin typeface="Arial"/>
                <a:ea typeface="+mn-ea"/>
                <a:cs typeface="Arial"/>
              </a:rPr>
              <a:t>sustaining</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ecosystem,</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encouraging</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residents</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to</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actively</a:t>
            </a:r>
            <a:r>
              <a:rPr lang="en-US" sz="1400" kern="1200" spc="-35" dirty="0">
                <a:solidFill>
                  <a:schemeClr val="tx1"/>
                </a:solidFill>
                <a:latin typeface="Arial"/>
                <a:ea typeface="+mn-ea"/>
                <a:cs typeface="Arial"/>
              </a:rPr>
              <a:t> </a:t>
            </a:r>
            <a:r>
              <a:rPr lang="en-US" sz="1400" kern="1200" dirty="0">
                <a:solidFill>
                  <a:schemeClr val="tx1"/>
                </a:solidFill>
                <a:latin typeface="Arial"/>
                <a:ea typeface="+mn-ea"/>
                <a:cs typeface="Arial"/>
              </a:rPr>
              <a:t>participate</a:t>
            </a:r>
            <a:r>
              <a:rPr lang="en-US" sz="1400" kern="1200" spc="-35" dirty="0">
                <a:solidFill>
                  <a:schemeClr val="tx1"/>
                </a:solidFill>
                <a:latin typeface="Arial"/>
                <a:ea typeface="+mn-ea"/>
                <a:cs typeface="Arial"/>
              </a:rPr>
              <a:t> </a:t>
            </a:r>
            <a:r>
              <a:rPr lang="en-US" sz="1400" kern="1200" spc="-25" dirty="0">
                <a:solidFill>
                  <a:schemeClr val="tx1"/>
                </a:solidFill>
                <a:latin typeface="Arial"/>
                <a:ea typeface="+mn-ea"/>
                <a:cs typeface="Arial"/>
              </a:rPr>
              <a:t>in </a:t>
            </a:r>
            <a:r>
              <a:rPr lang="en-US" sz="1400" kern="1200" dirty="0">
                <a:solidFill>
                  <a:schemeClr val="tx1"/>
                </a:solidFill>
                <a:latin typeface="Arial"/>
                <a:ea typeface="+mn-ea"/>
                <a:cs typeface="Arial"/>
              </a:rPr>
              <a:t>organic</a:t>
            </a:r>
            <a:r>
              <a:rPr lang="en-US" sz="1400" kern="1200" spc="-55" dirty="0">
                <a:solidFill>
                  <a:schemeClr val="tx1"/>
                </a:solidFill>
                <a:latin typeface="Arial"/>
                <a:ea typeface="+mn-ea"/>
                <a:cs typeface="Arial"/>
              </a:rPr>
              <a:t> </a:t>
            </a:r>
            <a:r>
              <a:rPr lang="en-US" sz="1400" kern="1200" dirty="0">
                <a:solidFill>
                  <a:schemeClr val="tx1"/>
                </a:solidFill>
                <a:latin typeface="Arial"/>
                <a:ea typeface="+mn-ea"/>
                <a:cs typeface="Arial"/>
              </a:rPr>
              <a:t>farming,</a:t>
            </a:r>
            <a:r>
              <a:rPr lang="en-US" sz="1400" kern="1200" spc="-40" dirty="0">
                <a:solidFill>
                  <a:schemeClr val="tx1"/>
                </a:solidFill>
                <a:latin typeface="Arial"/>
                <a:ea typeface="+mn-ea"/>
                <a:cs typeface="Arial"/>
              </a:rPr>
              <a:t> </a:t>
            </a:r>
            <a:r>
              <a:rPr lang="en-US" sz="1400" kern="1200" dirty="0">
                <a:solidFill>
                  <a:schemeClr val="tx1"/>
                </a:solidFill>
                <a:latin typeface="Arial"/>
                <a:ea typeface="+mn-ea"/>
                <a:cs typeface="Arial"/>
              </a:rPr>
              <a:t>biodiversity</a:t>
            </a:r>
            <a:r>
              <a:rPr lang="en-US" sz="1400" kern="1200" spc="-45" dirty="0">
                <a:solidFill>
                  <a:schemeClr val="tx1"/>
                </a:solidFill>
                <a:latin typeface="Arial"/>
                <a:ea typeface="+mn-ea"/>
                <a:cs typeface="Arial"/>
              </a:rPr>
              <a:t> </a:t>
            </a:r>
            <a:r>
              <a:rPr lang="en-US" sz="1400" kern="1200" dirty="0">
                <a:solidFill>
                  <a:schemeClr val="tx1"/>
                </a:solidFill>
                <a:latin typeface="Arial"/>
                <a:ea typeface="+mn-ea"/>
                <a:cs typeface="Arial"/>
              </a:rPr>
              <a:t>conservation,</a:t>
            </a:r>
            <a:r>
              <a:rPr lang="en-US" sz="1400" kern="1200" spc="-40" dirty="0">
                <a:solidFill>
                  <a:schemeClr val="tx1"/>
                </a:solidFill>
                <a:latin typeface="Arial"/>
                <a:ea typeface="+mn-ea"/>
                <a:cs typeface="Arial"/>
              </a:rPr>
              <a:t> </a:t>
            </a:r>
            <a:r>
              <a:rPr lang="en-US" sz="1400" kern="1200" dirty="0">
                <a:solidFill>
                  <a:schemeClr val="tx1"/>
                </a:solidFill>
                <a:latin typeface="Arial"/>
                <a:ea typeface="+mn-ea"/>
                <a:cs typeface="Arial"/>
              </a:rPr>
              <a:t>and</a:t>
            </a:r>
            <a:r>
              <a:rPr lang="en-US" sz="1400" kern="1200" spc="-45" dirty="0">
                <a:solidFill>
                  <a:schemeClr val="tx1"/>
                </a:solidFill>
                <a:latin typeface="Arial"/>
                <a:ea typeface="+mn-ea"/>
                <a:cs typeface="Arial"/>
              </a:rPr>
              <a:t> </a:t>
            </a:r>
            <a:r>
              <a:rPr lang="en-US" sz="1400" kern="1200" dirty="0">
                <a:solidFill>
                  <a:schemeClr val="tx1"/>
                </a:solidFill>
                <a:latin typeface="Arial"/>
                <a:ea typeface="+mn-ea"/>
                <a:cs typeface="Arial"/>
              </a:rPr>
              <a:t>responsible</a:t>
            </a:r>
            <a:r>
              <a:rPr lang="en-US" sz="1400" kern="1200" spc="-40" dirty="0">
                <a:solidFill>
                  <a:schemeClr val="tx1"/>
                </a:solidFill>
                <a:latin typeface="Arial"/>
                <a:ea typeface="+mn-ea"/>
                <a:cs typeface="Arial"/>
              </a:rPr>
              <a:t> </a:t>
            </a:r>
            <a:r>
              <a:rPr lang="en-US" sz="1400" kern="1200" dirty="0">
                <a:solidFill>
                  <a:schemeClr val="tx1"/>
                </a:solidFill>
                <a:latin typeface="Arial"/>
                <a:ea typeface="+mn-ea"/>
                <a:cs typeface="Arial"/>
              </a:rPr>
              <a:t>land</a:t>
            </a:r>
            <a:r>
              <a:rPr lang="en-US" sz="1400" kern="1200" spc="-45" dirty="0">
                <a:solidFill>
                  <a:schemeClr val="tx1"/>
                </a:solidFill>
                <a:latin typeface="Arial"/>
                <a:ea typeface="+mn-ea"/>
                <a:cs typeface="Arial"/>
              </a:rPr>
              <a:t> </a:t>
            </a:r>
            <a:r>
              <a:rPr lang="en-US" sz="1400" kern="1200" dirty="0">
                <a:solidFill>
                  <a:schemeClr val="tx1"/>
                </a:solidFill>
                <a:latin typeface="Arial"/>
                <a:ea typeface="+mn-ea"/>
                <a:cs typeface="Arial"/>
              </a:rPr>
              <a:t>management</a:t>
            </a:r>
            <a:r>
              <a:rPr lang="en-US" sz="1400" kern="1200" spc="-40" dirty="0">
                <a:solidFill>
                  <a:schemeClr val="tx1"/>
                </a:solidFill>
                <a:latin typeface="Arial"/>
                <a:ea typeface="+mn-ea"/>
                <a:cs typeface="Arial"/>
              </a:rPr>
              <a:t> </a:t>
            </a:r>
            <a:r>
              <a:rPr lang="en-US" sz="1400" kern="1200" spc="-10" dirty="0">
                <a:solidFill>
                  <a:schemeClr val="tx1"/>
                </a:solidFill>
                <a:latin typeface="Arial"/>
                <a:ea typeface="+mn-ea"/>
                <a:cs typeface="Arial"/>
              </a:rPr>
              <a:t>practices.</a:t>
            </a:r>
            <a:endParaRPr lang="en-US" sz="1400" kern="1200" dirty="0">
              <a:solidFill>
                <a:schemeClr val="tx1"/>
              </a:solidFill>
              <a:latin typeface="Arial"/>
              <a:ea typeface="+mn-ea"/>
              <a:cs typeface="Arial"/>
            </a:endParaRPr>
          </a:p>
        </p:txBody>
      </p:sp>
      <p:pic>
        <p:nvPicPr>
          <p:cNvPr id="4" name="Picture 3" descr="A row of houses with a river and a sunset&#10;&#10;Description automatically generated">
            <a:extLst>
              <a:ext uri="{FF2B5EF4-FFF2-40B4-BE49-F238E27FC236}">
                <a16:creationId xmlns:a16="http://schemas.microsoft.com/office/drawing/2014/main" id="{9C47BACD-7670-14F6-5185-B34E3224AEC8}"/>
              </a:ext>
            </a:extLst>
          </p:cNvPr>
          <p:cNvPicPr>
            <a:picLocks noChangeAspect="1"/>
          </p:cNvPicPr>
          <p:nvPr/>
        </p:nvPicPr>
        <p:blipFill rotWithShape="1">
          <a:blip r:embed="rId2">
            <a:extLst>
              <a:ext uri="{28A0092B-C50C-407E-A947-70E740481C1C}">
                <a14:useLocalDpi xmlns:a14="http://schemas.microsoft.com/office/drawing/2010/main" val="0"/>
              </a:ext>
            </a:extLst>
          </a:blip>
          <a:srcRect l="25051" t="2564" r="-411"/>
          <a:stretch/>
        </p:blipFill>
        <p:spPr>
          <a:xfrm>
            <a:off x="-8172" y="10"/>
            <a:ext cx="6011834" cy="77730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7911" y="371991"/>
            <a:ext cx="3545830" cy="7235762"/>
          </a:xfrm>
          <a:prstGeom prst="rect">
            <a:avLst/>
          </a:prstGeom>
        </p:spPr>
        <p:txBody>
          <a:bodyPr vert="horz" wrap="square" lIns="0" tIns="29844" rIns="0" bIns="0" rtlCol="0" anchor="t">
            <a:spAutoFit/>
          </a:bodyPr>
          <a:lstStyle/>
          <a:p>
            <a:pPr marL="12700">
              <a:lnSpc>
                <a:spcPct val="100000"/>
              </a:lnSpc>
              <a:spcBef>
                <a:spcPts val="234"/>
              </a:spcBef>
            </a:pPr>
            <a:r>
              <a:rPr sz="3200" b="1" spc="-10" dirty="0">
                <a:latin typeface="Arial"/>
                <a:cs typeface="Arial"/>
              </a:rPr>
              <a:t>Resilience</a:t>
            </a:r>
            <a:endParaRPr sz="3200" b="1" dirty="0">
              <a:latin typeface="Arial"/>
              <a:cs typeface="Arial"/>
            </a:endParaRPr>
          </a:p>
          <a:p>
            <a:pPr marL="97155" indent="-84455">
              <a:spcBef>
                <a:spcPts val="135"/>
              </a:spcBef>
              <a:buChar char="-"/>
              <a:tabLst>
                <a:tab pos="97155" algn="l"/>
              </a:tabLst>
            </a:pPr>
            <a:endParaRPr lang="en-US" sz="1600" spc="-10" dirty="0">
              <a:latin typeface="Arial"/>
              <a:cs typeface="Arial"/>
            </a:endParaRPr>
          </a:p>
          <a:p>
            <a:pPr marL="298450" indent="-285750">
              <a:lnSpc>
                <a:spcPct val="150000"/>
              </a:lnSpc>
              <a:spcBef>
                <a:spcPts val="135"/>
              </a:spcBef>
              <a:buFont typeface="Arial"/>
              <a:buChar char="•"/>
              <a:tabLst>
                <a:tab pos="97155" algn="l"/>
              </a:tabLst>
            </a:pPr>
            <a:r>
              <a:rPr sz="1600" spc="-10" dirty="0">
                <a:latin typeface="Arial"/>
                <a:cs typeface="Arial"/>
              </a:rPr>
              <a:t>Hurricane-</a:t>
            </a:r>
            <a:r>
              <a:rPr sz="1600" dirty="0">
                <a:latin typeface="Arial"/>
                <a:cs typeface="Arial"/>
              </a:rPr>
              <a:t>resistant</a:t>
            </a:r>
            <a:r>
              <a:rPr sz="1600" spc="5" dirty="0">
                <a:latin typeface="Arial"/>
                <a:cs typeface="Arial"/>
              </a:rPr>
              <a:t> </a:t>
            </a:r>
            <a:r>
              <a:rPr sz="1600" spc="-10" dirty="0">
                <a:latin typeface="Arial"/>
                <a:cs typeface="Arial"/>
              </a:rPr>
              <a:t>design</a:t>
            </a:r>
            <a:endParaRPr lang="en-US" sz="1600" dirty="0">
              <a:latin typeface="Arial"/>
              <a:cs typeface="Arial"/>
            </a:endParaRPr>
          </a:p>
          <a:p>
            <a:pPr marL="298450" indent="-285750">
              <a:lnSpc>
                <a:spcPct val="150000"/>
              </a:lnSpc>
              <a:spcBef>
                <a:spcPts val="130"/>
              </a:spcBef>
              <a:buFont typeface="Arial"/>
              <a:buChar char="•"/>
              <a:tabLst>
                <a:tab pos="97155" algn="l"/>
              </a:tabLst>
            </a:pPr>
            <a:r>
              <a:rPr sz="1600" dirty="0">
                <a:latin typeface="Arial"/>
                <a:cs typeface="Arial"/>
              </a:rPr>
              <a:t>Building</a:t>
            </a:r>
            <a:r>
              <a:rPr sz="1600" spc="-40" dirty="0">
                <a:latin typeface="Arial"/>
                <a:cs typeface="Arial"/>
              </a:rPr>
              <a:t> </a:t>
            </a:r>
            <a:r>
              <a:rPr sz="1600" dirty="0">
                <a:latin typeface="Arial"/>
                <a:cs typeface="Arial"/>
              </a:rPr>
              <a:t>materials</a:t>
            </a:r>
            <a:r>
              <a:rPr sz="1600" spc="-40" dirty="0">
                <a:latin typeface="Arial"/>
                <a:cs typeface="Arial"/>
              </a:rPr>
              <a:t> </a:t>
            </a:r>
            <a:r>
              <a:rPr sz="1600" dirty="0">
                <a:latin typeface="Arial"/>
                <a:cs typeface="Arial"/>
              </a:rPr>
              <a:t>and</a:t>
            </a:r>
            <a:r>
              <a:rPr sz="1600" spc="-40" dirty="0">
                <a:latin typeface="Arial"/>
                <a:cs typeface="Arial"/>
              </a:rPr>
              <a:t> </a:t>
            </a:r>
            <a:r>
              <a:rPr sz="1600" dirty="0">
                <a:latin typeface="Arial"/>
                <a:cs typeface="Arial"/>
              </a:rPr>
              <a:t>construction</a:t>
            </a:r>
            <a:r>
              <a:rPr sz="1600" spc="-40" dirty="0">
                <a:latin typeface="Arial"/>
                <a:cs typeface="Arial"/>
              </a:rPr>
              <a:t> </a:t>
            </a:r>
            <a:r>
              <a:rPr sz="1600" spc="-10" dirty="0">
                <a:latin typeface="Arial"/>
                <a:cs typeface="Arial"/>
              </a:rPr>
              <a:t>techniques</a:t>
            </a:r>
            <a:endParaRPr lang="en-US" sz="1600" dirty="0">
              <a:latin typeface="Arial"/>
              <a:cs typeface="Arial"/>
            </a:endParaRPr>
          </a:p>
          <a:p>
            <a:pPr marL="298450" indent="-285750">
              <a:lnSpc>
                <a:spcPct val="150000"/>
              </a:lnSpc>
              <a:spcBef>
                <a:spcPts val="135"/>
              </a:spcBef>
              <a:buFont typeface="Arial"/>
              <a:buChar char="•"/>
              <a:tabLst>
                <a:tab pos="97155" algn="l"/>
              </a:tabLst>
            </a:pPr>
            <a:r>
              <a:rPr sz="1600" dirty="0">
                <a:latin typeface="Arial"/>
                <a:cs typeface="Arial"/>
              </a:rPr>
              <a:t>Disaster</a:t>
            </a:r>
            <a:r>
              <a:rPr sz="1600" spc="-40" dirty="0">
                <a:latin typeface="Arial"/>
                <a:cs typeface="Arial"/>
              </a:rPr>
              <a:t> </a:t>
            </a:r>
            <a:r>
              <a:rPr sz="1600" spc="-10" dirty="0">
                <a:latin typeface="Arial"/>
                <a:cs typeface="Arial"/>
              </a:rPr>
              <a:t>preparedness</a:t>
            </a:r>
            <a:endParaRPr lang="en-US" sz="1600" dirty="0">
              <a:latin typeface="Arial"/>
              <a:cs typeface="Arial"/>
            </a:endParaRPr>
          </a:p>
          <a:p>
            <a:pPr marL="12700">
              <a:spcBef>
                <a:spcPts val="135"/>
              </a:spcBef>
            </a:pPr>
            <a:endParaRPr lang="en-US" sz="1600" spc="-10" dirty="0">
              <a:latin typeface="Arial"/>
              <a:cs typeface="Arial"/>
            </a:endParaRPr>
          </a:p>
          <a:p>
            <a:pPr marL="12700">
              <a:spcBef>
                <a:spcPts val="135"/>
              </a:spcBef>
            </a:pPr>
            <a:endParaRPr lang="en-US" sz="1600" spc="-10" dirty="0">
              <a:latin typeface="Arial"/>
              <a:cs typeface="Arial"/>
            </a:endParaRPr>
          </a:p>
          <a:p>
            <a:pPr marL="12700">
              <a:lnSpc>
                <a:spcPct val="100000"/>
              </a:lnSpc>
              <a:spcBef>
                <a:spcPts val="135"/>
              </a:spcBef>
            </a:pPr>
            <a:r>
              <a:rPr sz="1600" b="1" spc="-10" dirty="0">
                <a:latin typeface="Arial"/>
                <a:cs typeface="Arial"/>
              </a:rPr>
              <a:t>Hurricane-</a:t>
            </a:r>
            <a:r>
              <a:rPr sz="1600" b="1" dirty="0">
                <a:latin typeface="Arial"/>
                <a:cs typeface="Arial"/>
              </a:rPr>
              <a:t>Proof</a:t>
            </a:r>
            <a:r>
              <a:rPr sz="1600" b="1" spc="35" dirty="0">
                <a:latin typeface="Arial"/>
                <a:cs typeface="Arial"/>
              </a:rPr>
              <a:t> </a:t>
            </a:r>
            <a:r>
              <a:rPr sz="1600" b="1" spc="-10" dirty="0">
                <a:latin typeface="Arial"/>
                <a:cs typeface="Arial"/>
              </a:rPr>
              <a:t>Housing</a:t>
            </a:r>
            <a:r>
              <a:rPr lang="en-US" sz="1600" spc="-10" dirty="0">
                <a:latin typeface="Arial"/>
                <a:cs typeface="Arial"/>
              </a:rPr>
              <a:t>:</a:t>
            </a:r>
            <a:endParaRPr sz="1600" dirty="0">
              <a:latin typeface="Arial"/>
              <a:cs typeface="Arial"/>
            </a:endParaRPr>
          </a:p>
          <a:p>
            <a:pPr marL="12700" marR="5080">
              <a:lnSpc>
                <a:spcPct val="150000"/>
              </a:lnSpc>
            </a:pPr>
            <a:r>
              <a:rPr sz="1400" dirty="0">
                <a:latin typeface="Arial"/>
                <a:cs typeface="Arial"/>
              </a:rPr>
              <a:t>Located</a:t>
            </a:r>
            <a:r>
              <a:rPr sz="1400" spc="-35" dirty="0">
                <a:latin typeface="Arial"/>
                <a:cs typeface="Arial"/>
              </a:rPr>
              <a:t> </a:t>
            </a:r>
            <a:r>
              <a:rPr sz="1400" dirty="0">
                <a:latin typeface="Arial"/>
                <a:cs typeface="Arial"/>
              </a:rPr>
              <a:t>in</a:t>
            </a:r>
            <a:r>
              <a:rPr sz="1400" spc="-25" dirty="0">
                <a:latin typeface="Arial"/>
                <a:cs typeface="Arial"/>
              </a:rPr>
              <a:t> </a:t>
            </a:r>
            <a:r>
              <a:rPr sz="1400" dirty="0">
                <a:latin typeface="Arial"/>
                <a:cs typeface="Arial"/>
              </a:rPr>
              <a:t>a</a:t>
            </a:r>
            <a:r>
              <a:rPr sz="1400" spc="-25" dirty="0">
                <a:latin typeface="Arial"/>
                <a:cs typeface="Arial"/>
              </a:rPr>
              <a:t> </a:t>
            </a:r>
            <a:r>
              <a:rPr sz="1400" dirty="0">
                <a:latin typeface="Arial"/>
                <a:cs typeface="Arial"/>
              </a:rPr>
              <a:t>region</a:t>
            </a:r>
            <a:r>
              <a:rPr sz="1400" spc="-25" dirty="0">
                <a:latin typeface="Arial"/>
                <a:cs typeface="Arial"/>
              </a:rPr>
              <a:t> </a:t>
            </a:r>
            <a:r>
              <a:rPr sz="1400" dirty="0">
                <a:latin typeface="Arial"/>
                <a:cs typeface="Arial"/>
              </a:rPr>
              <a:t>prone</a:t>
            </a:r>
            <a:r>
              <a:rPr sz="1400" spc="-25" dirty="0">
                <a:latin typeface="Arial"/>
                <a:cs typeface="Arial"/>
              </a:rPr>
              <a:t> </a:t>
            </a:r>
            <a:r>
              <a:rPr sz="1400" dirty="0">
                <a:latin typeface="Arial"/>
                <a:cs typeface="Arial"/>
              </a:rPr>
              <a:t>to</a:t>
            </a:r>
            <a:r>
              <a:rPr sz="1400" spc="-25" dirty="0">
                <a:latin typeface="Arial"/>
                <a:cs typeface="Arial"/>
              </a:rPr>
              <a:t> </a:t>
            </a:r>
            <a:r>
              <a:rPr sz="1400" dirty="0">
                <a:latin typeface="Arial"/>
                <a:cs typeface="Arial"/>
              </a:rPr>
              <a:t>hurricanes,</a:t>
            </a:r>
            <a:r>
              <a:rPr sz="1400" spc="-25" dirty="0">
                <a:latin typeface="Arial"/>
                <a:cs typeface="Arial"/>
              </a:rPr>
              <a:t> </a:t>
            </a:r>
            <a:r>
              <a:rPr sz="1400" dirty="0">
                <a:latin typeface="Arial"/>
                <a:cs typeface="Arial"/>
              </a:rPr>
              <a:t>the</a:t>
            </a:r>
            <a:r>
              <a:rPr sz="1400" spc="-25" dirty="0">
                <a:latin typeface="Arial"/>
                <a:cs typeface="Arial"/>
              </a:rPr>
              <a:t> </a:t>
            </a:r>
            <a:r>
              <a:rPr sz="1400" dirty="0">
                <a:latin typeface="Arial"/>
                <a:cs typeface="Arial"/>
              </a:rPr>
              <a:t>safety</a:t>
            </a:r>
            <a:r>
              <a:rPr sz="1400" spc="-25" dirty="0">
                <a:latin typeface="Arial"/>
                <a:cs typeface="Arial"/>
              </a:rPr>
              <a:t> </a:t>
            </a:r>
            <a:r>
              <a:rPr sz="1400" dirty="0">
                <a:latin typeface="Arial"/>
                <a:cs typeface="Arial"/>
              </a:rPr>
              <a:t>and</a:t>
            </a:r>
            <a:r>
              <a:rPr sz="1400" spc="-25" dirty="0">
                <a:latin typeface="Arial"/>
                <a:cs typeface="Arial"/>
              </a:rPr>
              <a:t> </a:t>
            </a:r>
            <a:r>
              <a:rPr sz="1400" dirty="0">
                <a:latin typeface="Arial"/>
                <a:cs typeface="Arial"/>
              </a:rPr>
              <a:t>security</a:t>
            </a:r>
            <a:r>
              <a:rPr sz="1400" spc="-25" dirty="0">
                <a:latin typeface="Arial"/>
                <a:cs typeface="Arial"/>
              </a:rPr>
              <a:t> </a:t>
            </a:r>
            <a:r>
              <a:rPr sz="1400" dirty="0">
                <a:latin typeface="Arial"/>
                <a:cs typeface="Arial"/>
              </a:rPr>
              <a:t>of</a:t>
            </a:r>
            <a:r>
              <a:rPr sz="1400" spc="-25" dirty="0">
                <a:latin typeface="Arial"/>
                <a:cs typeface="Arial"/>
              </a:rPr>
              <a:t> </a:t>
            </a:r>
            <a:r>
              <a:rPr sz="1400" dirty="0">
                <a:latin typeface="Arial"/>
                <a:cs typeface="Arial"/>
              </a:rPr>
              <a:t>our</a:t>
            </a:r>
            <a:r>
              <a:rPr sz="1400" spc="-25" dirty="0">
                <a:latin typeface="Arial"/>
                <a:cs typeface="Arial"/>
              </a:rPr>
              <a:t> </a:t>
            </a:r>
            <a:r>
              <a:rPr sz="1400" dirty="0">
                <a:latin typeface="Arial"/>
                <a:cs typeface="Arial"/>
              </a:rPr>
              <a:t>residents</a:t>
            </a:r>
            <a:r>
              <a:rPr sz="1400" spc="-25" dirty="0">
                <a:latin typeface="Arial"/>
                <a:cs typeface="Arial"/>
              </a:rPr>
              <a:t> </a:t>
            </a:r>
            <a:r>
              <a:rPr sz="1400" dirty="0">
                <a:latin typeface="Arial"/>
                <a:cs typeface="Arial"/>
              </a:rPr>
              <a:t>are</a:t>
            </a:r>
            <a:r>
              <a:rPr sz="1400" spc="-25" dirty="0">
                <a:latin typeface="Arial"/>
                <a:cs typeface="Arial"/>
              </a:rPr>
              <a:t> </a:t>
            </a:r>
            <a:r>
              <a:rPr sz="1400" dirty="0">
                <a:latin typeface="Arial"/>
                <a:cs typeface="Arial"/>
              </a:rPr>
              <a:t>of</a:t>
            </a:r>
            <a:r>
              <a:rPr sz="1400" spc="-25" dirty="0">
                <a:latin typeface="Arial"/>
                <a:cs typeface="Arial"/>
              </a:rPr>
              <a:t> </a:t>
            </a:r>
            <a:r>
              <a:rPr sz="1400" dirty="0">
                <a:latin typeface="Arial"/>
                <a:cs typeface="Arial"/>
              </a:rPr>
              <a:t>utmost</a:t>
            </a:r>
            <a:r>
              <a:rPr sz="1400" spc="-25" dirty="0">
                <a:latin typeface="Arial"/>
                <a:cs typeface="Arial"/>
              </a:rPr>
              <a:t> </a:t>
            </a:r>
            <a:r>
              <a:rPr sz="1400" dirty="0">
                <a:latin typeface="Arial"/>
                <a:cs typeface="Arial"/>
              </a:rPr>
              <a:t>importance.</a:t>
            </a:r>
            <a:r>
              <a:rPr sz="1400" spc="-25" dirty="0">
                <a:latin typeface="Arial"/>
                <a:cs typeface="Arial"/>
              </a:rPr>
              <a:t> </a:t>
            </a:r>
            <a:r>
              <a:rPr sz="1400" dirty="0">
                <a:latin typeface="Arial"/>
                <a:cs typeface="Arial"/>
              </a:rPr>
              <a:t>The</a:t>
            </a:r>
            <a:r>
              <a:rPr sz="1400" spc="-25" dirty="0">
                <a:latin typeface="Arial"/>
                <a:cs typeface="Arial"/>
              </a:rPr>
              <a:t> </a:t>
            </a:r>
            <a:r>
              <a:rPr sz="1400" dirty="0">
                <a:latin typeface="Arial"/>
                <a:cs typeface="Arial"/>
              </a:rPr>
              <a:t>housing</a:t>
            </a:r>
            <a:r>
              <a:rPr sz="1400" spc="-25" dirty="0">
                <a:latin typeface="Arial"/>
                <a:cs typeface="Arial"/>
              </a:rPr>
              <a:t> </a:t>
            </a:r>
            <a:r>
              <a:rPr sz="1400" spc="-10" dirty="0">
                <a:latin typeface="Arial"/>
                <a:cs typeface="Arial"/>
              </a:rPr>
              <a:t>development </a:t>
            </a:r>
            <a:r>
              <a:rPr sz="1400" dirty="0">
                <a:latin typeface="Arial"/>
                <a:cs typeface="Arial"/>
              </a:rPr>
              <a:t>boasts</a:t>
            </a:r>
            <a:r>
              <a:rPr sz="1400" spc="-35" dirty="0">
                <a:latin typeface="Arial"/>
                <a:cs typeface="Arial"/>
              </a:rPr>
              <a:t> </a:t>
            </a:r>
            <a:r>
              <a:rPr sz="1400" dirty="0">
                <a:latin typeface="Arial"/>
                <a:cs typeface="Arial"/>
              </a:rPr>
              <a:t>a</a:t>
            </a:r>
            <a:r>
              <a:rPr sz="1400" spc="-30" dirty="0">
                <a:latin typeface="Arial"/>
                <a:cs typeface="Arial"/>
              </a:rPr>
              <a:t> </a:t>
            </a:r>
            <a:r>
              <a:rPr sz="1400" dirty="0">
                <a:latin typeface="Arial"/>
                <a:cs typeface="Arial"/>
              </a:rPr>
              <a:t>pioneering</a:t>
            </a:r>
            <a:r>
              <a:rPr sz="1400" spc="-30" dirty="0">
                <a:latin typeface="Arial"/>
                <a:cs typeface="Arial"/>
              </a:rPr>
              <a:t> </a:t>
            </a:r>
            <a:br>
              <a:rPr lang="en-US" sz="1400" spc="-30" dirty="0">
                <a:latin typeface="Arial"/>
                <a:cs typeface="Arial"/>
              </a:rPr>
            </a:br>
            <a:r>
              <a:rPr sz="1400" spc="-10" dirty="0">
                <a:latin typeface="Arial"/>
                <a:cs typeface="Arial"/>
              </a:rPr>
              <a:t>hurricane-</a:t>
            </a:r>
            <a:r>
              <a:rPr sz="1400" dirty="0">
                <a:latin typeface="Arial"/>
                <a:cs typeface="Arial"/>
              </a:rPr>
              <a:t>proof</a:t>
            </a:r>
            <a:r>
              <a:rPr sz="1400" spc="-30" dirty="0">
                <a:latin typeface="Arial"/>
                <a:cs typeface="Arial"/>
              </a:rPr>
              <a:t> </a:t>
            </a:r>
            <a:r>
              <a:rPr sz="1400" dirty="0">
                <a:latin typeface="Arial"/>
                <a:cs typeface="Arial"/>
              </a:rPr>
              <a:t>design,</a:t>
            </a:r>
            <a:r>
              <a:rPr sz="1400" spc="-30" dirty="0">
                <a:latin typeface="Arial"/>
                <a:cs typeface="Arial"/>
              </a:rPr>
              <a:t> </a:t>
            </a:r>
            <a:r>
              <a:rPr sz="1400" dirty="0">
                <a:latin typeface="Arial"/>
                <a:cs typeface="Arial"/>
              </a:rPr>
              <a:t>featuring</a:t>
            </a:r>
            <a:r>
              <a:rPr sz="1400" spc="-30" dirty="0">
                <a:latin typeface="Arial"/>
                <a:cs typeface="Arial"/>
              </a:rPr>
              <a:t> </a:t>
            </a:r>
            <a:r>
              <a:rPr sz="1400" dirty="0">
                <a:latin typeface="Arial"/>
                <a:cs typeface="Arial"/>
              </a:rPr>
              <a:t>robust</a:t>
            </a:r>
            <a:r>
              <a:rPr sz="1400" spc="-30" dirty="0">
                <a:latin typeface="Arial"/>
                <a:cs typeface="Arial"/>
              </a:rPr>
              <a:t> </a:t>
            </a:r>
            <a:r>
              <a:rPr sz="1400" dirty="0">
                <a:latin typeface="Arial"/>
                <a:cs typeface="Arial"/>
              </a:rPr>
              <a:t>materials</a:t>
            </a:r>
            <a:r>
              <a:rPr sz="1400" spc="-35" dirty="0">
                <a:latin typeface="Arial"/>
                <a:cs typeface="Arial"/>
              </a:rPr>
              <a:t> </a:t>
            </a:r>
            <a:r>
              <a:rPr sz="1400" dirty="0">
                <a:latin typeface="Arial"/>
                <a:cs typeface="Arial"/>
              </a:rPr>
              <a:t>and</a:t>
            </a:r>
            <a:r>
              <a:rPr sz="1400" spc="-30" dirty="0">
                <a:latin typeface="Arial"/>
                <a:cs typeface="Arial"/>
              </a:rPr>
              <a:t> </a:t>
            </a:r>
            <a:r>
              <a:rPr sz="1400" dirty="0">
                <a:latin typeface="Arial"/>
                <a:cs typeface="Arial"/>
              </a:rPr>
              <a:t>structural</a:t>
            </a:r>
            <a:r>
              <a:rPr sz="1400" spc="-30" dirty="0">
                <a:latin typeface="Arial"/>
                <a:cs typeface="Arial"/>
              </a:rPr>
              <a:t> </a:t>
            </a:r>
            <a:r>
              <a:rPr sz="1400" dirty="0">
                <a:latin typeface="Arial"/>
                <a:cs typeface="Arial"/>
              </a:rPr>
              <a:t>reinforcements</a:t>
            </a:r>
            <a:r>
              <a:rPr sz="1400" spc="-30" dirty="0">
                <a:latin typeface="Arial"/>
                <a:cs typeface="Arial"/>
              </a:rPr>
              <a:t> </a:t>
            </a:r>
            <a:r>
              <a:rPr sz="1400" dirty="0">
                <a:latin typeface="Arial"/>
                <a:cs typeface="Arial"/>
              </a:rPr>
              <a:t>that</a:t>
            </a:r>
            <a:r>
              <a:rPr sz="1400" spc="-30" dirty="0">
                <a:latin typeface="Arial"/>
                <a:cs typeface="Arial"/>
              </a:rPr>
              <a:t> </a:t>
            </a:r>
            <a:r>
              <a:rPr sz="1400" dirty="0">
                <a:latin typeface="Arial"/>
                <a:cs typeface="Arial"/>
              </a:rPr>
              <a:t>can</a:t>
            </a:r>
            <a:r>
              <a:rPr sz="1400" spc="-30" dirty="0">
                <a:latin typeface="Arial"/>
                <a:cs typeface="Arial"/>
              </a:rPr>
              <a:t> </a:t>
            </a:r>
            <a:r>
              <a:rPr sz="1400" dirty="0">
                <a:latin typeface="Arial"/>
                <a:cs typeface="Arial"/>
              </a:rPr>
              <a:t>withstand</a:t>
            </a:r>
            <a:r>
              <a:rPr sz="1400" spc="-30" dirty="0">
                <a:latin typeface="Arial"/>
                <a:cs typeface="Arial"/>
              </a:rPr>
              <a:t> </a:t>
            </a:r>
            <a:r>
              <a:rPr sz="1400" spc="-10" dirty="0">
                <a:latin typeface="Arial"/>
                <a:cs typeface="Arial"/>
              </a:rPr>
              <a:t>extreme </a:t>
            </a:r>
            <a:r>
              <a:rPr sz="1400" dirty="0">
                <a:latin typeface="Arial"/>
                <a:cs typeface="Arial"/>
              </a:rPr>
              <a:t>weather</a:t>
            </a:r>
            <a:r>
              <a:rPr sz="1400" spc="-35" dirty="0">
                <a:latin typeface="Arial"/>
                <a:cs typeface="Arial"/>
              </a:rPr>
              <a:t> </a:t>
            </a:r>
            <a:r>
              <a:rPr sz="1400" dirty="0">
                <a:latin typeface="Arial"/>
                <a:cs typeface="Arial"/>
              </a:rPr>
              <a:t>events.</a:t>
            </a:r>
            <a:r>
              <a:rPr sz="1400" spc="-35" dirty="0">
                <a:latin typeface="Arial"/>
                <a:cs typeface="Arial"/>
              </a:rPr>
              <a:t> </a:t>
            </a:r>
            <a:r>
              <a:rPr sz="1400" spc="-10" dirty="0">
                <a:latin typeface="Arial"/>
                <a:cs typeface="Arial"/>
              </a:rPr>
              <a:t>Additionally,</a:t>
            </a:r>
            <a:r>
              <a:rPr sz="1400" spc="-35" dirty="0">
                <a:latin typeface="Arial"/>
                <a:cs typeface="Arial"/>
              </a:rPr>
              <a:t> </a:t>
            </a:r>
            <a:r>
              <a:rPr sz="1400" dirty="0">
                <a:latin typeface="Arial"/>
                <a:cs typeface="Arial"/>
              </a:rPr>
              <a:t>the</a:t>
            </a:r>
            <a:r>
              <a:rPr sz="1400" spc="-30" dirty="0">
                <a:latin typeface="Arial"/>
                <a:cs typeface="Arial"/>
              </a:rPr>
              <a:t> </a:t>
            </a:r>
            <a:r>
              <a:rPr sz="1400" dirty="0">
                <a:latin typeface="Arial"/>
                <a:cs typeface="Arial"/>
              </a:rPr>
              <a:t>strategic</a:t>
            </a:r>
            <a:r>
              <a:rPr sz="1400" spc="-35" dirty="0">
                <a:latin typeface="Arial"/>
                <a:cs typeface="Arial"/>
              </a:rPr>
              <a:t> </a:t>
            </a:r>
            <a:r>
              <a:rPr sz="1400" dirty="0">
                <a:latin typeface="Arial"/>
                <a:cs typeface="Arial"/>
              </a:rPr>
              <a:t>layout</a:t>
            </a:r>
            <a:r>
              <a:rPr sz="1400" spc="-35" dirty="0">
                <a:latin typeface="Arial"/>
                <a:cs typeface="Arial"/>
              </a:rPr>
              <a:t> </a:t>
            </a:r>
            <a:r>
              <a:rPr sz="1400" dirty="0">
                <a:latin typeface="Arial"/>
                <a:cs typeface="Arial"/>
              </a:rPr>
              <a:t>incorporates</a:t>
            </a:r>
            <a:r>
              <a:rPr sz="1400" spc="-30" dirty="0">
                <a:latin typeface="Arial"/>
                <a:cs typeface="Arial"/>
              </a:rPr>
              <a:t> </a:t>
            </a:r>
            <a:r>
              <a:rPr sz="1400" dirty="0">
                <a:latin typeface="Arial"/>
                <a:cs typeface="Arial"/>
              </a:rPr>
              <a:t>natural</a:t>
            </a:r>
            <a:r>
              <a:rPr sz="1400" spc="-35" dirty="0">
                <a:latin typeface="Arial"/>
                <a:cs typeface="Arial"/>
              </a:rPr>
              <a:t> </a:t>
            </a:r>
            <a:r>
              <a:rPr sz="1400" dirty="0">
                <a:latin typeface="Arial"/>
                <a:cs typeface="Arial"/>
              </a:rPr>
              <a:t>barriers</a:t>
            </a:r>
            <a:r>
              <a:rPr sz="1400" spc="-35" dirty="0">
                <a:latin typeface="Arial"/>
                <a:cs typeface="Arial"/>
              </a:rPr>
              <a:t> </a:t>
            </a:r>
            <a:r>
              <a:rPr sz="1400" dirty="0">
                <a:latin typeface="Arial"/>
                <a:cs typeface="Arial"/>
              </a:rPr>
              <a:t>to</a:t>
            </a:r>
            <a:r>
              <a:rPr sz="1400" spc="-35" dirty="0">
                <a:latin typeface="Arial"/>
                <a:cs typeface="Arial"/>
              </a:rPr>
              <a:t> </a:t>
            </a:r>
            <a:r>
              <a:rPr sz="1400" dirty="0">
                <a:latin typeface="Arial"/>
                <a:cs typeface="Arial"/>
              </a:rPr>
              <a:t>minimize</a:t>
            </a:r>
            <a:r>
              <a:rPr sz="1400" spc="-30" dirty="0">
                <a:latin typeface="Arial"/>
                <a:cs typeface="Arial"/>
              </a:rPr>
              <a:t> </a:t>
            </a:r>
            <a:r>
              <a:rPr sz="1400" dirty="0">
                <a:latin typeface="Arial"/>
                <a:cs typeface="Arial"/>
              </a:rPr>
              <a:t>storm</a:t>
            </a:r>
            <a:r>
              <a:rPr sz="1400" spc="-35" dirty="0">
                <a:latin typeface="Arial"/>
                <a:cs typeface="Arial"/>
              </a:rPr>
              <a:t> </a:t>
            </a:r>
            <a:r>
              <a:rPr sz="1400" dirty="0">
                <a:latin typeface="Arial"/>
                <a:cs typeface="Arial"/>
              </a:rPr>
              <a:t>impact</a:t>
            </a:r>
            <a:r>
              <a:rPr sz="1400" spc="-35" dirty="0">
                <a:latin typeface="Arial"/>
                <a:cs typeface="Arial"/>
              </a:rPr>
              <a:t> </a:t>
            </a:r>
            <a:r>
              <a:rPr sz="1400" dirty="0">
                <a:latin typeface="Arial"/>
                <a:cs typeface="Arial"/>
              </a:rPr>
              <a:t>and</a:t>
            </a:r>
            <a:r>
              <a:rPr sz="1400" spc="-35" dirty="0">
                <a:latin typeface="Arial"/>
                <a:cs typeface="Arial"/>
              </a:rPr>
              <a:t> </a:t>
            </a:r>
            <a:r>
              <a:rPr sz="1400" dirty="0">
                <a:latin typeface="Arial"/>
                <a:cs typeface="Arial"/>
              </a:rPr>
              <a:t>incorporates</a:t>
            </a:r>
            <a:r>
              <a:rPr sz="1400" spc="-30" dirty="0">
                <a:latin typeface="Arial"/>
                <a:cs typeface="Arial"/>
              </a:rPr>
              <a:t> </a:t>
            </a:r>
            <a:r>
              <a:rPr sz="1400" spc="-50" dirty="0">
                <a:latin typeface="Arial"/>
                <a:cs typeface="Arial"/>
              </a:rPr>
              <a:t>a </a:t>
            </a:r>
            <a:r>
              <a:rPr sz="1400" dirty="0">
                <a:latin typeface="Arial"/>
                <a:cs typeface="Arial"/>
              </a:rPr>
              <a:t>comprehensive</a:t>
            </a:r>
            <a:r>
              <a:rPr sz="1400" spc="-50" dirty="0">
                <a:latin typeface="Arial"/>
                <a:cs typeface="Arial"/>
              </a:rPr>
              <a:t> </a:t>
            </a:r>
            <a:r>
              <a:rPr sz="1400" dirty="0">
                <a:latin typeface="Arial"/>
                <a:cs typeface="Arial"/>
              </a:rPr>
              <a:t>emergency</a:t>
            </a:r>
            <a:r>
              <a:rPr sz="1400" spc="-35" dirty="0">
                <a:latin typeface="Arial"/>
                <a:cs typeface="Arial"/>
              </a:rPr>
              <a:t> </a:t>
            </a:r>
            <a:r>
              <a:rPr sz="1400" dirty="0">
                <a:latin typeface="Arial"/>
                <a:cs typeface="Arial"/>
              </a:rPr>
              <a:t>response</a:t>
            </a:r>
            <a:r>
              <a:rPr sz="1400" spc="-35" dirty="0">
                <a:latin typeface="Arial"/>
                <a:cs typeface="Arial"/>
              </a:rPr>
              <a:t> </a:t>
            </a:r>
            <a:r>
              <a:rPr sz="1400" dirty="0">
                <a:latin typeface="Arial"/>
                <a:cs typeface="Arial"/>
              </a:rPr>
              <a:t>plan</a:t>
            </a:r>
            <a:r>
              <a:rPr sz="1400" spc="-35" dirty="0">
                <a:latin typeface="Arial"/>
                <a:cs typeface="Arial"/>
              </a:rPr>
              <a:t> </a:t>
            </a:r>
            <a:br>
              <a:rPr lang="en-US" sz="1400" spc="-35" dirty="0">
                <a:latin typeface="Arial"/>
                <a:cs typeface="Arial"/>
              </a:rPr>
            </a:br>
            <a:r>
              <a:rPr sz="1400" dirty="0">
                <a:latin typeface="Arial"/>
                <a:cs typeface="Arial"/>
              </a:rPr>
              <a:t>to</a:t>
            </a:r>
            <a:r>
              <a:rPr sz="1400" spc="-35" dirty="0">
                <a:latin typeface="Arial"/>
                <a:cs typeface="Arial"/>
              </a:rPr>
              <a:t> </a:t>
            </a:r>
            <a:r>
              <a:rPr sz="1400" dirty="0">
                <a:latin typeface="Arial"/>
                <a:cs typeface="Arial"/>
              </a:rPr>
              <a:t>ensure</a:t>
            </a:r>
            <a:r>
              <a:rPr sz="1400" spc="-35" dirty="0">
                <a:latin typeface="Arial"/>
                <a:cs typeface="Arial"/>
              </a:rPr>
              <a:t> </a:t>
            </a:r>
            <a:r>
              <a:rPr sz="1400" dirty="0">
                <a:latin typeface="Arial"/>
                <a:cs typeface="Arial"/>
              </a:rPr>
              <a:t>residents'</a:t>
            </a:r>
            <a:r>
              <a:rPr sz="1400" spc="-35" dirty="0">
                <a:latin typeface="Arial"/>
                <a:cs typeface="Arial"/>
              </a:rPr>
              <a:t> </a:t>
            </a:r>
            <a:r>
              <a:rPr sz="1400" dirty="0">
                <a:latin typeface="Arial"/>
                <a:cs typeface="Arial"/>
              </a:rPr>
              <a:t>safety</a:t>
            </a:r>
            <a:r>
              <a:rPr sz="1400" spc="-35" dirty="0">
                <a:latin typeface="Arial"/>
                <a:cs typeface="Arial"/>
              </a:rPr>
              <a:t> </a:t>
            </a:r>
            <a:r>
              <a:rPr sz="1400" dirty="0">
                <a:latin typeface="Arial"/>
                <a:cs typeface="Arial"/>
              </a:rPr>
              <a:t>during</a:t>
            </a:r>
            <a:r>
              <a:rPr sz="1400" spc="-35" dirty="0">
                <a:latin typeface="Arial"/>
                <a:cs typeface="Arial"/>
              </a:rPr>
              <a:t> </a:t>
            </a:r>
            <a:r>
              <a:rPr sz="1400" dirty="0">
                <a:latin typeface="Arial"/>
                <a:cs typeface="Arial"/>
              </a:rPr>
              <a:t>adverse</a:t>
            </a:r>
            <a:r>
              <a:rPr sz="1400" spc="-35" dirty="0">
                <a:latin typeface="Arial"/>
                <a:cs typeface="Arial"/>
              </a:rPr>
              <a:t> </a:t>
            </a:r>
            <a:r>
              <a:rPr sz="1400" spc="-10" dirty="0">
                <a:latin typeface="Arial"/>
                <a:cs typeface="Arial"/>
              </a:rPr>
              <a:t>conditions</a:t>
            </a:r>
            <a:r>
              <a:rPr lang="en-US" sz="1400" spc="-10" dirty="0">
                <a:latin typeface="Arial"/>
                <a:cs typeface="Arial"/>
              </a:rPr>
              <a:t>.</a:t>
            </a:r>
            <a:endParaRPr sz="1400" dirty="0">
              <a:latin typeface="Arial"/>
              <a:cs typeface="Arial"/>
            </a:endParaRPr>
          </a:p>
        </p:txBody>
      </p:sp>
      <p:pic>
        <p:nvPicPr>
          <p:cNvPr id="4" name="Picture 3" descr="A row of houses with trees and a walkway&#10;&#10;Description automatically generated">
            <a:extLst>
              <a:ext uri="{FF2B5EF4-FFF2-40B4-BE49-F238E27FC236}">
                <a16:creationId xmlns:a16="http://schemas.microsoft.com/office/drawing/2014/main" id="{E1B5D08C-C83E-1954-E22C-827D1913CEB3}"/>
              </a:ext>
            </a:extLst>
          </p:cNvPr>
          <p:cNvPicPr>
            <a:picLocks noChangeAspect="1"/>
          </p:cNvPicPr>
          <p:nvPr/>
        </p:nvPicPr>
        <p:blipFill rotWithShape="1">
          <a:blip r:embed="rId2">
            <a:extLst>
              <a:ext uri="{28A0092B-C50C-407E-A947-70E740481C1C}">
                <a14:useLocalDpi xmlns:a14="http://schemas.microsoft.com/office/drawing/2010/main" val="0"/>
              </a:ext>
            </a:extLst>
          </a:blip>
          <a:srcRect l="17263" t="-211" r="5888" b="210"/>
          <a:stretch/>
        </p:blipFill>
        <p:spPr>
          <a:xfrm>
            <a:off x="4097815" y="0"/>
            <a:ext cx="5973036" cy="777240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kitchen with a black countertop&#10;&#10;Description automatically generated">
            <a:extLst>
              <a:ext uri="{FF2B5EF4-FFF2-40B4-BE49-F238E27FC236}">
                <a16:creationId xmlns:a16="http://schemas.microsoft.com/office/drawing/2014/main" id="{3D13C83F-9C42-3551-DAFC-64578984BD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42" b="16767"/>
          <a:stretch/>
        </p:blipFill>
        <p:spPr>
          <a:xfrm>
            <a:off x="20" y="10"/>
            <a:ext cx="10058380" cy="420535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object 2"/>
          <p:cNvSpPr txBox="1"/>
          <p:nvPr/>
        </p:nvSpPr>
        <p:spPr>
          <a:xfrm>
            <a:off x="374784" y="4253230"/>
            <a:ext cx="9285466" cy="2779711"/>
          </a:xfrm>
          <a:prstGeom prst="rect">
            <a:avLst/>
          </a:prstGeom>
        </p:spPr>
        <p:txBody>
          <a:bodyPr vert="horz" lIns="91440" tIns="45720" rIns="91440" bIns="45720" rtlCol="0" anchor="ctr">
            <a:normAutofit fontScale="92500" lnSpcReduction="20000"/>
          </a:bodyPr>
          <a:lstStyle/>
          <a:p>
            <a:pPr algn="l" rtl="0">
              <a:lnSpc>
                <a:spcPct val="90000"/>
              </a:lnSpc>
              <a:spcBef>
                <a:spcPts val="234"/>
              </a:spcBef>
            </a:pPr>
            <a:r>
              <a:rPr lang="en-US" sz="3200" b="1" kern="1200" dirty="0">
                <a:solidFill>
                  <a:schemeClr val="tx1"/>
                </a:solidFill>
                <a:latin typeface="Arial"/>
                <a:ea typeface="+mn-ea"/>
                <a:cs typeface="Arial"/>
              </a:rPr>
              <a:t>Smart</a:t>
            </a:r>
            <a:r>
              <a:rPr lang="en-US" sz="3200" b="1" kern="1200" spc="-35" dirty="0">
                <a:solidFill>
                  <a:schemeClr val="tx1"/>
                </a:solidFill>
                <a:latin typeface="Arial"/>
                <a:ea typeface="+mn-ea"/>
                <a:cs typeface="Arial"/>
              </a:rPr>
              <a:t> </a:t>
            </a:r>
            <a:r>
              <a:rPr lang="en-US" sz="3200" b="1" kern="1200" dirty="0">
                <a:solidFill>
                  <a:schemeClr val="tx1"/>
                </a:solidFill>
                <a:latin typeface="Arial"/>
                <a:ea typeface="+mn-ea"/>
                <a:cs typeface="Arial"/>
              </a:rPr>
              <a:t>and</a:t>
            </a:r>
            <a:r>
              <a:rPr lang="en-US" sz="3200" b="1" kern="1200" spc="-30" dirty="0">
                <a:solidFill>
                  <a:schemeClr val="tx1"/>
                </a:solidFill>
                <a:latin typeface="Arial"/>
                <a:ea typeface="+mn-ea"/>
                <a:cs typeface="Arial"/>
              </a:rPr>
              <a:t> </a:t>
            </a:r>
            <a:r>
              <a:rPr lang="en-US" sz="3200" b="1" kern="1200" dirty="0">
                <a:solidFill>
                  <a:schemeClr val="tx1"/>
                </a:solidFill>
                <a:latin typeface="Arial"/>
                <a:ea typeface="+mn-ea"/>
                <a:cs typeface="Arial"/>
              </a:rPr>
              <a:t>Connected</a:t>
            </a:r>
            <a:r>
              <a:rPr lang="en-US" sz="3200" b="1" kern="1200" spc="-30" dirty="0">
                <a:solidFill>
                  <a:schemeClr val="tx1"/>
                </a:solidFill>
                <a:latin typeface="Arial"/>
                <a:ea typeface="+mn-ea"/>
                <a:cs typeface="Arial"/>
              </a:rPr>
              <a:t> </a:t>
            </a:r>
            <a:r>
              <a:rPr lang="en-US" sz="3200" b="1" kern="1200" spc="-10" dirty="0">
                <a:solidFill>
                  <a:schemeClr val="tx1"/>
                </a:solidFill>
                <a:latin typeface="Arial"/>
                <a:ea typeface="+mn-ea"/>
                <a:cs typeface="Arial"/>
              </a:rPr>
              <a:t>Infrastructure</a:t>
            </a:r>
            <a:endParaRPr lang="en-US" sz="3200" b="1" kern="1200" dirty="0">
              <a:solidFill>
                <a:schemeClr val="tx1"/>
              </a:solidFill>
              <a:latin typeface="Arial"/>
              <a:ea typeface="Calibri"/>
              <a:cs typeface="Arial"/>
            </a:endParaRPr>
          </a:p>
          <a:p>
            <a:pPr marR="5080" algn="l" rtl="0">
              <a:lnSpc>
                <a:spcPct val="90000"/>
              </a:lnSpc>
            </a:pPr>
            <a:endParaRPr lang="en-US" sz="1700" kern="1200" dirty="0">
              <a:solidFill>
                <a:schemeClr val="tx1"/>
              </a:solidFill>
              <a:latin typeface="Arial"/>
              <a:ea typeface="+mn-ea"/>
              <a:cs typeface="Arial"/>
            </a:endParaRPr>
          </a:p>
          <a:p>
            <a:pPr marR="5080" algn="l">
              <a:lnSpc>
                <a:spcPct val="150000"/>
              </a:lnSpc>
            </a:pPr>
            <a:r>
              <a:rPr lang="en-US" sz="1600" kern="1200" dirty="0">
                <a:solidFill>
                  <a:schemeClr val="tx1"/>
                </a:solidFill>
                <a:latin typeface="Arial"/>
                <a:ea typeface="+mn-ea"/>
                <a:cs typeface="Arial"/>
              </a:rPr>
              <a:t>Our Resilient</a:t>
            </a:r>
            <a:r>
              <a:rPr lang="en-US" sz="1600" kern="1200" spc="-25" dirty="0">
                <a:solidFill>
                  <a:schemeClr val="tx1"/>
                </a:solidFill>
                <a:latin typeface="Arial"/>
                <a:ea typeface="+mn-ea"/>
                <a:cs typeface="Arial"/>
              </a:rPr>
              <a:t> </a:t>
            </a:r>
            <a:r>
              <a:rPr lang="en-US" sz="1600" kern="1200" dirty="0" err="1">
                <a:solidFill>
                  <a:schemeClr val="tx1"/>
                </a:solidFill>
                <a:latin typeface="Arial"/>
                <a:ea typeface="+mn-ea"/>
                <a:cs typeface="Arial"/>
              </a:rPr>
              <a:t>Agrihoods</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are havens</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of</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smart</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technologies</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that</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work</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in</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unison</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to</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simplify</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daily</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living</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and</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enhance</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comfort.</a:t>
            </a:r>
            <a:r>
              <a:rPr lang="en-US" sz="1600" kern="1200" spc="-25" dirty="0">
                <a:solidFill>
                  <a:schemeClr val="tx1"/>
                </a:solidFill>
                <a:latin typeface="Arial"/>
                <a:ea typeface="+mn-ea"/>
                <a:cs typeface="Arial"/>
              </a:rPr>
              <a:t> </a:t>
            </a:r>
            <a:endParaRPr lang="en-US" sz="1600" kern="1200" dirty="0">
              <a:solidFill>
                <a:schemeClr val="tx1"/>
              </a:solidFill>
              <a:latin typeface="Arial"/>
              <a:ea typeface="+mn-ea"/>
              <a:cs typeface="Arial"/>
            </a:endParaRPr>
          </a:p>
          <a:p>
            <a:pPr marR="5080" algn="l">
              <a:lnSpc>
                <a:spcPct val="150000"/>
              </a:lnSpc>
            </a:pPr>
            <a:endParaRPr lang="en-US" sz="1600" kern="1200" spc="-10" dirty="0">
              <a:solidFill>
                <a:schemeClr val="tx1"/>
              </a:solidFill>
              <a:latin typeface="Arial"/>
              <a:ea typeface="+mn-ea"/>
              <a:cs typeface="Arial"/>
            </a:endParaRPr>
          </a:p>
          <a:p>
            <a:pPr marR="5080" algn="l">
              <a:lnSpc>
                <a:spcPct val="150000"/>
              </a:lnSpc>
            </a:pPr>
            <a:r>
              <a:rPr lang="en-US" sz="1600" kern="1200" spc="-10" dirty="0">
                <a:solidFill>
                  <a:schemeClr val="tx1"/>
                </a:solidFill>
                <a:latin typeface="Arial"/>
                <a:ea typeface="+mn-ea"/>
                <a:cs typeface="Arial"/>
              </a:rPr>
              <a:t>Every </a:t>
            </a:r>
            <a:r>
              <a:rPr lang="en-US" sz="1600" kern="1200" dirty="0">
                <a:solidFill>
                  <a:schemeClr val="tx1"/>
                </a:solidFill>
                <a:latin typeface="Arial"/>
                <a:ea typeface="+mn-ea"/>
                <a:cs typeface="Arial"/>
              </a:rPr>
              <a:t>home</a:t>
            </a:r>
            <a:r>
              <a:rPr lang="en-US" sz="1600" kern="1200" spc="-40" dirty="0">
                <a:solidFill>
                  <a:schemeClr val="tx1"/>
                </a:solidFill>
                <a:latin typeface="Arial"/>
                <a:ea typeface="+mn-ea"/>
                <a:cs typeface="Arial"/>
              </a:rPr>
              <a:t> </a:t>
            </a:r>
            <a:r>
              <a:rPr lang="en-US" sz="1600" kern="1200" dirty="0">
                <a:solidFill>
                  <a:schemeClr val="tx1"/>
                </a:solidFill>
                <a:latin typeface="Arial"/>
                <a:ea typeface="+mn-ea"/>
                <a:cs typeface="Arial"/>
              </a:rPr>
              <a:t>is</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equipped</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with</a:t>
            </a:r>
            <a:r>
              <a:rPr lang="en-US" sz="1600" kern="1200" spc="-25" dirty="0">
                <a:solidFill>
                  <a:schemeClr val="tx1"/>
                </a:solidFill>
                <a:latin typeface="Arial"/>
                <a:ea typeface="+mn-ea"/>
                <a:cs typeface="Arial"/>
              </a:rPr>
              <a:t> </a:t>
            </a:r>
            <a:r>
              <a:rPr lang="en-US" sz="1600" kern="1200" spc="-10" dirty="0">
                <a:solidFill>
                  <a:schemeClr val="tx1"/>
                </a:solidFill>
                <a:latin typeface="Arial"/>
                <a:ea typeface="+mn-ea"/>
                <a:cs typeface="Arial"/>
              </a:rPr>
              <a:t>cutting-</a:t>
            </a:r>
            <a:r>
              <a:rPr lang="en-US" sz="1600" kern="1200" dirty="0">
                <a:solidFill>
                  <a:schemeClr val="tx1"/>
                </a:solidFill>
                <a:latin typeface="Arial"/>
                <a:ea typeface="+mn-ea"/>
                <a:cs typeface="Arial"/>
              </a:rPr>
              <a:t>edge</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IoT</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(Internet</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of</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Things)</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devices,</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enabling</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residents</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to</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control</a:t>
            </a:r>
            <a:r>
              <a:rPr lang="en-US" sz="1600" kern="1200" spc="-25" dirty="0">
                <a:solidFill>
                  <a:schemeClr val="tx1"/>
                </a:solidFill>
                <a:latin typeface="Arial"/>
                <a:ea typeface="+mn-ea"/>
                <a:cs typeface="Arial"/>
              </a:rPr>
              <a:t> </a:t>
            </a:r>
            <a:r>
              <a:rPr lang="en-US" sz="1600" kern="1200" dirty="0">
                <a:solidFill>
                  <a:schemeClr val="tx1"/>
                </a:solidFill>
                <a:latin typeface="Arial"/>
                <a:ea typeface="+mn-ea"/>
                <a:cs typeface="Arial"/>
              </a:rPr>
              <a:t>lighting,</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climate,</a:t>
            </a:r>
            <a:r>
              <a:rPr lang="en-US" sz="1600" kern="1200" spc="-25" dirty="0">
                <a:solidFill>
                  <a:schemeClr val="tx1"/>
                </a:solidFill>
                <a:latin typeface="Arial"/>
                <a:ea typeface="+mn-ea"/>
                <a:cs typeface="Arial"/>
              </a:rPr>
              <a:t> </a:t>
            </a:r>
            <a:r>
              <a:rPr lang="en-US" sz="1600" kern="1200" spc="-10" dirty="0">
                <a:solidFill>
                  <a:schemeClr val="tx1"/>
                </a:solidFill>
                <a:latin typeface="Arial"/>
                <a:ea typeface="+mn-ea"/>
                <a:cs typeface="Arial"/>
              </a:rPr>
              <a:t>security,</a:t>
            </a:r>
            <a:r>
              <a:rPr lang="en-US" sz="1600" kern="1200" spc="-25" dirty="0">
                <a:solidFill>
                  <a:schemeClr val="tx1"/>
                </a:solidFill>
                <a:latin typeface="Arial"/>
                <a:ea typeface="+mn-ea"/>
                <a:cs typeface="Arial"/>
              </a:rPr>
              <a:t> and </a:t>
            </a:r>
            <a:r>
              <a:rPr lang="en-US" sz="1600" kern="1200" dirty="0">
                <a:solidFill>
                  <a:schemeClr val="tx1"/>
                </a:solidFill>
                <a:latin typeface="Arial"/>
                <a:ea typeface="+mn-ea"/>
                <a:cs typeface="Arial"/>
              </a:rPr>
              <a:t>appliances</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remotely</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through</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integrated</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smart</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home</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systems.</a:t>
            </a:r>
            <a:r>
              <a:rPr lang="en-US" sz="1600" kern="1200" spc="-35" dirty="0">
                <a:solidFill>
                  <a:schemeClr val="tx1"/>
                </a:solidFill>
                <a:latin typeface="Arial"/>
                <a:ea typeface="+mn-ea"/>
                <a:cs typeface="Arial"/>
              </a:rPr>
              <a:t> </a:t>
            </a:r>
            <a:r>
              <a:rPr lang="en-US" sz="1600" kern="1200" spc="-10" dirty="0">
                <a:solidFill>
                  <a:schemeClr val="tx1"/>
                </a:solidFill>
                <a:latin typeface="Arial"/>
                <a:ea typeface="+mn-ea"/>
                <a:cs typeface="Arial"/>
              </a:rPr>
              <a:t>Moreover,</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an</a:t>
            </a:r>
            <a:r>
              <a:rPr lang="en-US" sz="1600" kern="1200" spc="-35" dirty="0">
                <a:solidFill>
                  <a:schemeClr val="tx1"/>
                </a:solidFill>
                <a:latin typeface="Arial"/>
                <a:ea typeface="+mn-ea"/>
                <a:cs typeface="Arial"/>
              </a:rPr>
              <a:t> </a:t>
            </a:r>
            <a:r>
              <a:rPr lang="en-US" sz="1600" kern="1200" spc="-10" dirty="0">
                <a:solidFill>
                  <a:schemeClr val="tx1"/>
                </a:solidFill>
                <a:latin typeface="Arial"/>
                <a:ea typeface="+mn-ea"/>
                <a:cs typeface="Arial"/>
              </a:rPr>
              <a:t>AI-</a:t>
            </a:r>
            <a:r>
              <a:rPr lang="en-US" sz="1600" kern="1200" dirty="0">
                <a:solidFill>
                  <a:schemeClr val="tx1"/>
                </a:solidFill>
                <a:latin typeface="Arial"/>
                <a:ea typeface="+mn-ea"/>
                <a:cs typeface="Arial"/>
              </a:rPr>
              <a:t>powered</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central</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management</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platform</a:t>
            </a:r>
            <a:r>
              <a:rPr lang="en-US" sz="1600" kern="1200" spc="-30" dirty="0">
                <a:solidFill>
                  <a:schemeClr val="tx1"/>
                </a:solidFill>
                <a:latin typeface="Arial"/>
                <a:ea typeface="+mn-ea"/>
                <a:cs typeface="Arial"/>
              </a:rPr>
              <a:t> </a:t>
            </a:r>
            <a:r>
              <a:rPr lang="en-US" sz="1600" kern="1200" spc="-10" dirty="0">
                <a:solidFill>
                  <a:schemeClr val="tx1"/>
                </a:solidFill>
                <a:latin typeface="Arial"/>
                <a:ea typeface="+mn-ea"/>
                <a:cs typeface="Arial"/>
              </a:rPr>
              <a:t>optimizes </a:t>
            </a:r>
            <a:r>
              <a:rPr lang="en-US" sz="1600" kern="1200" dirty="0">
                <a:solidFill>
                  <a:schemeClr val="tx1"/>
                </a:solidFill>
                <a:latin typeface="Arial"/>
                <a:ea typeface="+mn-ea"/>
                <a:cs typeface="Arial"/>
              </a:rPr>
              <a:t>resource</a:t>
            </a:r>
            <a:r>
              <a:rPr lang="en-US" sz="1600" kern="1200" spc="-45" dirty="0">
                <a:solidFill>
                  <a:schemeClr val="tx1"/>
                </a:solidFill>
                <a:latin typeface="Arial"/>
                <a:ea typeface="+mn-ea"/>
                <a:cs typeface="Arial"/>
              </a:rPr>
              <a:t> </a:t>
            </a:r>
            <a:r>
              <a:rPr lang="en-US" sz="1600" kern="1200" dirty="0">
                <a:solidFill>
                  <a:schemeClr val="tx1"/>
                </a:solidFill>
                <a:latin typeface="Arial"/>
                <a:ea typeface="+mn-ea"/>
                <a:cs typeface="Arial"/>
              </a:rPr>
              <a:t>usage,</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ensuring</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energy</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efficiency</a:t>
            </a:r>
            <a:r>
              <a:rPr lang="en-US" sz="1600" kern="1200" spc="-30" dirty="0">
                <a:solidFill>
                  <a:schemeClr val="tx1"/>
                </a:solidFill>
                <a:latin typeface="Arial"/>
                <a:ea typeface="+mn-ea"/>
                <a:cs typeface="Arial"/>
              </a:rPr>
              <a:t> </a:t>
            </a:r>
            <a:r>
              <a:rPr lang="en-US" sz="1600" kern="1200" dirty="0">
                <a:solidFill>
                  <a:schemeClr val="tx1"/>
                </a:solidFill>
                <a:latin typeface="Arial"/>
                <a:ea typeface="+mn-ea"/>
                <a:cs typeface="Arial"/>
              </a:rPr>
              <a:t>and</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waste</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reduction</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across</a:t>
            </a:r>
            <a:r>
              <a:rPr lang="en-US" sz="1600" kern="1200" spc="-35" dirty="0">
                <a:solidFill>
                  <a:schemeClr val="tx1"/>
                </a:solidFill>
                <a:latin typeface="Arial"/>
                <a:ea typeface="+mn-ea"/>
                <a:cs typeface="Arial"/>
              </a:rPr>
              <a:t> </a:t>
            </a:r>
            <a:r>
              <a:rPr lang="en-US" sz="1600" kern="1200" dirty="0">
                <a:solidFill>
                  <a:schemeClr val="tx1"/>
                </a:solidFill>
                <a:latin typeface="Arial"/>
                <a:ea typeface="+mn-ea"/>
                <a:cs typeface="Arial"/>
              </a:rPr>
              <a:t>the</a:t>
            </a:r>
            <a:r>
              <a:rPr lang="en-US" sz="1600" kern="1200" spc="-30" dirty="0">
                <a:solidFill>
                  <a:schemeClr val="tx1"/>
                </a:solidFill>
                <a:latin typeface="Arial"/>
                <a:ea typeface="+mn-ea"/>
                <a:cs typeface="Arial"/>
              </a:rPr>
              <a:t> </a:t>
            </a:r>
            <a:r>
              <a:rPr lang="en-US" sz="1600" kern="1200" spc="-10" dirty="0">
                <a:solidFill>
                  <a:schemeClr val="tx1"/>
                </a:solidFill>
                <a:latin typeface="Arial"/>
                <a:ea typeface="+mn-ea"/>
                <a:cs typeface="Arial"/>
              </a:rPr>
              <a:t>community.</a:t>
            </a:r>
            <a:endParaRPr lang="en-US" sz="1600" kern="1200" dirty="0">
              <a:solidFill>
                <a:schemeClr val="tx1"/>
              </a:solidFill>
              <a:latin typeface="Arial"/>
              <a:ea typeface="+mn-ea"/>
              <a:cs typeface="Arial"/>
            </a:endParaRPr>
          </a:p>
        </p:txBody>
      </p:sp>
      <p:sp>
        <p:nvSpPr>
          <p:cNvPr id="5" name="Rectangle 4">
            <a:extLst>
              <a:ext uri="{FF2B5EF4-FFF2-40B4-BE49-F238E27FC236}">
                <a16:creationId xmlns:a16="http://schemas.microsoft.com/office/drawing/2014/main" id="{E0248453-856A-FACB-7578-A13EBB7D0B77}"/>
              </a:ext>
            </a:extLst>
          </p:cNvPr>
          <p:cNvSpPr/>
          <p:nvPr/>
        </p:nvSpPr>
        <p:spPr>
          <a:xfrm>
            <a:off x="-8174" y="3771658"/>
            <a:ext cx="10071391" cy="4827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TotalTime>
  <Words>1021</Words>
  <Application>Microsoft Office PowerPoint</Application>
  <PresentationFormat>Custom</PresentationFormat>
  <Paragraphs>158</Paragraphs>
  <Slides>18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HUD Slideshow</dc:title>
  <dc:creator>Emtech</dc:creator>
  <cp:lastModifiedBy>Derrick Ballard</cp:lastModifiedBy>
  <cp:revision>2</cp:revision>
  <dcterms:created xsi:type="dcterms:W3CDTF">2023-09-05T18:51:16Z</dcterms:created>
  <dcterms:modified xsi:type="dcterms:W3CDTF">2023-09-05T22:34:08Z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ducer">
    <vt:lpwstr>Skia/PDF m118 Google Docs Renderer</vt:lpwstr>
  </property>
</Properties>
</file>