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7"/>
  </p:notesMasterIdLst>
  <p:handoutMasterIdLst>
    <p:handoutMasterId r:id="rId18"/>
  </p:handoutMasterIdLst>
  <p:sldIdLst>
    <p:sldId id="297" r:id="rId6"/>
    <p:sldId id="420" r:id="rId7"/>
    <p:sldId id="428" r:id="rId8"/>
    <p:sldId id="421" r:id="rId9"/>
    <p:sldId id="422" r:id="rId10"/>
    <p:sldId id="423" r:id="rId11"/>
    <p:sldId id="424" r:id="rId12"/>
    <p:sldId id="425" r:id="rId13"/>
    <p:sldId id="426" r:id="rId14"/>
    <p:sldId id="427" r:id="rId15"/>
    <p:sldId id="412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rah Mulhearn" initials="SM" lastIdx="1" clrIdx="0"/>
  <p:cmAuthor id="1" name="mwillman" initials="m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3C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5551" autoAdjust="0"/>
  </p:normalViewPr>
  <p:slideViewPr>
    <p:cSldViewPr>
      <p:cViewPr varScale="1">
        <p:scale>
          <a:sx n="110" d="100"/>
          <a:sy n="110" d="100"/>
        </p:scale>
        <p:origin x="1872" y="120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179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E4D1E7-C280-4AC3-9615-DEDDFBA582D5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6264D9-AE78-4931-AF51-6A71FFE1C6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069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536A816-6FE9-4048-B57C-4F32E2E2AFD8}" type="datetimeFigureOut">
              <a:rPr lang="en-US" smtClean="0"/>
              <a:pPr/>
              <a:t>7/30/2024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D7B9282-B53B-4786-B052-7277FF9753D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800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B9282-B53B-4786-B052-7277FF9753D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0111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B9282-B53B-4786-B052-7277FF9753D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4352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B9282-B53B-4786-B052-7277FF9753D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614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B9282-B53B-4786-B052-7277FF9753D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22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B9282-B53B-4786-B052-7277FF9753D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036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B9282-B53B-4786-B052-7277FF9753D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542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B9282-B53B-4786-B052-7277FF9753D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0527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B9282-B53B-4786-B052-7277FF9753D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8904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B9282-B53B-4786-B052-7277FF9753D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9948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B9282-B53B-4786-B052-7277FF9753D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1647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B9282-B53B-4786-B052-7277FF9753D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61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1E4B-2E67-4091-ADC7-38AC31A2DA35}" type="datetimeFigureOut">
              <a:rPr lang="en-US" smtClean="0"/>
              <a:pPr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CFEC-D876-498A-951A-753450E016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65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1E4B-2E67-4091-ADC7-38AC31A2DA35}" type="datetimeFigureOut">
              <a:rPr lang="en-US" smtClean="0"/>
              <a:pPr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CFEC-D876-498A-951A-753450E016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142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1E4B-2E67-4091-ADC7-38AC31A2DA35}" type="datetimeFigureOut">
              <a:rPr lang="en-US" smtClean="0"/>
              <a:pPr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CFEC-D876-498A-951A-753450E016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333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1E4B-2E67-4091-ADC7-38AC31A2DA35}" type="datetimeFigureOut">
              <a:rPr lang="en-US" smtClean="0"/>
              <a:pPr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CFEC-D876-498A-951A-753450E016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984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1E4B-2E67-4091-ADC7-38AC31A2DA35}" type="datetimeFigureOut">
              <a:rPr lang="en-US" smtClean="0"/>
              <a:pPr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CFEC-D876-498A-951A-753450E016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302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1E4B-2E67-4091-ADC7-38AC31A2DA35}" type="datetimeFigureOut">
              <a:rPr lang="en-US" smtClean="0"/>
              <a:pPr/>
              <a:t>7/30/2024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CFEC-D876-498A-951A-753450E016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95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1E4B-2E67-4091-ADC7-38AC31A2DA35}" type="datetimeFigureOut">
              <a:rPr lang="en-US" smtClean="0"/>
              <a:pPr/>
              <a:t>7/30/2024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CFEC-D876-498A-951A-753450E016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221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1E4B-2E67-4091-ADC7-38AC31A2DA35}" type="datetimeFigureOut">
              <a:rPr lang="en-US" smtClean="0"/>
              <a:pPr/>
              <a:t>7/30/2024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CFEC-D876-498A-951A-753450E016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077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1E4B-2E67-4091-ADC7-38AC31A2DA35}" type="datetimeFigureOut">
              <a:rPr lang="en-US" smtClean="0"/>
              <a:pPr/>
              <a:t>7/30/2024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CFEC-D876-498A-951A-753450E016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743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1E4B-2E67-4091-ADC7-38AC31A2DA35}" type="datetimeFigureOut">
              <a:rPr lang="en-US" smtClean="0"/>
              <a:pPr/>
              <a:t>7/30/2024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CFEC-D876-498A-951A-753450E016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319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1E4B-2E67-4091-ADC7-38AC31A2DA35}" type="datetimeFigureOut">
              <a:rPr lang="en-US" smtClean="0"/>
              <a:pPr/>
              <a:t>7/30/2024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CFEC-D876-498A-951A-753450E016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877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B1E4B-2E67-4091-ADC7-38AC31A2DA35}" type="datetimeFigureOut">
              <a:rPr lang="en-US" smtClean="0"/>
              <a:pPr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3CFEC-D876-498A-951A-753450E016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009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867400"/>
            <a:ext cx="9144000" cy="9906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/>
          <a:lstStyle/>
          <a:p>
            <a:endParaRPr lang="en-US" dirty="0" smtClean="0"/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0" y="6227848"/>
            <a:ext cx="1376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213C9C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www.lhc.la.gov</a:t>
            </a:r>
            <a:endParaRPr lang="en-US" sz="1400" b="1" dirty="0">
              <a:solidFill>
                <a:srgbClr val="213C9C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itle 6"/>
          <p:cNvSpPr txBox="1">
            <a:spLocks/>
          </p:cNvSpPr>
          <p:nvPr/>
        </p:nvSpPr>
        <p:spPr>
          <a:xfrm>
            <a:off x="-1" y="1321520"/>
            <a:ext cx="9143999" cy="4383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000" dirty="0" smtClean="0"/>
          </a:p>
          <a:p>
            <a:r>
              <a:rPr lang="en-US" sz="5500" b="1" dirty="0" smtClean="0"/>
              <a:t>Housing Development</a:t>
            </a:r>
          </a:p>
          <a:p>
            <a:endParaRPr lang="en-US" sz="5500" b="1" dirty="0" smtClean="0"/>
          </a:p>
          <a:p>
            <a:endParaRPr lang="en-US" sz="4000" b="1" dirty="0" smtClean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2729592" y="3752850"/>
            <a:ext cx="542380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2400" b="1" i="1" dirty="0" smtClean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966" y="430919"/>
            <a:ext cx="3918544" cy="66693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791200" y="5334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5BF"/>
                </a:solidFill>
                <a:ea typeface="Poppins"/>
                <a:cs typeface="Poppins"/>
                <a:sym typeface="Poppins"/>
              </a:rPr>
              <a:t>Marjorianna Willman</a:t>
            </a:r>
            <a:br>
              <a:rPr lang="en-US" dirty="0">
                <a:solidFill>
                  <a:srgbClr val="00B5BF"/>
                </a:solidFill>
                <a:ea typeface="Poppins"/>
                <a:cs typeface="Poppins"/>
                <a:sym typeface="Poppins"/>
              </a:rPr>
            </a:br>
            <a:r>
              <a:rPr lang="en-US" dirty="0" smtClean="0">
                <a:solidFill>
                  <a:srgbClr val="00B5BF"/>
                </a:solidFill>
                <a:ea typeface="Poppins"/>
                <a:cs typeface="Poppins"/>
                <a:sym typeface="Poppins"/>
              </a:rPr>
              <a:t>Executive </a:t>
            </a:r>
            <a:r>
              <a:rPr lang="en-US" dirty="0">
                <a:solidFill>
                  <a:srgbClr val="00B5BF"/>
                </a:solidFill>
                <a:ea typeface="Poppins"/>
                <a:cs typeface="Poppins"/>
                <a:sym typeface="Poppins"/>
              </a:rPr>
              <a:t>Director</a:t>
            </a:r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13658"/>
            <a:ext cx="3918544" cy="73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78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867400"/>
            <a:ext cx="9144000" cy="9906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/>
          <a:lstStyle/>
          <a:p>
            <a:endParaRPr lang="en-US" dirty="0" smtClean="0"/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0" y="6227848"/>
            <a:ext cx="1376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213C9C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www.lhc.la.gov</a:t>
            </a:r>
            <a:endParaRPr lang="en-US" sz="1400" b="1" dirty="0">
              <a:solidFill>
                <a:srgbClr val="213C9C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itle 6"/>
          <p:cNvSpPr txBox="1">
            <a:spLocks/>
          </p:cNvSpPr>
          <p:nvPr/>
        </p:nvSpPr>
        <p:spPr>
          <a:xfrm>
            <a:off x="838200" y="1371600"/>
            <a:ext cx="8305800" cy="4383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000" dirty="0" smtClean="0"/>
          </a:p>
          <a:p>
            <a:endParaRPr lang="en-US" sz="1400" b="1" dirty="0" smtClean="0"/>
          </a:p>
          <a:p>
            <a:endParaRPr lang="en-US" sz="4000" b="1" dirty="0" smtClean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2729592" y="3752850"/>
            <a:ext cx="542380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2400" b="1" i="1" dirty="0" smtClean="0">
              <a:solidFill>
                <a:schemeClr val="tx1"/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13658"/>
            <a:ext cx="3918544" cy="73615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371600" y="1739521"/>
            <a:ext cx="7010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1600" dirty="0">
              <a:latin typeface="Times New Roman" panose="02020603050405020304" pitchFamily="18" charset="0"/>
            </a:endParaRPr>
          </a:p>
          <a:p>
            <a:pPr algn="just"/>
            <a:endParaRPr lang="en-US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860824"/>
              </p:ext>
            </p:extLst>
          </p:nvPr>
        </p:nvGraphicFramePr>
        <p:xfrm>
          <a:off x="0" y="0"/>
          <a:ext cx="9144000" cy="6048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6000">
                  <a:extLst>
                    <a:ext uri="{9D8B030D-6E8A-4147-A177-3AD203B41FA5}">
                      <a16:colId xmlns:a16="http://schemas.microsoft.com/office/drawing/2014/main" val="2305963028"/>
                    </a:ext>
                  </a:extLst>
                </a:gridCol>
                <a:gridCol w="4318000">
                  <a:extLst>
                    <a:ext uri="{9D8B030D-6E8A-4147-A177-3AD203B41FA5}">
                      <a16:colId xmlns:a16="http://schemas.microsoft.com/office/drawing/2014/main" val="542821606"/>
                    </a:ext>
                  </a:extLst>
                </a:gridCol>
              </a:tblGrid>
              <a:tr h="73342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Nonprofit Open Cycle Affordable Housing Program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NOAH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195268"/>
                  </a:ext>
                </a:extLst>
              </a:tr>
              <a:tr h="1466850">
                <a:tc>
                  <a:txBody>
                    <a:bodyPr/>
                    <a:lstStyle/>
                    <a:p>
                      <a:pPr marL="17780" marR="3810" algn="ctr">
                        <a:lnSpc>
                          <a:spcPct val="107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Homeownership</a:t>
                      </a:r>
                      <a:r>
                        <a:rPr lang="en-US" sz="1800" spc="3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Development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3175" algn="ctr">
                        <a:lnSpc>
                          <a:spcPct val="107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 spc="-2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41858339"/>
                  </a:ext>
                </a:extLst>
              </a:tr>
              <a:tr h="1466850">
                <a:tc>
                  <a:txBody>
                    <a:bodyPr/>
                    <a:lstStyle/>
                    <a:p>
                      <a:pPr marL="17780" marR="2540" algn="ctr">
                        <a:lnSpc>
                          <a:spcPct val="107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Rental</a:t>
                      </a:r>
                      <a:r>
                        <a:rPr lang="en-US" sz="1800" spc="-4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Development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635" algn="ctr">
                        <a:lnSpc>
                          <a:spcPct val="107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1800" spc="-25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49304392"/>
                  </a:ext>
                </a:extLst>
              </a:tr>
              <a:tr h="1466850">
                <a:tc>
                  <a:txBody>
                    <a:bodyPr/>
                    <a:lstStyle/>
                    <a:p>
                      <a:pPr marL="17780" marR="1905" algn="ctr">
                        <a:lnSpc>
                          <a:spcPct val="107000"/>
                        </a:lnSpc>
                        <a:spcBef>
                          <a:spcPts val="510"/>
                        </a:spcBef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Affordability</a:t>
                      </a:r>
                      <a:r>
                        <a:rPr lang="en-US" sz="1800" spc="5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Period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3175" algn="ctr">
                        <a:lnSpc>
                          <a:spcPct val="107000"/>
                        </a:lnSpc>
                        <a:spcBef>
                          <a:spcPts val="51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415" marR="3175" algn="ctr">
                        <a:lnSpc>
                          <a:spcPct val="107000"/>
                        </a:lnSpc>
                        <a:spcBef>
                          <a:spcPts val="51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Dependent of type of award</a:t>
                      </a:r>
                    </a:p>
                    <a:p>
                      <a:pPr marL="18415" marR="3175" algn="ctr">
                        <a:lnSpc>
                          <a:spcPct val="107000"/>
                        </a:lnSpc>
                        <a:spcBef>
                          <a:spcPts val="51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91111473"/>
                  </a:ext>
                </a:extLst>
              </a:tr>
              <a:tr h="733426">
                <a:tc>
                  <a:txBody>
                    <a:bodyPr/>
                    <a:lstStyle/>
                    <a:p>
                      <a:pPr marL="17780" marR="3810" algn="ctr">
                        <a:lnSpc>
                          <a:spcPct val="107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Type</a:t>
                      </a:r>
                      <a:r>
                        <a:rPr lang="en-US" sz="1800" spc="-2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1800" spc="-3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Deed</a:t>
                      </a:r>
                      <a:r>
                        <a:rPr lang="en-US" sz="1800" spc="-2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Restriction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1270" algn="ctr">
                        <a:lnSpc>
                          <a:spcPct val="107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1800" spc="-1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Dependent</a:t>
                      </a:r>
                      <a:r>
                        <a:rPr lang="en-US" sz="1800" spc="-1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type of award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52033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1609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867400"/>
            <a:ext cx="9144000" cy="9906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/>
          <a:lstStyle/>
          <a:p>
            <a:endParaRPr lang="en-US" dirty="0" smtClean="0"/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0" y="6227848"/>
            <a:ext cx="1376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213C9C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www.lhc.la.gov</a:t>
            </a:r>
            <a:endParaRPr lang="en-US" sz="1400" b="1" dirty="0">
              <a:solidFill>
                <a:srgbClr val="213C9C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itle 6"/>
          <p:cNvSpPr txBox="1">
            <a:spLocks/>
          </p:cNvSpPr>
          <p:nvPr/>
        </p:nvSpPr>
        <p:spPr>
          <a:xfrm>
            <a:off x="838200" y="1371600"/>
            <a:ext cx="8157822" cy="4383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000" dirty="0" smtClean="0"/>
          </a:p>
          <a:p>
            <a:endParaRPr lang="en-US" sz="1400" b="1" dirty="0" smtClean="0"/>
          </a:p>
          <a:p>
            <a:endParaRPr lang="en-US" sz="4000" b="1" dirty="0" smtClean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2729592" y="3752850"/>
            <a:ext cx="542380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2400" b="1" i="1" dirty="0" smtClean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966" y="430919"/>
            <a:ext cx="3918544" cy="66693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791200" y="5334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5BF"/>
                </a:solidFill>
                <a:ea typeface="Poppins"/>
                <a:cs typeface="Poppins"/>
                <a:sym typeface="Poppins"/>
              </a:rPr>
              <a:t>Marjorianna Willman</a:t>
            </a:r>
            <a:br>
              <a:rPr lang="en-US" dirty="0">
                <a:solidFill>
                  <a:srgbClr val="00B5BF"/>
                </a:solidFill>
                <a:ea typeface="Poppins"/>
                <a:cs typeface="Poppins"/>
                <a:sym typeface="Poppins"/>
              </a:rPr>
            </a:br>
            <a:r>
              <a:rPr lang="en-US" dirty="0" smtClean="0">
                <a:solidFill>
                  <a:srgbClr val="00B5BF"/>
                </a:solidFill>
                <a:ea typeface="Poppins"/>
                <a:cs typeface="Poppins"/>
                <a:sym typeface="Poppins"/>
              </a:rPr>
              <a:t>Executive </a:t>
            </a:r>
            <a:r>
              <a:rPr lang="en-US" dirty="0">
                <a:solidFill>
                  <a:srgbClr val="00B5BF"/>
                </a:solidFill>
                <a:ea typeface="Poppins"/>
                <a:cs typeface="Poppins"/>
                <a:sym typeface="Poppins"/>
              </a:rPr>
              <a:t>Director</a:t>
            </a:r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13658"/>
            <a:ext cx="3918544" cy="73615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 rot="10800000" flipV="1">
            <a:off x="1219200" y="1616410"/>
            <a:ext cx="71628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1600" dirty="0">
              <a:latin typeface="Times New Roman" panose="02020603050405020304" pitchFamily="18" charset="0"/>
            </a:endParaRPr>
          </a:p>
          <a:p>
            <a:pPr algn="ctr"/>
            <a:endParaRPr lang="en-US" sz="5400" dirty="0" smtClean="0"/>
          </a:p>
          <a:p>
            <a:pPr algn="ctr"/>
            <a:r>
              <a:rPr lang="en-US" sz="5400" dirty="0" smtClean="0"/>
              <a:t>QUESTIONS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24985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867400"/>
            <a:ext cx="9144000" cy="9906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/>
          <a:lstStyle/>
          <a:p>
            <a:endParaRPr lang="en-US" dirty="0" smtClean="0"/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0" y="6227848"/>
            <a:ext cx="1376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213C9C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www.lhc.la.gov</a:t>
            </a:r>
            <a:endParaRPr lang="en-US" sz="1400" b="1" dirty="0">
              <a:solidFill>
                <a:srgbClr val="213C9C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itle 6"/>
          <p:cNvSpPr txBox="1">
            <a:spLocks/>
          </p:cNvSpPr>
          <p:nvPr/>
        </p:nvSpPr>
        <p:spPr>
          <a:xfrm>
            <a:off x="838200" y="1371600"/>
            <a:ext cx="8305800" cy="4383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000" dirty="0" smtClean="0"/>
          </a:p>
          <a:p>
            <a:endParaRPr lang="en-US" sz="1400" b="1" dirty="0" smtClean="0"/>
          </a:p>
          <a:p>
            <a:endParaRPr lang="en-US" sz="4000" b="1" dirty="0" smtClean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2729592" y="3752850"/>
            <a:ext cx="542380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2400" b="1" i="1" dirty="0" smtClean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966" y="430919"/>
            <a:ext cx="3918544" cy="66693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791200" y="5334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5BF"/>
                </a:solidFill>
                <a:ea typeface="Poppins"/>
                <a:cs typeface="Poppins"/>
                <a:sym typeface="Poppins"/>
              </a:rPr>
              <a:t>Marjorianna Willman</a:t>
            </a:r>
            <a:br>
              <a:rPr lang="en-US" dirty="0">
                <a:solidFill>
                  <a:srgbClr val="00B5BF"/>
                </a:solidFill>
                <a:ea typeface="Poppins"/>
                <a:cs typeface="Poppins"/>
                <a:sym typeface="Poppins"/>
              </a:rPr>
            </a:br>
            <a:r>
              <a:rPr lang="en-US" dirty="0" smtClean="0">
                <a:solidFill>
                  <a:srgbClr val="00B5BF"/>
                </a:solidFill>
                <a:ea typeface="Poppins"/>
                <a:cs typeface="Poppins"/>
                <a:sym typeface="Poppins"/>
              </a:rPr>
              <a:t>Executive </a:t>
            </a:r>
            <a:r>
              <a:rPr lang="en-US" dirty="0">
                <a:solidFill>
                  <a:srgbClr val="00B5BF"/>
                </a:solidFill>
                <a:ea typeface="Poppins"/>
                <a:cs typeface="Poppins"/>
                <a:sym typeface="Poppins"/>
              </a:rPr>
              <a:t>Director</a:t>
            </a:r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13658"/>
            <a:ext cx="3918544" cy="73615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10800000" flipV="1">
            <a:off x="267966" y="2193029"/>
            <a:ext cx="87280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Relaunching Of Funding Opportunities</a:t>
            </a:r>
          </a:p>
          <a:p>
            <a:pPr algn="ctr"/>
            <a:r>
              <a:rPr lang="en-US" sz="4000" dirty="0" smtClean="0"/>
              <a:t>Follow-up</a:t>
            </a:r>
            <a:endParaRPr lang="en-US" sz="4000" dirty="0"/>
          </a:p>
        </p:txBody>
      </p:sp>
      <p:sp>
        <p:nvSpPr>
          <p:cNvPr id="8" name="Rectangle 7"/>
          <p:cNvSpPr/>
          <p:nvPr/>
        </p:nvSpPr>
        <p:spPr>
          <a:xfrm>
            <a:off x="1371600" y="1739521"/>
            <a:ext cx="7010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1600" dirty="0">
              <a:latin typeface="Times New Roman" panose="02020603050405020304" pitchFamily="18" charset="0"/>
            </a:endParaRPr>
          </a:p>
          <a:p>
            <a:pPr algn="just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3577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6"/>
          <p:cNvSpPr txBox="1">
            <a:spLocks/>
          </p:cNvSpPr>
          <p:nvPr/>
        </p:nvSpPr>
        <p:spPr>
          <a:xfrm>
            <a:off x="838200" y="1371600"/>
            <a:ext cx="8305800" cy="4383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000" dirty="0" smtClean="0"/>
          </a:p>
          <a:p>
            <a:endParaRPr lang="en-US" sz="1400" b="1" dirty="0" smtClean="0"/>
          </a:p>
          <a:p>
            <a:endParaRPr lang="en-US" sz="4000" b="1" dirty="0" smtClean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2729592" y="3752850"/>
            <a:ext cx="542380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2400" b="1" i="1" dirty="0" smtClean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71600" y="1739521"/>
            <a:ext cx="7010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1600" dirty="0">
              <a:latin typeface="Times New Roman" panose="02020603050405020304" pitchFamily="18" charset="0"/>
            </a:endParaRPr>
          </a:p>
          <a:p>
            <a:pPr algn="just"/>
            <a:endParaRPr lang="en-US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792158"/>
              </p:ext>
            </p:extLst>
          </p:nvPr>
        </p:nvGraphicFramePr>
        <p:xfrm>
          <a:off x="0" y="32657"/>
          <a:ext cx="9144000" cy="6697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677410408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764102587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890610958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980585223"/>
                    </a:ext>
                  </a:extLst>
                </a:gridCol>
              </a:tblGrid>
              <a:tr h="685800">
                <a:tc gridSpan="4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2024 LHC HOME PROPOSED BUDGET</a:t>
                      </a:r>
                      <a:endParaRPr 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776396"/>
                  </a:ext>
                </a:extLst>
              </a:tr>
              <a:tr h="340672">
                <a:tc>
                  <a:txBody>
                    <a:bodyPr/>
                    <a:lstStyle/>
                    <a:p>
                      <a:pPr marL="0" marR="0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0955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2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0955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Funds Available for Commitment From HUD Funds</a:t>
                      </a:r>
                    </a:p>
                    <a:p>
                      <a:pPr marL="20955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50495" marR="120650" indent="-635" algn="ctr">
                        <a:lnSpc>
                          <a:spcPct val="107000"/>
                        </a:lnSpc>
                        <a:spcBef>
                          <a:spcPts val="53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Funds Available for Commitment From Program Income</a:t>
                      </a:r>
                    </a:p>
                    <a:p>
                      <a:pPr marL="150495" marR="120650" indent="-635" algn="ctr">
                        <a:lnSpc>
                          <a:spcPct val="107000"/>
                        </a:lnSpc>
                        <a:spcBef>
                          <a:spcPts val="53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0975" marR="146050" indent="-3175" algn="just">
                        <a:lnSpc>
                          <a:spcPct val="107000"/>
                        </a:lnSpc>
                        <a:spcBef>
                          <a:spcPts val="53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0975" marR="146050" indent="-3175" algn="just">
                        <a:lnSpc>
                          <a:spcPct val="107000"/>
                        </a:lnSpc>
                        <a:spcBef>
                          <a:spcPts val="53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Available to Commit</a:t>
                      </a:r>
                    </a:p>
                    <a:p>
                      <a:pPr marL="180975" marR="146050" indent="-3175" algn="just">
                        <a:lnSpc>
                          <a:spcPct val="107000"/>
                        </a:lnSpc>
                        <a:spcBef>
                          <a:spcPts val="53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3743448"/>
                  </a:ext>
                </a:extLst>
              </a:tr>
              <a:tr h="3406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ts val="9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2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ts val="93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$40,378.71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ts val="93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$57,941.36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ts val="93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$98,320.07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35710222"/>
                  </a:ext>
                </a:extLst>
              </a:tr>
              <a:tr h="340672">
                <a:tc>
                  <a:txBody>
                    <a:bodyPr/>
                    <a:lstStyle/>
                    <a:p>
                      <a:pPr marL="0" marR="0" algn="r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2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93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$148,827.54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93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spc="-1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$57,941.36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93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$206,768.90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30516927"/>
                  </a:ext>
                </a:extLst>
              </a:tr>
              <a:tr h="340672">
                <a:tc>
                  <a:txBody>
                    <a:bodyPr/>
                    <a:lstStyle/>
                    <a:p>
                      <a:pPr marL="0" marR="0" algn="r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2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93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$2,343,979.76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93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$2,531,456.92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93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$4,875,436.68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33789693"/>
                  </a:ext>
                </a:extLst>
              </a:tr>
              <a:tr h="340672">
                <a:tc>
                  <a:txBody>
                    <a:bodyPr/>
                    <a:lstStyle/>
                    <a:p>
                      <a:pPr marL="0" marR="0" algn="r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2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93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spc="-1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$5,628,430.00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93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$1,504,914.73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93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$7,133,344.73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56154267"/>
                  </a:ext>
                </a:extLst>
              </a:tr>
              <a:tr h="340672">
                <a:tc>
                  <a:txBody>
                    <a:bodyPr/>
                    <a:lstStyle/>
                    <a:p>
                      <a:pPr marL="19050" marR="0">
                        <a:lnSpc>
                          <a:spcPts val="9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r>
                        <a:rPr lang="en-US" sz="1400" spc="5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spc="-1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Previous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spc="-1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93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spc="-1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$8,161,616.01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93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$4,152,254.37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93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$12,313,870.38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75253330"/>
                  </a:ext>
                </a:extLst>
              </a:tr>
              <a:tr h="34067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Conditional Commitments Not Closed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$12,342,100.00</a:t>
                      </a:r>
                    </a:p>
                    <a:p>
                      <a:pPr algn="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($28,229.62)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8988808"/>
                  </a:ext>
                </a:extLst>
              </a:tr>
              <a:tr h="34067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Expected 2024 HOME Grant</a:t>
                      </a:r>
                    </a:p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$9,401,383 </a:t>
                      </a:r>
                    </a:p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$145,186.82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$9,518,340.20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1179717"/>
                  </a:ext>
                </a:extLst>
              </a:tr>
              <a:tr h="34067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Administration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$940,138.30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$8,578,201.90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3169538"/>
                  </a:ext>
                </a:extLst>
              </a:tr>
              <a:tr h="34067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CHDO Operating Assistance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$470,069.15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$8,108,132.75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6295583"/>
                  </a:ext>
                </a:extLst>
              </a:tr>
              <a:tr h="34067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CHAAP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$4,000,000.00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$4,108,132.75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4504342"/>
                  </a:ext>
                </a:extLst>
              </a:tr>
              <a:tr h="34067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CSAR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$1,500,000.00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$2,608,132.75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9097457"/>
                  </a:ext>
                </a:extLst>
              </a:tr>
              <a:tr h="34067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NOAH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$2,500,000.00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$108,132.75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4112486"/>
                  </a:ext>
                </a:extLst>
              </a:tr>
              <a:tr h="340672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8926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6496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867400"/>
            <a:ext cx="9144000" cy="9906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/>
          <a:lstStyle/>
          <a:p>
            <a:endParaRPr lang="en-US" dirty="0" smtClean="0"/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0" y="6227848"/>
            <a:ext cx="1376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213C9C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www.lhc.la.gov</a:t>
            </a:r>
            <a:endParaRPr lang="en-US" sz="1400" b="1" dirty="0">
              <a:solidFill>
                <a:srgbClr val="213C9C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itle 6"/>
          <p:cNvSpPr txBox="1">
            <a:spLocks/>
          </p:cNvSpPr>
          <p:nvPr/>
        </p:nvSpPr>
        <p:spPr>
          <a:xfrm>
            <a:off x="838200" y="1371600"/>
            <a:ext cx="8305800" cy="4383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000" dirty="0" smtClean="0"/>
          </a:p>
          <a:p>
            <a:endParaRPr lang="en-US" sz="1400" b="1" dirty="0" smtClean="0"/>
          </a:p>
          <a:p>
            <a:endParaRPr lang="en-US" sz="4000" b="1" dirty="0" smtClean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2729592" y="3752850"/>
            <a:ext cx="542380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2400" b="1" i="1" dirty="0" smtClean="0">
              <a:solidFill>
                <a:schemeClr val="tx1"/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13658"/>
            <a:ext cx="3918544" cy="73615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371600" y="1739521"/>
            <a:ext cx="7010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1600" dirty="0">
              <a:latin typeface="Times New Roman" panose="02020603050405020304" pitchFamily="18" charset="0"/>
            </a:endParaRPr>
          </a:p>
          <a:p>
            <a:pPr algn="just"/>
            <a:endParaRPr lang="en-US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228023"/>
              </p:ext>
            </p:extLst>
          </p:nvPr>
        </p:nvGraphicFramePr>
        <p:xfrm>
          <a:off x="0" y="-1"/>
          <a:ext cx="9144000" cy="5867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6000">
                  <a:extLst>
                    <a:ext uri="{9D8B030D-6E8A-4147-A177-3AD203B41FA5}">
                      <a16:colId xmlns:a16="http://schemas.microsoft.com/office/drawing/2014/main" val="2305963028"/>
                    </a:ext>
                  </a:extLst>
                </a:gridCol>
                <a:gridCol w="4318000">
                  <a:extLst>
                    <a:ext uri="{9D8B030D-6E8A-4147-A177-3AD203B41FA5}">
                      <a16:colId xmlns:a16="http://schemas.microsoft.com/office/drawing/2014/main" val="542821606"/>
                    </a:ext>
                  </a:extLst>
                </a:gridCol>
              </a:tblGrid>
              <a:tr h="574803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CHDO SINGLE ACQUISITION REABILITATION (CSAR)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PROGRAM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195268"/>
                  </a:ext>
                </a:extLst>
              </a:tr>
              <a:tr h="574803">
                <a:tc>
                  <a:txBody>
                    <a:bodyPr/>
                    <a:lstStyle/>
                    <a:p>
                      <a:pPr marL="17780" marR="2540"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Source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3175"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800" spc="-2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HOME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41858339"/>
                  </a:ext>
                </a:extLst>
              </a:tr>
              <a:tr h="574803">
                <a:tc>
                  <a:txBody>
                    <a:bodyPr/>
                    <a:lstStyle/>
                    <a:p>
                      <a:pPr marL="17780" marR="1905" algn="ctr">
                        <a:lnSpc>
                          <a:spcPct val="10700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r>
                        <a:rPr lang="en-US" sz="1800" spc="-35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1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Available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3175" algn="ctr">
                        <a:lnSpc>
                          <a:spcPct val="10700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$1,500,000.00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31372302"/>
                  </a:ext>
                </a:extLst>
              </a:tr>
              <a:tr h="574803">
                <a:tc>
                  <a:txBody>
                    <a:bodyPr/>
                    <a:lstStyle/>
                    <a:p>
                      <a:pPr marL="17780" marR="3175" algn="ctr">
                        <a:lnSpc>
                          <a:spcPct val="10700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</a:t>
                      </a:r>
                      <a:r>
                        <a:rPr lang="en-US" sz="1800" spc="-4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</a:t>
                      </a:r>
                      <a:r>
                        <a:rPr lang="en-US" sz="1800" spc="-3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Funding</a:t>
                      </a:r>
                      <a:r>
                        <a:rPr lang="en-US" sz="1800" spc="-3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1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Limit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1905" algn="ctr">
                        <a:lnSpc>
                          <a:spcPct val="10700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$200,000.00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49304392"/>
                  </a:ext>
                </a:extLst>
              </a:tr>
              <a:tr h="574803">
                <a:tc>
                  <a:txBody>
                    <a:bodyPr/>
                    <a:lstStyle/>
                    <a:p>
                      <a:pPr marL="17780" marR="1905" algn="ctr">
                        <a:lnSpc>
                          <a:spcPct val="107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Application Deadline	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5715" algn="ctr">
                        <a:lnSpc>
                          <a:spcPct val="107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 (until funds are exhausted)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40749041"/>
                  </a:ext>
                </a:extLst>
              </a:tr>
              <a:tr h="574803">
                <a:tc>
                  <a:txBody>
                    <a:bodyPr/>
                    <a:lstStyle/>
                    <a:p>
                      <a:pPr marL="17780" marR="3810" algn="ctr">
                        <a:lnSpc>
                          <a:spcPct val="107000"/>
                        </a:lnSpc>
                        <a:spcBef>
                          <a:spcPts val="54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</a:t>
                      </a:r>
                      <a:r>
                        <a:rPr lang="en-US" sz="1800" spc="-3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</a:t>
                      </a:r>
                      <a:r>
                        <a:rPr lang="en-US" sz="1800" spc="-25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</a:t>
                      </a:r>
                      <a:r>
                        <a:rPr lang="en-US" sz="1800" spc="-3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1800" spc="-3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2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Units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07000"/>
                        </a:lnSpc>
                        <a:spcBef>
                          <a:spcPts val="545"/>
                        </a:spcBef>
                        <a:spcAft>
                          <a:spcPts val="0"/>
                        </a:spcAft>
                      </a:pPr>
                      <a:r>
                        <a:rPr lang="en-US" sz="1800" spc="-5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91111473"/>
                  </a:ext>
                </a:extLst>
              </a:tr>
              <a:tr h="15356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60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17780" marR="317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Limit</a:t>
                      </a:r>
                      <a:r>
                        <a:rPr lang="en-US" sz="1600" spc="-2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</a:t>
                      </a:r>
                      <a:r>
                        <a:rPr lang="en-US" sz="1600" spc="-2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</a:t>
                      </a:r>
                      <a:r>
                        <a:rPr lang="en-US" sz="1600" spc="-2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1600" spc="-3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CSAR</a:t>
                      </a:r>
                      <a:r>
                        <a:rPr lang="en-US" sz="1600" spc="-2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marR="85090" indent="127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open project per CHDO per 12-month period. The 12-month period 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begins upon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award of project.</a:t>
                      </a:r>
                      <a:r>
                        <a:rPr lang="en-US" sz="1600" spc="-3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en-US" sz="1600" spc="-3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application</a:t>
                      </a:r>
                      <a:r>
                        <a:rPr lang="en-US" sz="1600" spc="-3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</a:t>
                      </a:r>
                      <a:r>
                        <a:rPr lang="en-US" sz="1600" spc="-4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</a:t>
                      </a:r>
                      <a:r>
                        <a:rPr lang="en-US" sz="1600" spc="-4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considered</a:t>
                      </a:r>
                      <a:r>
                        <a:rPr lang="en-US" sz="1600" spc="-2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while</a:t>
                      </a:r>
                      <a:r>
                        <a:rPr lang="en-US" sz="1600" spc="-4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previous</a:t>
                      </a:r>
                      <a:r>
                        <a:rPr lang="en-US" sz="1600" spc="-3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CSAR</a:t>
                      </a:r>
                      <a:r>
                        <a:rPr lang="en-US" sz="1600" spc="-3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</a:t>
                      </a:r>
                      <a:r>
                        <a:rPr lang="en-US" sz="1600" spc="-2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en-US" sz="1600" spc="-2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still</a:t>
                      </a:r>
                      <a:r>
                        <a:rPr lang="en-US" sz="1600" spc="-3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2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76880022"/>
                  </a:ext>
                </a:extLst>
              </a:tr>
              <a:tr h="345479">
                <a:tc>
                  <a:txBody>
                    <a:bodyPr/>
                    <a:lstStyle/>
                    <a:p>
                      <a:pPr marL="17780" marR="2540" algn="ctr">
                        <a:lnSpc>
                          <a:spcPct val="107000"/>
                        </a:lnSpc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Eligible</a:t>
                      </a:r>
                      <a:r>
                        <a:rPr lang="en-US" sz="1800" spc="-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2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Area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3175" algn="ctr">
                        <a:lnSpc>
                          <a:spcPct val="107000"/>
                        </a:lnSpc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Statewide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52033000"/>
                  </a:ext>
                </a:extLst>
              </a:tr>
              <a:tr h="537430">
                <a:tc>
                  <a:txBody>
                    <a:bodyPr/>
                    <a:lstStyle/>
                    <a:p>
                      <a:pPr marL="17780" marR="1270" algn="ctr">
                        <a:lnSpc>
                          <a:spcPct val="107000"/>
                        </a:lnSpc>
                        <a:spcBef>
                          <a:spcPts val="96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Eligible</a:t>
                      </a:r>
                      <a:r>
                        <a:rPr lang="en-US" sz="1800" spc="-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Applicant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82955" marR="83185" indent="-684530" algn="l">
                        <a:lnSpc>
                          <a:spcPct val="107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State</a:t>
                      </a:r>
                      <a:r>
                        <a:rPr lang="en-US" sz="1400" spc="-5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Certified</a:t>
                      </a:r>
                      <a:r>
                        <a:rPr lang="en-US" sz="1400" spc="-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Community</a:t>
                      </a:r>
                      <a:r>
                        <a:rPr lang="en-US" sz="1400" spc="-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Housing</a:t>
                      </a:r>
                      <a:r>
                        <a:rPr lang="en-US" sz="1400" spc="-5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Development Organizations (CHDOs)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52857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3070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867400"/>
            <a:ext cx="9144000" cy="9906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/>
          <a:lstStyle/>
          <a:p>
            <a:endParaRPr lang="en-US" dirty="0" smtClean="0"/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0" y="6227848"/>
            <a:ext cx="1376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213C9C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www.lhc.la.gov</a:t>
            </a:r>
            <a:endParaRPr lang="en-US" sz="1400" b="1" dirty="0">
              <a:solidFill>
                <a:srgbClr val="213C9C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itle 6"/>
          <p:cNvSpPr txBox="1">
            <a:spLocks/>
          </p:cNvSpPr>
          <p:nvPr/>
        </p:nvSpPr>
        <p:spPr>
          <a:xfrm>
            <a:off x="838200" y="1371600"/>
            <a:ext cx="8305800" cy="4383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000" dirty="0" smtClean="0"/>
          </a:p>
          <a:p>
            <a:endParaRPr lang="en-US" sz="1400" b="1" dirty="0" smtClean="0"/>
          </a:p>
          <a:p>
            <a:endParaRPr lang="en-US" sz="4000" b="1" dirty="0" smtClean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2729592" y="3752850"/>
            <a:ext cx="542380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2400" b="1" i="1" dirty="0" smtClean="0">
              <a:solidFill>
                <a:schemeClr val="tx1"/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13658"/>
            <a:ext cx="3918544" cy="73615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371600" y="1739521"/>
            <a:ext cx="7010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1600" dirty="0">
              <a:latin typeface="Times New Roman" panose="02020603050405020304" pitchFamily="18" charset="0"/>
            </a:endParaRPr>
          </a:p>
          <a:p>
            <a:pPr algn="just"/>
            <a:endParaRPr lang="en-US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964134"/>
              </p:ext>
            </p:extLst>
          </p:nvPr>
        </p:nvGraphicFramePr>
        <p:xfrm>
          <a:off x="0" y="0"/>
          <a:ext cx="9144000" cy="5867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6000">
                  <a:extLst>
                    <a:ext uri="{9D8B030D-6E8A-4147-A177-3AD203B41FA5}">
                      <a16:colId xmlns:a16="http://schemas.microsoft.com/office/drawing/2014/main" val="2305963028"/>
                    </a:ext>
                  </a:extLst>
                </a:gridCol>
                <a:gridCol w="4318000">
                  <a:extLst>
                    <a:ext uri="{9D8B030D-6E8A-4147-A177-3AD203B41FA5}">
                      <a16:colId xmlns:a16="http://schemas.microsoft.com/office/drawing/2014/main" val="542821606"/>
                    </a:ext>
                  </a:extLst>
                </a:gridCol>
              </a:tblGrid>
              <a:tr h="73342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CHDO SINGLE ACQUISITION REABILITATION (CSAR)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PROGRAM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195268"/>
                  </a:ext>
                </a:extLst>
              </a:tr>
              <a:tr h="1466850">
                <a:tc>
                  <a:txBody>
                    <a:bodyPr/>
                    <a:lstStyle/>
                    <a:p>
                      <a:pPr marL="17780" marR="3810" algn="ctr">
                        <a:lnSpc>
                          <a:spcPct val="107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Homeownership</a:t>
                      </a:r>
                      <a:r>
                        <a:rPr lang="en-US" sz="1800" spc="3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Development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3175" algn="ctr">
                        <a:lnSpc>
                          <a:spcPct val="107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 spc="-2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41858339"/>
                  </a:ext>
                </a:extLst>
              </a:tr>
              <a:tr h="1466850">
                <a:tc>
                  <a:txBody>
                    <a:bodyPr/>
                    <a:lstStyle/>
                    <a:p>
                      <a:pPr marL="17780" marR="2540" algn="ctr">
                        <a:lnSpc>
                          <a:spcPct val="107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Rental</a:t>
                      </a:r>
                      <a:r>
                        <a:rPr lang="en-US" sz="1800" spc="-4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Development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635" algn="ctr">
                        <a:lnSpc>
                          <a:spcPct val="107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1800" spc="-2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49304392"/>
                  </a:ext>
                </a:extLst>
              </a:tr>
              <a:tr h="1466850">
                <a:tc>
                  <a:txBody>
                    <a:bodyPr/>
                    <a:lstStyle/>
                    <a:p>
                      <a:pPr marL="17780" marR="1905" algn="ctr">
                        <a:lnSpc>
                          <a:spcPct val="107000"/>
                        </a:lnSpc>
                        <a:spcBef>
                          <a:spcPts val="510"/>
                        </a:spcBef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Affordability</a:t>
                      </a:r>
                      <a:r>
                        <a:rPr lang="en-US" sz="1800" spc="5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Period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3175" algn="ctr">
                        <a:lnSpc>
                          <a:spcPct val="107000"/>
                        </a:lnSpc>
                        <a:spcBef>
                          <a:spcPts val="51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1800" spc="-2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91111473"/>
                  </a:ext>
                </a:extLst>
              </a:tr>
              <a:tr h="733426">
                <a:tc>
                  <a:txBody>
                    <a:bodyPr/>
                    <a:lstStyle/>
                    <a:p>
                      <a:pPr marL="17780" marR="3810" algn="ctr">
                        <a:lnSpc>
                          <a:spcPct val="107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Type</a:t>
                      </a:r>
                      <a:r>
                        <a:rPr lang="en-US" sz="1800" spc="-2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1800" spc="-3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Deed</a:t>
                      </a:r>
                      <a:r>
                        <a:rPr lang="en-US" sz="1800" spc="-2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Restriction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1270" algn="ctr">
                        <a:lnSpc>
                          <a:spcPct val="107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Resale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52033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115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6"/>
          <p:cNvSpPr txBox="1">
            <a:spLocks/>
          </p:cNvSpPr>
          <p:nvPr/>
        </p:nvSpPr>
        <p:spPr>
          <a:xfrm>
            <a:off x="838200" y="1371600"/>
            <a:ext cx="8305800" cy="4383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000" dirty="0" smtClean="0"/>
          </a:p>
          <a:p>
            <a:endParaRPr lang="en-US" sz="1400" b="1" dirty="0" smtClean="0"/>
          </a:p>
          <a:p>
            <a:endParaRPr lang="en-US" sz="4000" b="1" dirty="0" smtClean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2729592" y="3752850"/>
            <a:ext cx="542380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2400" b="1" i="1" dirty="0" smtClean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71600" y="1739521"/>
            <a:ext cx="7010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1600" dirty="0">
              <a:latin typeface="Times New Roman" panose="02020603050405020304" pitchFamily="18" charset="0"/>
            </a:endParaRPr>
          </a:p>
          <a:p>
            <a:pPr algn="just"/>
            <a:endParaRPr lang="en-US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718907"/>
              </p:ext>
            </p:extLst>
          </p:nvPr>
        </p:nvGraphicFramePr>
        <p:xfrm>
          <a:off x="0" y="1"/>
          <a:ext cx="9143999" cy="6934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2305963028"/>
                    </a:ext>
                  </a:extLst>
                </a:gridCol>
                <a:gridCol w="5714999">
                  <a:extLst>
                    <a:ext uri="{9D8B030D-6E8A-4147-A177-3AD203B41FA5}">
                      <a16:colId xmlns:a16="http://schemas.microsoft.com/office/drawing/2014/main" val="542821606"/>
                    </a:ext>
                  </a:extLst>
                </a:gridCol>
              </a:tblGrid>
              <a:tr h="732677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CHDO SINGLE ACQUISITION REABILITATION (CSAR)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PROGRAM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195268"/>
                  </a:ext>
                </a:extLst>
              </a:tr>
              <a:tr h="6201522">
                <a:tc>
                  <a:txBody>
                    <a:bodyPr/>
                    <a:lstStyle/>
                    <a:p>
                      <a:pPr marL="17780" marR="3810" algn="ctr">
                        <a:lnSpc>
                          <a:spcPct val="107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Property Requirements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3175" algn="l">
                        <a:lnSpc>
                          <a:spcPct val="107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Eligible Property – To be a property that is eligible for the CSAR program the following conditions must be met:</a:t>
                      </a:r>
                    </a:p>
                    <a:p>
                      <a:pPr marL="18415" marR="3175" algn="l">
                        <a:lnSpc>
                          <a:spcPct val="107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	Single Family stick built home on a single lot (no prefab, manufactured, condos, townhomes or duplex or greater properties);</a:t>
                      </a:r>
                    </a:p>
                    <a:p>
                      <a:pPr marL="18415" marR="3175" algn="l">
                        <a:lnSpc>
                          <a:spcPct val="107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	Home must be an existing housing unit built after 1978;</a:t>
                      </a:r>
                    </a:p>
                    <a:p>
                      <a:pPr marL="18415" marR="3175" algn="l">
                        <a:lnSpc>
                          <a:spcPct val="107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	Home cannot need major rehabilitation;</a:t>
                      </a:r>
                    </a:p>
                    <a:p>
                      <a:pPr marL="18415" marR="3175" algn="l">
                        <a:lnSpc>
                          <a:spcPct val="107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	Home cannot be located in a flood plain;</a:t>
                      </a:r>
                    </a:p>
                    <a:p>
                      <a:pPr marL="18415" marR="3175" algn="l">
                        <a:lnSpc>
                          <a:spcPct val="107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	Home cannot be located within 300 feet of a railroad;</a:t>
                      </a:r>
                    </a:p>
                    <a:p>
                      <a:pPr marL="18415" marR="3175" algn="l">
                        <a:lnSpc>
                          <a:spcPct val="107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	Cannot be a historic property;</a:t>
                      </a:r>
                    </a:p>
                    <a:p>
                      <a:pPr marL="18415" marR="3175" algn="l">
                        <a:lnSpc>
                          <a:spcPct val="107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	Size or capacity of the home is not increased by more than 20 percent;</a:t>
                      </a:r>
                    </a:p>
                    <a:p>
                      <a:pPr marL="18415" marR="3175" algn="l">
                        <a:lnSpc>
                          <a:spcPct val="107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	Renovation work does not involve any ground disturbing activities.</a:t>
                      </a:r>
                    </a:p>
                    <a:p>
                      <a:pPr marL="18415" marR="3175" algn="ctr">
                        <a:lnSpc>
                          <a:spcPct val="107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415" marR="3175" algn="ctr">
                        <a:lnSpc>
                          <a:spcPct val="107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41858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6512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867400"/>
            <a:ext cx="9144000" cy="9906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/>
          <a:lstStyle/>
          <a:p>
            <a:endParaRPr lang="en-US" dirty="0" smtClean="0"/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0" y="6227848"/>
            <a:ext cx="1376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213C9C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www.lhc.la.gov</a:t>
            </a:r>
            <a:endParaRPr lang="en-US" sz="1400" b="1" dirty="0">
              <a:solidFill>
                <a:srgbClr val="213C9C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itle 6"/>
          <p:cNvSpPr txBox="1">
            <a:spLocks/>
          </p:cNvSpPr>
          <p:nvPr/>
        </p:nvSpPr>
        <p:spPr>
          <a:xfrm>
            <a:off x="838200" y="1371600"/>
            <a:ext cx="8305800" cy="4383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000" dirty="0" smtClean="0"/>
          </a:p>
          <a:p>
            <a:endParaRPr lang="en-US" sz="1400" b="1" dirty="0" smtClean="0"/>
          </a:p>
          <a:p>
            <a:endParaRPr lang="en-US" sz="4000" b="1" dirty="0" smtClean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2729592" y="3752850"/>
            <a:ext cx="542380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2400" b="1" i="1" dirty="0" smtClean="0">
              <a:solidFill>
                <a:schemeClr val="tx1"/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13658"/>
            <a:ext cx="3918544" cy="73615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371600" y="1739521"/>
            <a:ext cx="7010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1600" dirty="0">
              <a:latin typeface="Times New Roman" panose="02020603050405020304" pitchFamily="18" charset="0"/>
            </a:endParaRPr>
          </a:p>
          <a:p>
            <a:pPr algn="just"/>
            <a:endParaRPr lang="en-US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069802"/>
              </p:ext>
            </p:extLst>
          </p:nvPr>
        </p:nvGraphicFramePr>
        <p:xfrm>
          <a:off x="0" y="0"/>
          <a:ext cx="9144000" cy="5867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6000">
                  <a:extLst>
                    <a:ext uri="{9D8B030D-6E8A-4147-A177-3AD203B41FA5}">
                      <a16:colId xmlns:a16="http://schemas.microsoft.com/office/drawing/2014/main" val="2305963028"/>
                    </a:ext>
                  </a:extLst>
                </a:gridCol>
                <a:gridCol w="4318000">
                  <a:extLst>
                    <a:ext uri="{9D8B030D-6E8A-4147-A177-3AD203B41FA5}">
                      <a16:colId xmlns:a16="http://schemas.microsoft.com/office/drawing/2014/main" val="542821606"/>
                    </a:ext>
                  </a:extLst>
                </a:gridCol>
              </a:tblGrid>
              <a:tr h="998986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Community Development Housing Organization (CHDO) Annual Awards Program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CHAAP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195268"/>
                  </a:ext>
                </a:extLst>
              </a:tr>
              <a:tr h="640186">
                <a:tc>
                  <a:txBody>
                    <a:bodyPr/>
                    <a:lstStyle/>
                    <a:p>
                      <a:pPr marL="17780" marR="2540"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Source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3175"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800" spc="-2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HOME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41858339"/>
                  </a:ext>
                </a:extLst>
              </a:tr>
              <a:tr h="640186">
                <a:tc>
                  <a:txBody>
                    <a:bodyPr/>
                    <a:lstStyle/>
                    <a:p>
                      <a:pPr marL="17780" marR="1905" algn="ctr">
                        <a:lnSpc>
                          <a:spcPct val="10700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r>
                        <a:rPr lang="en-US" sz="1800" spc="-35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1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Available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3175" algn="ctr">
                        <a:lnSpc>
                          <a:spcPct val="10700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en-US" sz="1800" spc="-1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$4,000,000.00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31372302"/>
                  </a:ext>
                </a:extLst>
              </a:tr>
              <a:tr h="640186">
                <a:tc>
                  <a:txBody>
                    <a:bodyPr/>
                    <a:lstStyle/>
                    <a:p>
                      <a:pPr marL="17780" marR="3175" algn="ctr">
                        <a:lnSpc>
                          <a:spcPct val="10700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</a:t>
                      </a:r>
                      <a:r>
                        <a:rPr lang="en-US" sz="1800" spc="-4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</a:t>
                      </a:r>
                      <a:r>
                        <a:rPr lang="en-US" sz="1800" spc="-3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Funding</a:t>
                      </a:r>
                      <a:r>
                        <a:rPr lang="en-US" sz="1800" spc="-3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1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Limit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1905" algn="ctr">
                        <a:lnSpc>
                          <a:spcPct val="10700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en-US" sz="1800" spc="-1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$1,000,000.00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49304392"/>
                  </a:ext>
                </a:extLst>
              </a:tr>
              <a:tr h="640186">
                <a:tc>
                  <a:txBody>
                    <a:bodyPr/>
                    <a:lstStyle/>
                    <a:p>
                      <a:pPr marL="17780" marR="1905" algn="ctr">
                        <a:lnSpc>
                          <a:spcPct val="107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Application Deadline	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5715" algn="ctr">
                        <a:lnSpc>
                          <a:spcPct val="107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 (until funds are exhausted)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40749041"/>
                  </a:ext>
                </a:extLst>
              </a:tr>
              <a:tr h="640186">
                <a:tc>
                  <a:txBody>
                    <a:bodyPr/>
                    <a:lstStyle/>
                    <a:p>
                      <a:pPr marL="17780" marR="3810" algn="ctr">
                        <a:lnSpc>
                          <a:spcPct val="107000"/>
                        </a:lnSpc>
                        <a:spcBef>
                          <a:spcPts val="54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</a:t>
                      </a:r>
                      <a:r>
                        <a:rPr lang="en-US" sz="1800" spc="-3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</a:t>
                      </a:r>
                      <a:r>
                        <a:rPr lang="en-US" sz="1800" spc="-25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</a:t>
                      </a:r>
                      <a:r>
                        <a:rPr lang="en-US" sz="1800" spc="-3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1800" spc="-3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2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Units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07000"/>
                        </a:lnSpc>
                        <a:spcBef>
                          <a:spcPts val="545"/>
                        </a:spcBef>
                        <a:spcAft>
                          <a:spcPts val="0"/>
                        </a:spcAft>
                      </a:pPr>
                      <a:r>
                        <a:rPr lang="en-US" sz="1800" spc="-5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Limit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91111473"/>
                  </a:ext>
                </a:extLst>
              </a:tr>
              <a:tr h="6841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60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17780" marR="317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Limit</a:t>
                      </a:r>
                      <a:r>
                        <a:rPr lang="en-US" sz="1600" spc="-2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</a:t>
                      </a:r>
                      <a:r>
                        <a:rPr lang="en-US" sz="1600" spc="-2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</a:t>
                      </a:r>
                      <a:r>
                        <a:rPr lang="en-US" sz="1600" spc="-2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1600" spc="-3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CHAAP</a:t>
                      </a:r>
                      <a:r>
                        <a:rPr lang="en-US" sz="1600" spc="-25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marR="85090" indent="127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pc="-2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There is a limits of 2 open HOME funded</a:t>
                      </a:r>
                      <a:r>
                        <a:rPr lang="en-US" sz="1600" spc="-2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projects</a:t>
                      </a:r>
                      <a:r>
                        <a:rPr lang="en-US" sz="1600" spc="-2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Applies regardless of program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76880022"/>
                  </a:ext>
                </a:extLst>
              </a:tr>
              <a:tr h="384778">
                <a:tc>
                  <a:txBody>
                    <a:bodyPr/>
                    <a:lstStyle/>
                    <a:p>
                      <a:pPr marL="17780" marR="2540" algn="ctr">
                        <a:lnSpc>
                          <a:spcPct val="107000"/>
                        </a:lnSpc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Eligible</a:t>
                      </a:r>
                      <a:r>
                        <a:rPr lang="en-US" sz="1800" spc="-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2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Area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3175" algn="ctr">
                        <a:lnSpc>
                          <a:spcPct val="107000"/>
                        </a:lnSpc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Statewide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52033000"/>
                  </a:ext>
                </a:extLst>
              </a:tr>
              <a:tr h="598562">
                <a:tc>
                  <a:txBody>
                    <a:bodyPr/>
                    <a:lstStyle/>
                    <a:p>
                      <a:pPr marL="17780" marR="1270" algn="ctr">
                        <a:lnSpc>
                          <a:spcPct val="107000"/>
                        </a:lnSpc>
                        <a:spcBef>
                          <a:spcPts val="96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Eligible</a:t>
                      </a:r>
                      <a:r>
                        <a:rPr lang="en-US" sz="1800" spc="-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Applicant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82955" marR="83185" indent="-684530" algn="l">
                        <a:lnSpc>
                          <a:spcPct val="107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State</a:t>
                      </a:r>
                      <a:r>
                        <a:rPr lang="en-US" sz="1400" spc="-5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Certified</a:t>
                      </a:r>
                      <a:r>
                        <a:rPr lang="en-US" sz="1400" spc="-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Community</a:t>
                      </a:r>
                      <a:r>
                        <a:rPr lang="en-US" sz="1400" spc="-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Housing</a:t>
                      </a:r>
                      <a:r>
                        <a:rPr lang="en-US" sz="1400" spc="-5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Development Organizations (CHDOs)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52857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8858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867400"/>
            <a:ext cx="9144000" cy="9906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/>
          <a:lstStyle/>
          <a:p>
            <a:endParaRPr lang="en-US" dirty="0" smtClean="0"/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0" y="6227848"/>
            <a:ext cx="1376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213C9C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www.lhc.la.gov</a:t>
            </a:r>
            <a:endParaRPr lang="en-US" sz="1400" b="1" dirty="0">
              <a:solidFill>
                <a:srgbClr val="213C9C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itle 6"/>
          <p:cNvSpPr txBox="1">
            <a:spLocks/>
          </p:cNvSpPr>
          <p:nvPr/>
        </p:nvSpPr>
        <p:spPr>
          <a:xfrm>
            <a:off x="838200" y="1371600"/>
            <a:ext cx="8305800" cy="4383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000" dirty="0" smtClean="0"/>
          </a:p>
          <a:p>
            <a:endParaRPr lang="en-US" sz="1400" b="1" dirty="0" smtClean="0"/>
          </a:p>
          <a:p>
            <a:endParaRPr lang="en-US" sz="4000" b="1" dirty="0" smtClean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2729592" y="3752850"/>
            <a:ext cx="542380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2400" b="1" i="1" dirty="0" smtClean="0">
              <a:solidFill>
                <a:schemeClr val="tx1"/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13658"/>
            <a:ext cx="3918544" cy="73615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371600" y="1739521"/>
            <a:ext cx="7010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1600" dirty="0">
              <a:latin typeface="Times New Roman" panose="02020603050405020304" pitchFamily="18" charset="0"/>
            </a:endParaRPr>
          </a:p>
          <a:p>
            <a:pPr algn="just"/>
            <a:endParaRPr lang="en-US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000505"/>
              </p:ext>
            </p:extLst>
          </p:nvPr>
        </p:nvGraphicFramePr>
        <p:xfrm>
          <a:off x="0" y="0"/>
          <a:ext cx="9144000" cy="6048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6000">
                  <a:extLst>
                    <a:ext uri="{9D8B030D-6E8A-4147-A177-3AD203B41FA5}">
                      <a16:colId xmlns:a16="http://schemas.microsoft.com/office/drawing/2014/main" val="2305963028"/>
                    </a:ext>
                  </a:extLst>
                </a:gridCol>
                <a:gridCol w="4318000">
                  <a:extLst>
                    <a:ext uri="{9D8B030D-6E8A-4147-A177-3AD203B41FA5}">
                      <a16:colId xmlns:a16="http://schemas.microsoft.com/office/drawing/2014/main" val="542821606"/>
                    </a:ext>
                  </a:extLst>
                </a:gridCol>
              </a:tblGrid>
              <a:tr h="73342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Community Development Housing Organization (CHDO) Annual Awards Program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CHAAP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195268"/>
                  </a:ext>
                </a:extLst>
              </a:tr>
              <a:tr h="1466850">
                <a:tc>
                  <a:txBody>
                    <a:bodyPr/>
                    <a:lstStyle/>
                    <a:p>
                      <a:pPr marL="17780" marR="3810" algn="ctr">
                        <a:lnSpc>
                          <a:spcPct val="107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Homeownership</a:t>
                      </a:r>
                      <a:r>
                        <a:rPr lang="en-US" sz="1800" spc="3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Development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3175" algn="ctr">
                        <a:lnSpc>
                          <a:spcPct val="107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 spc="-2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41858339"/>
                  </a:ext>
                </a:extLst>
              </a:tr>
              <a:tr h="1466850">
                <a:tc>
                  <a:txBody>
                    <a:bodyPr/>
                    <a:lstStyle/>
                    <a:p>
                      <a:pPr marL="17780" marR="2540" algn="ctr">
                        <a:lnSpc>
                          <a:spcPct val="107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Rental</a:t>
                      </a:r>
                      <a:r>
                        <a:rPr lang="en-US" sz="1800" spc="-4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Development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635" algn="ctr">
                        <a:lnSpc>
                          <a:spcPct val="107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1800" spc="-25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49304392"/>
                  </a:ext>
                </a:extLst>
              </a:tr>
              <a:tr h="1466850">
                <a:tc>
                  <a:txBody>
                    <a:bodyPr/>
                    <a:lstStyle/>
                    <a:p>
                      <a:pPr marL="17780" marR="1905" algn="ctr">
                        <a:lnSpc>
                          <a:spcPct val="107000"/>
                        </a:lnSpc>
                        <a:spcBef>
                          <a:spcPts val="510"/>
                        </a:spcBef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Affordability</a:t>
                      </a:r>
                      <a:r>
                        <a:rPr lang="en-US" sz="1800" spc="5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Period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3175" algn="ctr">
                        <a:lnSpc>
                          <a:spcPct val="107000"/>
                        </a:lnSpc>
                        <a:spcBef>
                          <a:spcPts val="51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415" marR="3175" algn="ctr">
                        <a:lnSpc>
                          <a:spcPct val="107000"/>
                        </a:lnSpc>
                        <a:spcBef>
                          <a:spcPts val="51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Dependent of type of award</a:t>
                      </a:r>
                    </a:p>
                    <a:p>
                      <a:pPr marL="18415" marR="3175" algn="ctr">
                        <a:lnSpc>
                          <a:spcPct val="107000"/>
                        </a:lnSpc>
                        <a:spcBef>
                          <a:spcPts val="51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91111473"/>
                  </a:ext>
                </a:extLst>
              </a:tr>
              <a:tr h="733426">
                <a:tc>
                  <a:txBody>
                    <a:bodyPr/>
                    <a:lstStyle/>
                    <a:p>
                      <a:pPr marL="17780" marR="3810" algn="ctr">
                        <a:lnSpc>
                          <a:spcPct val="107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Type</a:t>
                      </a:r>
                      <a:r>
                        <a:rPr lang="en-US" sz="1800" spc="-2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1800" spc="-3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Deed</a:t>
                      </a:r>
                      <a:r>
                        <a:rPr lang="en-US" sz="1800" spc="-2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Restriction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1270" algn="ctr">
                        <a:lnSpc>
                          <a:spcPct val="107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1800" spc="-1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Dependent</a:t>
                      </a:r>
                      <a:r>
                        <a:rPr lang="en-US" sz="1800" spc="-1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type of award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52033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4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0" y="6227848"/>
            <a:ext cx="1376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213C9C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www.lhc.la.gov</a:t>
            </a:r>
            <a:endParaRPr lang="en-US" sz="1400" b="1" dirty="0">
              <a:solidFill>
                <a:srgbClr val="213C9C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itle 6"/>
          <p:cNvSpPr txBox="1">
            <a:spLocks/>
          </p:cNvSpPr>
          <p:nvPr/>
        </p:nvSpPr>
        <p:spPr>
          <a:xfrm>
            <a:off x="838200" y="1371600"/>
            <a:ext cx="8305800" cy="4383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000" dirty="0" smtClean="0"/>
          </a:p>
          <a:p>
            <a:endParaRPr lang="en-US" sz="1400" b="1" dirty="0" smtClean="0"/>
          </a:p>
          <a:p>
            <a:endParaRPr lang="en-US" sz="4000" b="1" dirty="0" smtClean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2729592" y="3752850"/>
            <a:ext cx="542380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2400" b="1" i="1" dirty="0" smtClean="0">
              <a:solidFill>
                <a:schemeClr val="tx1"/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13658"/>
            <a:ext cx="3918544" cy="73615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371600" y="1739521"/>
            <a:ext cx="7010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1600" dirty="0">
              <a:latin typeface="Times New Roman" panose="02020603050405020304" pitchFamily="18" charset="0"/>
            </a:endParaRPr>
          </a:p>
          <a:p>
            <a:pPr algn="just"/>
            <a:endParaRPr lang="en-US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366114"/>
              </p:ext>
            </p:extLst>
          </p:nvPr>
        </p:nvGraphicFramePr>
        <p:xfrm>
          <a:off x="0" y="-1"/>
          <a:ext cx="9144000" cy="5867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6000">
                  <a:extLst>
                    <a:ext uri="{9D8B030D-6E8A-4147-A177-3AD203B41FA5}">
                      <a16:colId xmlns:a16="http://schemas.microsoft.com/office/drawing/2014/main" val="2305963028"/>
                    </a:ext>
                  </a:extLst>
                </a:gridCol>
                <a:gridCol w="4318000">
                  <a:extLst>
                    <a:ext uri="{9D8B030D-6E8A-4147-A177-3AD203B41FA5}">
                      <a16:colId xmlns:a16="http://schemas.microsoft.com/office/drawing/2014/main" val="542821606"/>
                    </a:ext>
                  </a:extLst>
                </a:gridCol>
              </a:tblGrid>
              <a:tr h="681885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Nonprofit Open Cycle Affordable Housing Program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NOAH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195268"/>
                  </a:ext>
                </a:extLst>
              </a:tr>
              <a:tr h="681885">
                <a:tc>
                  <a:txBody>
                    <a:bodyPr/>
                    <a:lstStyle/>
                    <a:p>
                      <a:pPr marL="17780" marR="2540"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Source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3175"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800" spc="-2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HOME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41858339"/>
                  </a:ext>
                </a:extLst>
              </a:tr>
              <a:tr h="681885">
                <a:tc>
                  <a:txBody>
                    <a:bodyPr/>
                    <a:lstStyle/>
                    <a:p>
                      <a:pPr marL="17780" marR="1905" algn="ctr">
                        <a:lnSpc>
                          <a:spcPct val="10700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r>
                        <a:rPr lang="en-US" sz="1800" spc="-35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1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Available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3175" algn="ctr">
                        <a:lnSpc>
                          <a:spcPct val="10700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en-US" sz="1800" spc="-1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$2,500,000.00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31372302"/>
                  </a:ext>
                </a:extLst>
              </a:tr>
              <a:tr h="681885">
                <a:tc>
                  <a:txBody>
                    <a:bodyPr/>
                    <a:lstStyle/>
                    <a:p>
                      <a:pPr marL="17780" marR="3175" algn="ctr">
                        <a:lnSpc>
                          <a:spcPct val="10700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</a:t>
                      </a:r>
                      <a:r>
                        <a:rPr lang="en-US" sz="1800" spc="-4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</a:t>
                      </a:r>
                      <a:r>
                        <a:rPr lang="en-US" sz="1800" spc="-3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Funding</a:t>
                      </a:r>
                      <a:r>
                        <a:rPr lang="en-US" sz="1800" spc="-3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1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Limit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1905" algn="ctr">
                        <a:lnSpc>
                          <a:spcPct val="10700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en-US" sz="1800" spc="-1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$600,000.00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49304392"/>
                  </a:ext>
                </a:extLst>
              </a:tr>
              <a:tr h="681885">
                <a:tc>
                  <a:txBody>
                    <a:bodyPr/>
                    <a:lstStyle/>
                    <a:p>
                      <a:pPr marL="17780" marR="1905" algn="ctr">
                        <a:lnSpc>
                          <a:spcPct val="107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Application Deadline	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5715" algn="ctr">
                        <a:lnSpc>
                          <a:spcPct val="107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 (until funds are exhausted)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40749041"/>
                  </a:ext>
                </a:extLst>
              </a:tr>
              <a:tr h="681885">
                <a:tc>
                  <a:txBody>
                    <a:bodyPr/>
                    <a:lstStyle/>
                    <a:p>
                      <a:pPr marL="17780" marR="3810" algn="ctr">
                        <a:lnSpc>
                          <a:spcPct val="107000"/>
                        </a:lnSpc>
                        <a:spcBef>
                          <a:spcPts val="54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</a:t>
                      </a:r>
                      <a:r>
                        <a:rPr lang="en-US" sz="1800" spc="-3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</a:t>
                      </a:r>
                      <a:r>
                        <a:rPr lang="en-US" sz="1800" spc="-25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</a:t>
                      </a:r>
                      <a:r>
                        <a:rPr lang="en-US" sz="1800" spc="-3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1800" spc="-3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2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Units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0" algn="ctr">
                        <a:lnSpc>
                          <a:spcPct val="107000"/>
                        </a:lnSpc>
                        <a:spcBef>
                          <a:spcPts val="545"/>
                        </a:spcBef>
                        <a:spcAft>
                          <a:spcPts val="0"/>
                        </a:spcAft>
                      </a:pPr>
                      <a:r>
                        <a:rPr lang="en-US" sz="1800" spc="-5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91111473"/>
                  </a:ext>
                </a:extLst>
              </a:tr>
              <a:tr h="72870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60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17780" marR="317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Limit</a:t>
                      </a:r>
                      <a:r>
                        <a:rPr lang="en-US" sz="1600" spc="-2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</a:t>
                      </a:r>
                      <a:r>
                        <a:rPr lang="en-US" sz="1600" spc="-2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</a:t>
                      </a:r>
                      <a:r>
                        <a:rPr lang="en-US" sz="1600" spc="-2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1600" spc="-3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CSAR</a:t>
                      </a:r>
                      <a:r>
                        <a:rPr lang="en-US" sz="1600" spc="-2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marR="85090" indent="127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There is a limits of 2 open HOME funded projects. Applies regardless of program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76880022"/>
                  </a:ext>
                </a:extLst>
              </a:tr>
              <a:tr h="409840">
                <a:tc>
                  <a:txBody>
                    <a:bodyPr/>
                    <a:lstStyle/>
                    <a:p>
                      <a:pPr marL="17780" marR="2540" algn="ctr">
                        <a:lnSpc>
                          <a:spcPct val="107000"/>
                        </a:lnSpc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Eligible</a:t>
                      </a:r>
                      <a:r>
                        <a:rPr lang="en-US" sz="1800" spc="-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2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Area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415" marR="3175" algn="ctr">
                        <a:lnSpc>
                          <a:spcPct val="107000"/>
                        </a:lnSpc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Statewide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52033000"/>
                  </a:ext>
                </a:extLst>
              </a:tr>
              <a:tr h="637549">
                <a:tc>
                  <a:txBody>
                    <a:bodyPr/>
                    <a:lstStyle/>
                    <a:p>
                      <a:pPr marL="17780" marR="1270" algn="ctr">
                        <a:lnSpc>
                          <a:spcPct val="107000"/>
                        </a:lnSpc>
                        <a:spcBef>
                          <a:spcPts val="96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Eligible</a:t>
                      </a:r>
                      <a:r>
                        <a:rPr lang="en-US" sz="1800" spc="-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Applicant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82955" marR="83185" indent="-684530" algn="l">
                        <a:lnSpc>
                          <a:spcPct val="107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CHDOs and other Non-Profit Housing</a:t>
                      </a:r>
                      <a:r>
                        <a:rPr lang="en-US" sz="15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Organizations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52857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6883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romProgram xmlns="9bfa651e-1493-4c79-b59e-52320b34b357">Accounting</FromProgram>
    <_dlc_DocId xmlns="e187e5b8-5350-4d50-94d9-3c64de64ff25">35A5UYQPYMWZ-269-9</_dlc_DocId>
    <_dlc_DocIdUrl xmlns="e187e5b8-5350-4d50-94d9-3c64de64ff25">
      <Url>http://sharepoint/pr/_layouts/DocIdRedir.aspx?ID=35A5UYQPYMWZ-269-9</Url>
      <Description>35A5UYQPYMWZ-269-9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EAE92B4B9AF547A33AA5D462C4A1C5" ma:contentTypeVersion="2" ma:contentTypeDescription="Create a new document." ma:contentTypeScope="" ma:versionID="904f6839b3a4957ae72589a57b1a4a3c">
  <xsd:schema xmlns:xsd="http://www.w3.org/2001/XMLSchema" xmlns:xs="http://www.w3.org/2001/XMLSchema" xmlns:p="http://schemas.microsoft.com/office/2006/metadata/properties" xmlns:ns2="9bfa651e-1493-4c79-b59e-52320b34b357" xmlns:ns3="e187e5b8-5350-4d50-94d9-3c64de64ff25" targetNamespace="http://schemas.microsoft.com/office/2006/metadata/properties" ma:root="true" ma:fieldsID="c0236e74b06ded5b3e4b92b4a9b0092e" ns2:_="" ns3:_="">
    <xsd:import namespace="9bfa651e-1493-4c79-b59e-52320b34b357"/>
    <xsd:import namespace="e187e5b8-5350-4d50-94d9-3c64de64ff25"/>
    <xsd:element name="properties">
      <xsd:complexType>
        <xsd:sequence>
          <xsd:element name="documentManagement">
            <xsd:complexType>
              <xsd:all>
                <xsd:element ref="ns2:FromProgram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fa651e-1493-4c79-b59e-52320b34b357" elementFormDefault="qualified">
    <xsd:import namespace="http://schemas.microsoft.com/office/2006/documentManagement/types"/>
    <xsd:import namespace="http://schemas.microsoft.com/office/infopath/2007/PartnerControls"/>
    <xsd:element name="FromProgram" ma:index="8" ma:displayName="From Program" ma:default="Accounting" ma:format="Dropdown" ma:internalName="FromProgram">
      <xsd:simpleType>
        <xsd:restriction base="dms:Choice">
          <xsd:enumeration value="Accounting"/>
          <xsd:enumeration value="Administration"/>
          <xsd:enumeration value="Asset Management"/>
          <xsd:enumeration value="Bylaws of the Louisiana Housing Finance Agency"/>
          <xsd:enumeration value="Energy Assistance"/>
          <xsd:enumeration value="HOME"/>
          <xsd:enumeration value="Housing Trust Fund"/>
          <xsd:enumeration value="Human Resources"/>
          <xsd:enumeration value="Information Technology"/>
          <xsd:enumeration value="Internal Audit"/>
          <xsd:enumeration value="Legal"/>
          <xsd:enumeration value="Low-Income Housing Tax Credit"/>
          <xsd:enumeration value="Neighborhood Stabilization"/>
          <xsd:enumeration value="Non-Profit Rebuilding"/>
          <xsd:enumeration value="Performance Based Contract Administration"/>
          <xsd:enumeration value="Public Information &amp; Marketing"/>
          <xsd:enumeration value="Records Management"/>
          <xsd:enumeration value="Single Family (Homeownership)"/>
          <xsd:enumeration value="Special Programs"/>
          <xsd:enumeration value="Agency Properties"/>
          <xsd:enumeration value="Operations"/>
          <xsd:enumeration value="Procurement"/>
          <xsd:enumeration value="LHA"/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87e5b8-5350-4d50-94d9-3c64de64ff25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A482D6-88F9-4539-91F6-EC7C528F7514}">
  <ds:schemaRefs>
    <ds:schemaRef ds:uri="http://www.w3.org/XML/1998/namespace"/>
    <ds:schemaRef ds:uri="http://schemas.microsoft.com/office/2006/documentManagement/types"/>
    <ds:schemaRef ds:uri="9bfa651e-1493-4c79-b59e-52320b34b357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e187e5b8-5350-4d50-94d9-3c64de64ff25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DDEF92EC-BF0F-4F1A-8F3F-9E3F42B57881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7BBB212-5383-403D-A1BD-C02E6F27D9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fa651e-1493-4c79-b59e-52320b34b357"/>
    <ds:schemaRef ds:uri="e187e5b8-5350-4d50-94d9-3c64de64ff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7C6F5BE6-D7C7-4829-9D2E-22ED2093997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6908</TotalTime>
  <Words>624</Words>
  <Application>Microsoft Office PowerPoint</Application>
  <PresentationFormat>On-screen Show (4:3)</PresentationFormat>
  <Paragraphs>195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Poppins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kdorsey</dc:creator>
  <cp:lastModifiedBy>Robert McNeese</cp:lastModifiedBy>
  <cp:revision>431</cp:revision>
  <cp:lastPrinted>2023-05-09T14:18:56Z</cp:lastPrinted>
  <dcterms:created xsi:type="dcterms:W3CDTF">2015-04-09T14:19:40Z</dcterms:created>
  <dcterms:modified xsi:type="dcterms:W3CDTF">2024-07-30T17:34:26Z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0x01010006EAE92B4B9AF547A33AA5D462C4A1C5</vt:lpwstr>
  </property>
  <property fmtid="{D5CDD505-2E9C-101B-9397-08002B2CF9AE}" pid="3" name="_dlc_DocIdItemGuid">
    <vt:lpwstr>ff2ee886-6917-489a-b8fd-0edea619e4b2</vt:lpwstr>
  </property>
</Properties>
</file>