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6"/>
  </p:notesMasterIdLst>
  <p:handoutMasterIdLst>
    <p:handoutMasterId r:id="rId37"/>
  </p:handoutMasterIdLst>
  <p:sldIdLst>
    <p:sldId id="297" r:id="rId6"/>
    <p:sldId id="391" r:id="rId7"/>
    <p:sldId id="392" r:id="rId8"/>
    <p:sldId id="394" r:id="rId9"/>
    <p:sldId id="419" r:id="rId10"/>
    <p:sldId id="395" r:id="rId11"/>
    <p:sldId id="396" r:id="rId12"/>
    <p:sldId id="397" r:id="rId13"/>
    <p:sldId id="398" r:id="rId14"/>
    <p:sldId id="399" r:id="rId15"/>
    <p:sldId id="400" r:id="rId16"/>
    <p:sldId id="401" r:id="rId17"/>
    <p:sldId id="402" r:id="rId18"/>
    <p:sldId id="403" r:id="rId19"/>
    <p:sldId id="404" r:id="rId20"/>
    <p:sldId id="405" r:id="rId21"/>
    <p:sldId id="406" r:id="rId22"/>
    <p:sldId id="407" r:id="rId23"/>
    <p:sldId id="408" r:id="rId24"/>
    <p:sldId id="418" r:id="rId25"/>
    <p:sldId id="417" r:id="rId26"/>
    <p:sldId id="409" r:id="rId27"/>
    <p:sldId id="410" r:id="rId28"/>
    <p:sldId id="411" r:id="rId29"/>
    <p:sldId id="420" r:id="rId30"/>
    <p:sldId id="412" r:id="rId31"/>
    <p:sldId id="414" r:id="rId32"/>
    <p:sldId id="413" r:id="rId33"/>
    <p:sldId id="415" r:id="rId34"/>
    <p:sldId id="416" r:id="rId3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rah Mulhearn" initials="SM" lastIdx="1" clrIdx="0"/>
  <p:cmAuthor id="1" name="mwillman" initials="m" lastIdx="5"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13C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95551" autoAdjust="0"/>
  </p:normalViewPr>
  <p:slideViewPr>
    <p:cSldViewPr>
      <p:cViewPr varScale="1">
        <p:scale>
          <a:sx n="110" d="100"/>
          <a:sy n="110" d="100"/>
        </p:scale>
        <p:origin x="1872" y="102"/>
      </p:cViewPr>
      <p:guideLst>
        <p:guide orient="horz" pos="2160"/>
        <p:guide pos="2880"/>
      </p:guideLst>
    </p:cSldViewPr>
  </p:slideViewPr>
  <p:notesTextViewPr>
    <p:cViewPr>
      <p:scale>
        <a:sx n="150" d="100"/>
        <a:sy n="150" d="100"/>
      </p:scale>
      <p:origin x="0" y="0"/>
    </p:cViewPr>
  </p:notesTextViewPr>
  <p:sorterViewPr>
    <p:cViewPr>
      <p:scale>
        <a:sx n="100" d="100"/>
        <a:sy n="100" d="100"/>
      </p:scale>
      <p:origin x="0" y="1797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98E4D1E7-C280-4AC3-9615-DEDDFBA582D5}" type="datetimeFigureOut">
              <a:rPr lang="en-US" smtClean="0"/>
              <a:t>6/17/2024</a:t>
            </a:fld>
            <a:endParaRPr lang="en-US"/>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1D6264D9-AE78-4931-AF51-6A71FFE1C617}" type="slidenum">
              <a:rPr lang="en-US" smtClean="0"/>
              <a:t>‹#›</a:t>
            </a:fld>
            <a:endParaRPr lang="en-US"/>
          </a:p>
        </p:txBody>
      </p:sp>
    </p:spTree>
    <p:extLst>
      <p:ext uri="{BB962C8B-B14F-4D97-AF65-F5344CB8AC3E}">
        <p14:creationId xmlns:p14="http://schemas.microsoft.com/office/powerpoint/2010/main" val="15150692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D536A816-6FE9-4048-B57C-4F32E2E2AFD8}" type="datetimeFigureOut">
              <a:rPr lang="en-US" smtClean="0"/>
              <a:pPr/>
              <a:t>6/17/2024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7D7B9282-B53B-4786-B052-7277FF9753DC}" type="slidenum">
              <a:rPr lang="en-US" smtClean="0"/>
              <a:pPr/>
              <a:t>‹#›</a:t>
            </a:fld>
            <a:endParaRPr lang="en-US"/>
          </a:p>
        </p:txBody>
      </p:sp>
    </p:spTree>
    <p:extLst>
      <p:ext uri="{BB962C8B-B14F-4D97-AF65-F5344CB8AC3E}">
        <p14:creationId xmlns:p14="http://schemas.microsoft.com/office/powerpoint/2010/main" val="4036800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1</a:t>
            </a:fld>
            <a:endParaRPr lang="en-US"/>
          </a:p>
        </p:txBody>
      </p:sp>
    </p:spTree>
    <p:extLst>
      <p:ext uri="{BB962C8B-B14F-4D97-AF65-F5344CB8AC3E}">
        <p14:creationId xmlns:p14="http://schemas.microsoft.com/office/powerpoint/2010/main" val="3804011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6.	This is an odd proposed change. Capacity Building can only be used by a PJ during the first 24 months of its designation. So out of the 664 PJ nationwide this would apply to around 8. That is based on the fact that on average 4 new communities qualify for HOME funding every year and a new PJ can use Capacity Building funds for 2 years. We believe that a better change would be to allow all PJs to utilize this provision to provide on-going training to existing CHDOs to maintain capacity. We understand that there is turn over in the employees of CHDOs and that even the same employees can benefit from additional training. Currently existing PJ that have been designated more than 2 years can only use Administrative funds to pay for training. At 10% of the grant these funds are stretched fairly thin.</a:t>
            </a:r>
          </a:p>
        </p:txBody>
      </p:sp>
      <p:sp>
        <p:nvSpPr>
          <p:cNvPr id="4" name="Slide Number Placeholder 3"/>
          <p:cNvSpPr>
            <a:spLocks noGrp="1"/>
          </p:cNvSpPr>
          <p:nvPr>
            <p:ph type="sldNum" sz="quarter" idx="10"/>
          </p:nvPr>
        </p:nvSpPr>
        <p:spPr/>
        <p:txBody>
          <a:bodyPr/>
          <a:lstStyle/>
          <a:p>
            <a:fld id="{7D7B9282-B53B-4786-B052-7277FF9753DC}" type="slidenum">
              <a:rPr lang="en-US" smtClean="0"/>
              <a:pPr/>
              <a:t>10</a:t>
            </a:fld>
            <a:endParaRPr lang="en-US"/>
          </a:p>
        </p:txBody>
      </p:sp>
    </p:spTree>
    <p:extLst>
      <p:ext uri="{BB962C8B-B14F-4D97-AF65-F5344CB8AC3E}">
        <p14:creationId xmlns:p14="http://schemas.microsoft.com/office/powerpoint/2010/main" val="24235749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startAt="7"/>
            </a:pPr>
            <a:r>
              <a:rPr lang="en-US" baseline="0" dirty="0" smtClean="0"/>
              <a:t>The 234 limit is the maximum amount of HOME funds that can be put into a project on a per unit basis. The changes are change the limit from the Section 234 number to the number provided for 212 (e). </a:t>
            </a:r>
          </a:p>
          <a:p>
            <a:pPr marL="228600" indent="-228600">
              <a:buAutoNum type="arabicPeriod" startAt="7"/>
            </a:pPr>
            <a:r>
              <a:rPr lang="en-US" baseline="0" dirty="0" smtClean="0"/>
              <a:t> In addition to changing the maximum limit from 234 to 212 (e) HUD is proposing to incentivize Green Building by allowing for  up to an additional 5% high per unit limit when certain green standards are met. Sale of Homeownership Units</a:t>
            </a:r>
          </a:p>
          <a:p>
            <a:pPr marL="228600" indent="-228600">
              <a:buAutoNum type="arabicPeriod" startAt="7"/>
            </a:pPr>
            <a:r>
              <a:rPr lang="en-US" baseline="0" dirty="0" smtClean="0"/>
              <a:t>Due to the current challenges in the market, the amount of time allowed to sell homeownership units is extended from the current 9 months to 12. The extension does come with additional rules such as the if not by the end of the 12 month period the project will be immediately converted to rental. No more purchase agreements that extend beyond the 12 month period. </a:t>
            </a:r>
          </a:p>
        </p:txBody>
      </p:sp>
      <p:sp>
        <p:nvSpPr>
          <p:cNvPr id="4" name="Slide Number Placeholder 3"/>
          <p:cNvSpPr>
            <a:spLocks noGrp="1"/>
          </p:cNvSpPr>
          <p:nvPr>
            <p:ph type="sldNum" sz="quarter" idx="10"/>
          </p:nvPr>
        </p:nvSpPr>
        <p:spPr/>
        <p:txBody>
          <a:bodyPr/>
          <a:lstStyle/>
          <a:p>
            <a:fld id="{7D7B9282-B53B-4786-B052-7277FF9753DC}" type="slidenum">
              <a:rPr lang="en-US" smtClean="0"/>
              <a:pPr/>
              <a:t>11</a:t>
            </a:fld>
            <a:endParaRPr lang="en-US"/>
          </a:p>
        </p:txBody>
      </p:sp>
    </p:spTree>
    <p:extLst>
      <p:ext uri="{BB962C8B-B14F-4D97-AF65-F5344CB8AC3E}">
        <p14:creationId xmlns:p14="http://schemas.microsoft.com/office/powerpoint/2010/main" val="2004953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Shared Development Responsibilities</a:t>
            </a:r>
          </a:p>
          <a:p>
            <a:r>
              <a:rPr lang="en-US" baseline="0" dirty="0" smtClean="0"/>
              <a:t>10.	This change allows an existing CHDO to share the certain responsibilities of development with other developers. In the past LHC may have contracted a CHDO applicant that had contracted with a private developer to have them submit applications for funding in which certain tasks would be performed by the private developer and said that the CHDO had to perform these tasks since they were seeking CHDO set-aside funds for development. This type of arrangement is now explicitly allowed and certain tasks may now be shared.</a:t>
            </a:r>
          </a:p>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12</a:t>
            </a:fld>
            <a:endParaRPr lang="en-US"/>
          </a:p>
        </p:txBody>
      </p:sp>
    </p:spTree>
    <p:extLst>
      <p:ext uri="{BB962C8B-B14F-4D97-AF65-F5344CB8AC3E}">
        <p14:creationId xmlns:p14="http://schemas.microsoft.com/office/powerpoint/2010/main" val="3109798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Final 2 proposed changes primarily affect CHDO that are participating in LIHTC projects.</a:t>
            </a:r>
          </a:p>
          <a:p>
            <a:r>
              <a:rPr lang="en-US" baseline="0" dirty="0" smtClean="0"/>
              <a:t>11.	CHDOs would not be required to continually own rental property they had developed. The 2013 Final Rule mad a change that required a CHDO to continually own rental property that had been developed with CHDO set-aside funding. This could have created unintended hardships on PJs if the CHDO went out of business or lost the capacity to own and manage the property. The proposed change will allow PJ developed property to be sold or otherwise transferred during the period of affordability. Ownership projects would still have to be owned by a CHDO for the entire Affordability Period.</a:t>
            </a:r>
          </a:p>
          <a:p>
            <a:r>
              <a:rPr lang="en-US" baseline="0" dirty="0" smtClean="0"/>
              <a:t>12.	The second change would allow other to part of the managing partner limited partnership. This clears up a potential problem for LIHTC projects.</a:t>
            </a:r>
          </a:p>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13</a:t>
            </a:fld>
            <a:endParaRPr lang="en-US"/>
          </a:p>
        </p:txBody>
      </p:sp>
    </p:spTree>
    <p:extLst>
      <p:ext uri="{BB962C8B-B14F-4D97-AF65-F5344CB8AC3E}">
        <p14:creationId xmlns:p14="http://schemas.microsoft.com/office/powerpoint/2010/main" val="10884108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Specific Solicitation of Comments</a:t>
            </a:r>
          </a:p>
          <a:p>
            <a:r>
              <a:rPr lang="en-US" baseline="0" dirty="0" smtClean="0"/>
              <a:t>In the proposed rule HUD is specifically asking for comment on 11 issues. Following are 9 of those request. We have left out request 9 and 10 as they pertain only to TBRA programs administered by the PJ.</a:t>
            </a:r>
          </a:p>
          <a:p>
            <a:endParaRPr lang="en-US" baseline="0" dirty="0" smtClean="0"/>
          </a:p>
          <a:p>
            <a:r>
              <a:rPr lang="en-US" baseline="0" dirty="0" smtClean="0"/>
              <a:t>Additional Changes to Assist Development of CHDOs in Rural Areas? (Comment 1)</a:t>
            </a:r>
          </a:p>
          <a:p>
            <a:endParaRPr lang="en-US" baseline="0" dirty="0" smtClean="0"/>
          </a:p>
          <a:p>
            <a:r>
              <a:rPr lang="en-US" baseline="0" dirty="0" smtClean="0"/>
              <a:t>1.	If you are a rural CHDO this is your chance  to put forth suggestions that would benefit you. Keep in mind that the suggestions must still be consistent with the NAHA so suggesting that the requirement that the housing produced be “modest” be done away with would not be considered since modest housing is required under the Act. </a:t>
            </a:r>
          </a:p>
          <a:p>
            <a:r>
              <a:rPr lang="en-US" baseline="0" dirty="0" smtClean="0"/>
              <a:t>Green Building Funding Bump (Comment 2)</a:t>
            </a:r>
          </a:p>
          <a:p>
            <a:r>
              <a:rPr lang="en-US" baseline="0" dirty="0" smtClean="0"/>
              <a:t>2.	Do you believe that the 5% increase over the current 234 limits is sufficient to incentivize green building? </a:t>
            </a:r>
          </a:p>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14</a:t>
            </a:fld>
            <a:endParaRPr lang="en-US"/>
          </a:p>
        </p:txBody>
      </p:sp>
    </p:spTree>
    <p:extLst>
      <p:ext uri="{BB962C8B-B14F-4D97-AF65-F5344CB8AC3E}">
        <p14:creationId xmlns:p14="http://schemas.microsoft.com/office/powerpoint/2010/main" val="3171329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Hardwired Tamper Resistant Smoke Alarms with 10-Year Non-rechargeable non-Replaceable Batteries (Comment 3)</a:t>
            </a:r>
          </a:p>
          <a:p>
            <a:pPr marL="228600" indent="-228600">
              <a:buAutoNum type="arabicPeriod" startAt="3"/>
            </a:pPr>
            <a:r>
              <a:rPr lang="en-US" baseline="0" dirty="0" smtClean="0"/>
              <a:t>Should the above be required for a HOME-funded homeownership programs that do not include rehabilitation or construction of housing such as a down payment assistance program?</a:t>
            </a:r>
          </a:p>
          <a:p>
            <a:pPr marL="0" indent="0">
              <a:buNone/>
            </a:pPr>
            <a:r>
              <a:rPr lang="en-US" baseline="0" dirty="0" smtClean="0"/>
              <a:t> Minimum Number of Rental Units to be Inspected (Comment 4)</a:t>
            </a:r>
          </a:p>
          <a:p>
            <a:r>
              <a:rPr lang="en-US" baseline="0" dirty="0" smtClean="0"/>
              <a:t>4.	Should PJ be required to inspect at least 20% of rental units in a HOME assisted project each year during the affordability period?</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15</a:t>
            </a:fld>
            <a:endParaRPr lang="en-US"/>
          </a:p>
        </p:txBody>
      </p:sp>
    </p:spTree>
    <p:extLst>
      <p:ext uri="{BB962C8B-B14F-4D97-AF65-F5344CB8AC3E}">
        <p14:creationId xmlns:p14="http://schemas.microsoft.com/office/powerpoint/2010/main" val="10393883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Small Scale Projects (Comment 5)</a:t>
            </a:r>
          </a:p>
          <a:p>
            <a:r>
              <a:rPr lang="en-US" baseline="0" dirty="0" smtClean="0"/>
              <a:t>5.	What challenges are you having? Do the proposed changes help? Do the go far enough? </a:t>
            </a:r>
          </a:p>
          <a:p>
            <a:r>
              <a:rPr lang="en-US" baseline="0" dirty="0" smtClean="0"/>
              <a:t>Utility Allowance (Comment 6)</a:t>
            </a:r>
          </a:p>
          <a:p>
            <a:r>
              <a:rPr lang="en-US" baseline="0" dirty="0" smtClean="0"/>
              <a:t>6.	Currently LHC has to prepare a Utility Allowance for each rental project. Should projects be allowed to use a local Housing Authority UA instead? </a:t>
            </a:r>
          </a:p>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16</a:t>
            </a:fld>
            <a:endParaRPr lang="en-US"/>
          </a:p>
        </p:txBody>
      </p:sp>
    </p:spTree>
    <p:extLst>
      <p:ext uri="{BB962C8B-B14F-4D97-AF65-F5344CB8AC3E}">
        <p14:creationId xmlns:p14="http://schemas.microsoft.com/office/powerpoint/2010/main" val="2649744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Conveyance of Benefit (Comment 7)</a:t>
            </a:r>
          </a:p>
          <a:p>
            <a:r>
              <a:rPr lang="en-US" baseline="0" dirty="0" smtClean="0"/>
              <a:t>7.	The question with this one is if a developer fulfills the requirements of a HUD recognized green building standard who should get the benefit? That is should a new UA be done to lower the UA taking in to consideration the green building or should the old UA be used so that the tenant receives a bigger break on housing costs? </a:t>
            </a:r>
          </a:p>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17</a:t>
            </a:fld>
            <a:endParaRPr lang="en-US"/>
          </a:p>
        </p:txBody>
      </p:sp>
    </p:spTree>
    <p:extLst>
      <p:ext uri="{BB962C8B-B14F-4D97-AF65-F5344CB8AC3E}">
        <p14:creationId xmlns:p14="http://schemas.microsoft.com/office/powerpoint/2010/main" val="12815672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HUD Required Rental Affordability Periods (Comment 8)</a:t>
            </a:r>
          </a:p>
          <a:p>
            <a:r>
              <a:rPr lang="en-US" baseline="0" dirty="0" smtClean="0"/>
              <a:t>8.	The tiered affordability period have not changed since the program’s inception in the 1990’s they are:</a:t>
            </a:r>
          </a:p>
          <a:p>
            <a:r>
              <a:rPr lang="en-US" baseline="0" dirty="0" smtClean="0"/>
              <a:t>		$15,000 per unit		  5 Years</a:t>
            </a:r>
          </a:p>
          <a:p>
            <a:r>
              <a:rPr lang="en-US" baseline="0" dirty="0" smtClean="0"/>
              <a:t>		$15,000 to $40,000 per unit	10 Years</a:t>
            </a:r>
          </a:p>
          <a:p>
            <a:r>
              <a:rPr lang="en-US" baseline="0" dirty="0" smtClean="0"/>
              <a:t>		Greater than $40,000 per unit	15 Years</a:t>
            </a:r>
          </a:p>
          <a:p>
            <a:r>
              <a:rPr lang="en-US" baseline="0" dirty="0" smtClean="0"/>
              <a:t>		New Construction		20 Years</a:t>
            </a:r>
          </a:p>
          <a:p>
            <a:r>
              <a:rPr lang="en-US" baseline="0" dirty="0" smtClean="0"/>
              <a:t>Given increase in costs should these level be changed?</a:t>
            </a:r>
          </a:p>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18</a:t>
            </a:fld>
            <a:endParaRPr lang="en-US"/>
          </a:p>
        </p:txBody>
      </p:sp>
    </p:spTree>
    <p:extLst>
      <p:ext uri="{BB962C8B-B14F-4D97-AF65-F5344CB8AC3E}">
        <p14:creationId xmlns:p14="http://schemas.microsoft.com/office/powerpoint/2010/main" val="9755847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9-Month Deadline for Sale of HOME assisted Homeownership developed property (Comment 11)</a:t>
            </a:r>
          </a:p>
          <a:p>
            <a:r>
              <a:rPr lang="en-US" baseline="0" dirty="0" smtClean="0"/>
              <a:t>9.	Is the 9-month deadline sufficient or should it be increased to 12?</a:t>
            </a:r>
          </a:p>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19</a:t>
            </a:fld>
            <a:endParaRPr lang="en-US"/>
          </a:p>
        </p:txBody>
      </p:sp>
    </p:spTree>
    <p:extLst>
      <p:ext uri="{BB962C8B-B14F-4D97-AF65-F5344CB8AC3E}">
        <p14:creationId xmlns:p14="http://schemas.microsoft.com/office/powerpoint/2010/main" val="2445352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2</a:t>
            </a:fld>
            <a:endParaRPr lang="en-US"/>
          </a:p>
        </p:txBody>
      </p:sp>
    </p:spTree>
    <p:extLst>
      <p:ext uri="{BB962C8B-B14F-4D97-AF65-F5344CB8AC3E}">
        <p14:creationId xmlns:p14="http://schemas.microsoft.com/office/powerpoint/2010/main" val="34594815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20</a:t>
            </a:fld>
            <a:endParaRPr lang="en-US"/>
          </a:p>
        </p:txBody>
      </p:sp>
    </p:spTree>
    <p:extLst>
      <p:ext uri="{BB962C8B-B14F-4D97-AF65-F5344CB8AC3E}">
        <p14:creationId xmlns:p14="http://schemas.microsoft.com/office/powerpoint/2010/main" val="31696567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21</a:t>
            </a:fld>
            <a:endParaRPr lang="en-US"/>
          </a:p>
        </p:txBody>
      </p:sp>
    </p:spTree>
    <p:extLst>
      <p:ext uri="{BB962C8B-B14F-4D97-AF65-F5344CB8AC3E}">
        <p14:creationId xmlns:p14="http://schemas.microsoft.com/office/powerpoint/2010/main" val="27212008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1.	HOME Regulations require that a nonprofit organization meet the definition of a CHDO at the time of award. The Open window for the CHAAP program will be aligned with the recertification period thereby assuring that awardees do meet the definition.</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2.	Due to the cost of licenses for users of the HMS system access will be limited to times when you will need to be entering information. Also we have had a problem with some CHDO applicants entering the required information timely. As such each applicant , either for  original certification or recertification will receive 60 days to complete the process. If the required information has not been entered into the HMS system by the deadline the application will be rejected and will not be considered again until the next years certification period.</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3.	Certification and Recertification will be d one using the HMS system. You may contact Zac for assistance with uploading your information.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4.	Self explanatory.</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22</a:t>
            </a:fld>
            <a:endParaRPr lang="en-US"/>
          </a:p>
        </p:txBody>
      </p:sp>
    </p:spTree>
    <p:extLst>
      <p:ext uri="{BB962C8B-B14F-4D97-AF65-F5344CB8AC3E}">
        <p14:creationId xmlns:p14="http://schemas.microsoft.com/office/powerpoint/2010/main" val="36429446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Self Explanatory</a:t>
            </a:r>
          </a:p>
        </p:txBody>
      </p:sp>
      <p:sp>
        <p:nvSpPr>
          <p:cNvPr id="4" name="Slide Number Placeholder 3"/>
          <p:cNvSpPr>
            <a:spLocks noGrp="1"/>
          </p:cNvSpPr>
          <p:nvPr>
            <p:ph type="sldNum" sz="quarter" idx="10"/>
          </p:nvPr>
        </p:nvSpPr>
        <p:spPr/>
        <p:txBody>
          <a:bodyPr/>
          <a:lstStyle/>
          <a:p>
            <a:fld id="{7D7B9282-B53B-4786-B052-7277FF9753DC}" type="slidenum">
              <a:rPr lang="en-US" smtClean="0"/>
              <a:pPr/>
              <a:t>23</a:t>
            </a:fld>
            <a:endParaRPr lang="en-US"/>
          </a:p>
        </p:txBody>
      </p:sp>
    </p:spTree>
    <p:extLst>
      <p:ext uri="{BB962C8B-B14F-4D97-AF65-F5344CB8AC3E}">
        <p14:creationId xmlns:p14="http://schemas.microsoft.com/office/powerpoint/2010/main" val="36862711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CHDO Operating Assistance</a:t>
            </a:r>
          </a:p>
          <a:p>
            <a:r>
              <a:rPr lang="en-US" baseline="0" dirty="0" smtClean="0"/>
              <a:t>1.	Again this is to align the award with LHC receipt of funding and CHDO recertification.</a:t>
            </a:r>
          </a:p>
          <a:p>
            <a:r>
              <a:rPr lang="en-US" baseline="0" dirty="0" smtClean="0"/>
              <a:t>2.	This is not a change but a codification of current practice.</a:t>
            </a:r>
          </a:p>
          <a:p>
            <a:r>
              <a:rPr lang="en-US" baseline="0" dirty="0" smtClean="0"/>
              <a:t>3.	No change</a:t>
            </a:r>
          </a:p>
          <a:p>
            <a:r>
              <a:rPr lang="en-US" baseline="0" dirty="0" smtClean="0"/>
              <a:t>4.	No change</a:t>
            </a:r>
          </a:p>
          <a:p>
            <a:r>
              <a:rPr lang="en-US" baseline="0" dirty="0" smtClean="0"/>
              <a:t>5.	There are no award being made for 2023 and 2024 funds must be used to pay for 2024 expenses. </a:t>
            </a:r>
          </a:p>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24</a:t>
            </a:fld>
            <a:endParaRPr lang="en-US"/>
          </a:p>
        </p:txBody>
      </p:sp>
    </p:spTree>
    <p:extLst>
      <p:ext uri="{BB962C8B-B14F-4D97-AF65-F5344CB8AC3E}">
        <p14:creationId xmlns:p14="http://schemas.microsoft.com/office/powerpoint/2010/main" val="4018354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25</a:t>
            </a:fld>
            <a:endParaRPr lang="en-US"/>
          </a:p>
        </p:txBody>
      </p:sp>
    </p:spTree>
    <p:extLst>
      <p:ext uri="{BB962C8B-B14F-4D97-AF65-F5344CB8AC3E}">
        <p14:creationId xmlns:p14="http://schemas.microsoft.com/office/powerpoint/2010/main" val="25952228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26</a:t>
            </a:fld>
            <a:endParaRPr lang="en-US"/>
          </a:p>
        </p:txBody>
      </p:sp>
    </p:spTree>
    <p:extLst>
      <p:ext uri="{BB962C8B-B14F-4D97-AF65-F5344CB8AC3E}">
        <p14:creationId xmlns:p14="http://schemas.microsoft.com/office/powerpoint/2010/main" val="16896141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27</a:t>
            </a:fld>
            <a:endParaRPr lang="en-US"/>
          </a:p>
        </p:txBody>
      </p:sp>
    </p:spTree>
    <p:extLst>
      <p:ext uri="{BB962C8B-B14F-4D97-AF65-F5344CB8AC3E}">
        <p14:creationId xmlns:p14="http://schemas.microsoft.com/office/powerpoint/2010/main" val="28934071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7B9282-B53B-4786-B052-7277FF9753DC}" type="slidenum">
              <a:rPr lang="en-US" smtClean="0"/>
              <a:pPr/>
              <a:t>28</a:t>
            </a:fld>
            <a:endParaRPr lang="en-US"/>
          </a:p>
        </p:txBody>
      </p:sp>
    </p:spTree>
    <p:extLst>
      <p:ext uri="{BB962C8B-B14F-4D97-AF65-F5344CB8AC3E}">
        <p14:creationId xmlns:p14="http://schemas.microsoft.com/office/powerpoint/2010/main" val="10418934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29</a:t>
            </a:fld>
            <a:endParaRPr lang="en-US"/>
          </a:p>
        </p:txBody>
      </p:sp>
    </p:spTree>
    <p:extLst>
      <p:ext uri="{BB962C8B-B14F-4D97-AF65-F5344CB8AC3E}">
        <p14:creationId xmlns:p14="http://schemas.microsoft.com/office/powerpoint/2010/main" val="3464230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3</a:t>
            </a:fld>
            <a:endParaRPr lang="en-US"/>
          </a:p>
        </p:txBody>
      </p:sp>
    </p:spTree>
    <p:extLst>
      <p:ext uri="{BB962C8B-B14F-4D97-AF65-F5344CB8AC3E}">
        <p14:creationId xmlns:p14="http://schemas.microsoft.com/office/powerpoint/2010/main" val="21201389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30</a:t>
            </a:fld>
            <a:endParaRPr lang="en-US"/>
          </a:p>
        </p:txBody>
      </p:sp>
    </p:spTree>
    <p:extLst>
      <p:ext uri="{BB962C8B-B14F-4D97-AF65-F5344CB8AC3E}">
        <p14:creationId xmlns:p14="http://schemas.microsoft.com/office/powerpoint/2010/main" val="2298961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4</a:t>
            </a:fld>
            <a:endParaRPr lang="en-US"/>
          </a:p>
        </p:txBody>
      </p:sp>
    </p:spTree>
    <p:extLst>
      <p:ext uri="{BB962C8B-B14F-4D97-AF65-F5344CB8AC3E}">
        <p14:creationId xmlns:p14="http://schemas.microsoft.com/office/powerpoint/2010/main" val="1925079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5</a:t>
            </a:fld>
            <a:endParaRPr lang="en-US"/>
          </a:p>
        </p:txBody>
      </p:sp>
    </p:spTree>
    <p:extLst>
      <p:ext uri="{BB962C8B-B14F-4D97-AF65-F5344CB8AC3E}">
        <p14:creationId xmlns:p14="http://schemas.microsoft.com/office/powerpoint/2010/main" val="3711140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1.	This means that “other” government employees such as school teachers and administrators, college professors, etc. would not. There is still the prohibition against a creating governmental entity appointing more than 1/3  of the Board members even if that governmental entity is not a PJ.</a:t>
            </a:r>
          </a:p>
          <a:p>
            <a:r>
              <a:rPr lang="en-US" baseline="0" dirty="0" smtClean="0"/>
              <a:t>2.	This expands the type of people that can count toward the 1/3 low-income input.</a:t>
            </a:r>
          </a:p>
          <a:p>
            <a:endParaRPr lang="en-US" baseline="0" dirty="0" smtClean="0"/>
          </a:p>
        </p:txBody>
      </p:sp>
      <p:sp>
        <p:nvSpPr>
          <p:cNvPr id="4" name="Slide Number Placeholder 3"/>
          <p:cNvSpPr>
            <a:spLocks noGrp="1"/>
          </p:cNvSpPr>
          <p:nvPr>
            <p:ph type="sldNum" sz="quarter" idx="10"/>
          </p:nvPr>
        </p:nvSpPr>
        <p:spPr/>
        <p:txBody>
          <a:bodyPr/>
          <a:lstStyle/>
          <a:p>
            <a:fld id="{7D7B9282-B53B-4786-B052-7277FF9753DC}" type="slidenum">
              <a:rPr lang="en-US" smtClean="0"/>
              <a:pPr/>
              <a:t>6</a:t>
            </a:fld>
            <a:endParaRPr lang="en-US"/>
          </a:p>
        </p:txBody>
      </p:sp>
    </p:spTree>
    <p:extLst>
      <p:ext uri="{BB962C8B-B14F-4D97-AF65-F5344CB8AC3E}">
        <p14:creationId xmlns:p14="http://schemas.microsoft.com/office/powerpoint/2010/main" val="3124126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3.	The changes in the definition of a community as it pertains to rural areas are a significant change The change would allow a nonprofit to draw statewide to fill its board and not restrict membership based on residence in a particular rural neighborhood, town, village or parish.  This means for example that if a CHDO in Ville Platte wanted to expand their service area to include St. Helena parish they could do so without having to have any board members from St. Helena or having ever provided services to the citizens of St. Helena.</a:t>
            </a:r>
          </a:p>
        </p:txBody>
      </p:sp>
      <p:sp>
        <p:nvSpPr>
          <p:cNvPr id="4" name="Slide Number Placeholder 3"/>
          <p:cNvSpPr>
            <a:spLocks noGrp="1"/>
          </p:cNvSpPr>
          <p:nvPr>
            <p:ph type="sldNum" sz="quarter" idx="10"/>
          </p:nvPr>
        </p:nvSpPr>
        <p:spPr/>
        <p:txBody>
          <a:bodyPr/>
          <a:lstStyle/>
          <a:p>
            <a:fld id="{7D7B9282-B53B-4786-B052-7277FF9753DC}" type="slidenum">
              <a:rPr lang="en-US" smtClean="0"/>
              <a:pPr/>
              <a:t>7</a:t>
            </a:fld>
            <a:endParaRPr lang="en-US"/>
          </a:p>
        </p:txBody>
      </p:sp>
    </p:spTree>
    <p:extLst>
      <p:ext uri="{BB962C8B-B14F-4D97-AF65-F5344CB8AC3E}">
        <p14:creationId xmlns:p14="http://schemas.microsoft.com/office/powerpoint/2010/main" val="1372549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4.	The changes to staffing capacity would now count previous work with LIHTC, CDBG and other state or federal housing programs to count toward capacity for an organization applying for CHDO certification. Also a nonprofit seeking designation could use the capacity of a board member to qualify (the board member would have to actually be providing a service free of charge).</a:t>
            </a:r>
          </a:p>
        </p:txBody>
      </p:sp>
      <p:sp>
        <p:nvSpPr>
          <p:cNvPr id="4" name="Slide Number Placeholder 3"/>
          <p:cNvSpPr>
            <a:spLocks noGrp="1"/>
          </p:cNvSpPr>
          <p:nvPr>
            <p:ph type="sldNum" sz="quarter" idx="10"/>
          </p:nvPr>
        </p:nvSpPr>
        <p:spPr/>
        <p:txBody>
          <a:bodyPr/>
          <a:lstStyle/>
          <a:p>
            <a:fld id="{7D7B9282-B53B-4786-B052-7277FF9753DC}" type="slidenum">
              <a:rPr lang="en-US" smtClean="0"/>
              <a:pPr/>
              <a:t>8</a:t>
            </a:fld>
            <a:endParaRPr lang="en-US"/>
          </a:p>
        </p:txBody>
      </p:sp>
    </p:spTree>
    <p:extLst>
      <p:ext uri="{BB962C8B-B14F-4D97-AF65-F5344CB8AC3E}">
        <p14:creationId xmlns:p14="http://schemas.microsoft.com/office/powerpoint/2010/main" val="10495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startAt="5"/>
            </a:pPr>
            <a:r>
              <a:rPr lang="en-US" baseline="0" dirty="0" smtClean="0"/>
              <a:t>These changes will allow HUD to lower certain requirements for small projects Such as for rental income verification may only have to be done every 3 years</a:t>
            </a:r>
          </a:p>
          <a:p>
            <a:pPr marL="0" indent="0">
              <a:buNone/>
            </a:pPr>
            <a:r>
              <a:rPr lang="en-US" baseline="0" dirty="0" smtClean="0"/>
              <a:t>.</a:t>
            </a:r>
          </a:p>
        </p:txBody>
      </p:sp>
      <p:sp>
        <p:nvSpPr>
          <p:cNvPr id="4" name="Slide Number Placeholder 3"/>
          <p:cNvSpPr>
            <a:spLocks noGrp="1"/>
          </p:cNvSpPr>
          <p:nvPr>
            <p:ph type="sldNum" sz="quarter" idx="10"/>
          </p:nvPr>
        </p:nvSpPr>
        <p:spPr/>
        <p:txBody>
          <a:bodyPr/>
          <a:lstStyle/>
          <a:p>
            <a:fld id="{7D7B9282-B53B-4786-B052-7277FF9753DC}" type="slidenum">
              <a:rPr lang="en-US" smtClean="0"/>
              <a:pPr/>
              <a:t>9</a:t>
            </a:fld>
            <a:endParaRPr lang="en-US"/>
          </a:p>
        </p:txBody>
      </p:sp>
    </p:spTree>
    <p:extLst>
      <p:ext uri="{BB962C8B-B14F-4D97-AF65-F5344CB8AC3E}">
        <p14:creationId xmlns:p14="http://schemas.microsoft.com/office/powerpoint/2010/main" val="138171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9B1E4B-2E67-4091-ADC7-38AC31A2DA35}"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2969965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9B1E4B-2E67-4091-ADC7-38AC31A2DA35}"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2676142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9B1E4B-2E67-4091-ADC7-38AC31A2DA35}"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1000333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9B1E4B-2E67-4091-ADC7-38AC31A2DA35}"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134498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9B1E4B-2E67-4091-ADC7-38AC31A2DA35}"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1495302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9B1E4B-2E67-4091-ADC7-38AC31A2DA35}" type="datetimeFigureOut">
              <a:rPr lang="en-US" smtClean="0"/>
              <a:pPr/>
              <a:t>6/17/2024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205195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9B1E4B-2E67-4091-ADC7-38AC31A2DA35}" type="datetimeFigureOut">
              <a:rPr lang="en-US" smtClean="0"/>
              <a:pPr/>
              <a:t>6/17/2024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4070221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9B1E4B-2E67-4091-ADC7-38AC31A2DA35}" type="datetimeFigureOut">
              <a:rPr lang="en-US" smtClean="0"/>
              <a:pPr/>
              <a:t>6/17/2024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842077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9B1E4B-2E67-4091-ADC7-38AC31A2DA35}" type="datetimeFigureOut">
              <a:rPr lang="en-US" smtClean="0"/>
              <a:pPr/>
              <a:t>6/17/2024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3991743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9B1E4B-2E67-4091-ADC7-38AC31A2DA35}" type="datetimeFigureOut">
              <a:rPr lang="en-US" smtClean="0"/>
              <a:pPr/>
              <a:t>6/17/2024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585319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9B1E4B-2E67-4091-ADC7-38AC31A2DA35}" type="datetimeFigureOut">
              <a:rPr lang="en-US" smtClean="0"/>
              <a:pPr/>
              <a:t>6/17/2024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601877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9B1E4B-2E67-4091-ADC7-38AC31A2DA35}" type="datetimeFigureOut">
              <a:rPr lang="en-US" smtClean="0"/>
              <a:pPr/>
              <a:t>6/17/2024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63CFEC-D876-498A-951A-753450E01640}" type="slidenum">
              <a:rPr lang="en-US" smtClean="0"/>
              <a:pPr/>
              <a:t>‹#›</a:t>
            </a:fld>
            <a:endParaRPr lang="en-US"/>
          </a:p>
        </p:txBody>
      </p:sp>
    </p:spTree>
    <p:extLst>
      <p:ext uri="{BB962C8B-B14F-4D97-AF65-F5344CB8AC3E}">
        <p14:creationId xmlns:p14="http://schemas.microsoft.com/office/powerpoint/2010/main" val="2857009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www.ecfr.gov/current/title-24/section-5.609"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hyperlink" Target="https://www.govinfo.gov/link/uscode/42/12745" TargetMode="External"/><Relationship Id="rId4" Type="http://schemas.openxmlformats.org/officeDocument/2006/relationships/hyperlink" Target="https://www.ecfr.gov/current/title-24/section-92.252#p-92.252(e)"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www.regulations.gov/"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urldefense.com/v3/__https:/hudexchange.us5.list-manage.com/track/click?u=87d7c8afc03ba69ee70d865b9&amp;id=3f2b6155f7&amp;e=130c872b5b__;!!CCC_mTA!-FzYF_XfHx4VlJs7xst4e8ndLPOMGT0KhlvX7g9v7oxhpDo_ed7nxCtWrv3-nuANiPFroYj3brRUFT4X75HrZV8$"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urldefense.com/v3/__https:/hudexchange.us5.list-manage.com/track/click?u=87d7c8afc03ba69ee70d865b9&amp;id=3f2b6155f7&amp;e=130c872b5b__;!!CCC_mTA!-FzYF_XfHx4VlJs7xst4e8ndLPOMGT0KhlvX7g9v7oxhpDo_ed7nxCtWrv3-nuANiPFroYj3brRUFT4X75HrZV8$"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1" y="1321520"/>
            <a:ext cx="9143999"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r>
              <a:rPr lang="en-US" sz="5500" b="1" dirty="0" smtClean="0"/>
              <a:t>Housing Development</a:t>
            </a:r>
          </a:p>
          <a:p>
            <a:endParaRPr lang="en-US" sz="55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Tree>
    <p:extLst>
      <p:ext uri="{BB962C8B-B14F-4D97-AF65-F5344CB8AC3E}">
        <p14:creationId xmlns:p14="http://schemas.microsoft.com/office/powerpoint/2010/main" val="2338783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1" y="1321520"/>
            <a:ext cx="9143999"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84775"/>
          </a:xfrm>
          <a:prstGeom prst="rect">
            <a:avLst/>
          </a:prstGeom>
          <a:noFill/>
        </p:spPr>
        <p:txBody>
          <a:bodyPr wrap="square" rtlCol="0">
            <a:spAutoFit/>
          </a:bodyPr>
          <a:lstStyle/>
          <a:p>
            <a:r>
              <a:rPr lang="en-US" sz="3200" dirty="0" smtClean="0"/>
              <a:t>Changes </a:t>
            </a:r>
            <a:r>
              <a:rPr lang="en-US" dirty="0" smtClean="0"/>
              <a:t>(Continued)</a:t>
            </a:r>
            <a:endParaRPr lang="en-US" dirty="0"/>
          </a:p>
        </p:txBody>
      </p:sp>
      <p:sp>
        <p:nvSpPr>
          <p:cNvPr id="8" name="Rectangle 7"/>
          <p:cNvSpPr/>
          <p:nvPr/>
        </p:nvSpPr>
        <p:spPr>
          <a:xfrm>
            <a:off x="1371600" y="178279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1371600" y="2143240"/>
            <a:ext cx="7086600" cy="2585323"/>
          </a:xfrm>
          <a:prstGeom prst="rect">
            <a:avLst/>
          </a:prstGeom>
        </p:spPr>
        <p:txBody>
          <a:bodyPr wrap="square">
            <a:spAutoFit/>
          </a:bodyPr>
          <a:lstStyle/>
          <a:p>
            <a:pPr algn="just"/>
            <a:r>
              <a:rPr lang="en-US" b="1" dirty="0" smtClean="0">
                <a:latin typeface="Times New Roman" panose="02020603050405020304" pitchFamily="18" charset="0"/>
                <a:ea typeface="Calibri" panose="020F0502020204030204" pitchFamily="34" charset="0"/>
              </a:rPr>
              <a:t>Capacity Building</a:t>
            </a:r>
            <a:r>
              <a:rPr lang="en-US" dirty="0" smtClean="0">
                <a:latin typeface="Times New Roman" panose="02020603050405020304" pitchFamily="18" charset="0"/>
                <a:ea typeface="Calibri" panose="020F0502020204030204" pitchFamily="34" charset="0"/>
              </a:rPr>
              <a:t>: HUD proposing to remove a barrier to the use of CHDO funds for capacity building of nonprofit organizations. The change would allow nonprofits applying for CHDO status that meet all of the requirement except for capacity to receive both CHDO Operating Assistance and Capacity building funds for up to 24 months. The funds for this would come from the CHDO set-aside for project development. The amount allowed would be the lessor of 20%of the minimum 15% set-aside or $150,000 over the 24 month period.</a:t>
            </a:r>
            <a:endParaRPr lang="en-US" dirty="0" smtClean="0"/>
          </a:p>
          <a:p>
            <a:pPr lvl="1"/>
            <a:endParaRPr lang="en-US" dirty="0" smtClean="0"/>
          </a:p>
        </p:txBody>
      </p:sp>
    </p:spTree>
    <p:extLst>
      <p:ext uri="{BB962C8B-B14F-4D97-AF65-F5344CB8AC3E}">
        <p14:creationId xmlns:p14="http://schemas.microsoft.com/office/powerpoint/2010/main" val="21626250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1" y="1321520"/>
            <a:ext cx="9143999"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84775"/>
          </a:xfrm>
          <a:prstGeom prst="rect">
            <a:avLst/>
          </a:prstGeom>
          <a:noFill/>
        </p:spPr>
        <p:txBody>
          <a:bodyPr wrap="square" rtlCol="0">
            <a:spAutoFit/>
          </a:bodyPr>
          <a:lstStyle/>
          <a:p>
            <a:r>
              <a:rPr lang="en-US" sz="3200" dirty="0" smtClean="0"/>
              <a:t>Changes </a:t>
            </a:r>
            <a:r>
              <a:rPr lang="en-US" dirty="0" smtClean="0"/>
              <a:t>(Continued)</a:t>
            </a:r>
            <a:endParaRPr lang="en-US" dirty="0"/>
          </a:p>
        </p:txBody>
      </p:sp>
      <p:sp>
        <p:nvSpPr>
          <p:cNvPr id="8" name="Rectangle 7"/>
          <p:cNvSpPr/>
          <p:nvPr/>
        </p:nvSpPr>
        <p:spPr>
          <a:xfrm>
            <a:off x="1371600" y="178279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1371600" y="2143240"/>
            <a:ext cx="7086600" cy="3970318"/>
          </a:xfrm>
          <a:prstGeom prst="rect">
            <a:avLst/>
          </a:prstGeom>
        </p:spPr>
        <p:txBody>
          <a:bodyPr wrap="square">
            <a:spAutoFit/>
          </a:bodyPr>
          <a:lstStyle/>
          <a:p>
            <a:pPr algn="just"/>
            <a:r>
              <a:rPr lang="en-US" b="1" dirty="0"/>
              <a:t>Maximum Per-Unit Subsidy </a:t>
            </a:r>
            <a:r>
              <a:rPr lang="en-US" b="1" dirty="0" smtClean="0"/>
              <a:t>Amount </a:t>
            </a:r>
            <a:r>
              <a:rPr lang="en-US" dirty="0" smtClean="0">
                <a:latin typeface="Times New Roman" panose="02020603050405020304" pitchFamily="18" charset="0"/>
                <a:ea typeface="Calibri" panose="020F0502020204030204" pitchFamily="34" charset="0"/>
              </a:rPr>
              <a:t>: The maximum subsidy limit benchmark is being changed from the section 234 limit to </a:t>
            </a:r>
            <a:r>
              <a:rPr lang="en-US" dirty="0"/>
              <a:t>Section 212(e</a:t>
            </a:r>
            <a:r>
              <a:rPr lang="en-US" dirty="0" smtClean="0"/>
              <a:t>) limit.</a:t>
            </a:r>
          </a:p>
          <a:p>
            <a:pPr algn="just"/>
            <a:endParaRPr lang="en-US" dirty="0"/>
          </a:p>
          <a:p>
            <a:pPr algn="just"/>
            <a:r>
              <a:rPr lang="en-US" b="1" dirty="0" smtClean="0"/>
              <a:t>Green Building: </a:t>
            </a:r>
            <a:r>
              <a:rPr lang="en-US" dirty="0" smtClean="0"/>
              <a:t>The proposed regulation would also allow a PJ to exceed the new limit by 5% for a project that meets one of the acceptable Green Building standards.</a:t>
            </a:r>
          </a:p>
          <a:p>
            <a:pPr algn="just"/>
            <a:endParaRPr lang="en-US" dirty="0"/>
          </a:p>
          <a:p>
            <a:pPr algn="just"/>
            <a:r>
              <a:rPr lang="en-US" b="1" dirty="0" smtClean="0"/>
              <a:t>Sale of Homeownership Units: </a:t>
            </a:r>
            <a:r>
              <a:rPr lang="en-US" dirty="0" smtClean="0"/>
              <a:t>The proposed rule would extend the period of time that a homeownership units has to be sold from 9 months to 12 months.</a:t>
            </a:r>
          </a:p>
          <a:p>
            <a:pPr algn="just"/>
            <a:endParaRPr lang="en-US" dirty="0"/>
          </a:p>
          <a:p>
            <a:pPr algn="just"/>
            <a:endParaRPr lang="en-US" dirty="0" smtClean="0"/>
          </a:p>
          <a:p>
            <a:pPr lvl="1"/>
            <a:endParaRPr lang="en-US" dirty="0" smtClean="0"/>
          </a:p>
        </p:txBody>
      </p:sp>
    </p:spTree>
    <p:extLst>
      <p:ext uri="{BB962C8B-B14F-4D97-AF65-F5344CB8AC3E}">
        <p14:creationId xmlns:p14="http://schemas.microsoft.com/office/powerpoint/2010/main" val="17157263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1" y="1321520"/>
            <a:ext cx="9143999"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84775"/>
          </a:xfrm>
          <a:prstGeom prst="rect">
            <a:avLst/>
          </a:prstGeom>
          <a:noFill/>
        </p:spPr>
        <p:txBody>
          <a:bodyPr wrap="square" rtlCol="0">
            <a:spAutoFit/>
          </a:bodyPr>
          <a:lstStyle/>
          <a:p>
            <a:r>
              <a:rPr lang="en-US" sz="3200" dirty="0" smtClean="0"/>
              <a:t>Changes </a:t>
            </a:r>
            <a:r>
              <a:rPr lang="en-US" dirty="0" smtClean="0"/>
              <a:t>(Continued)</a:t>
            </a:r>
            <a:endParaRPr lang="en-US" dirty="0"/>
          </a:p>
        </p:txBody>
      </p:sp>
      <p:sp>
        <p:nvSpPr>
          <p:cNvPr id="8" name="Rectangle 7"/>
          <p:cNvSpPr/>
          <p:nvPr/>
        </p:nvSpPr>
        <p:spPr>
          <a:xfrm>
            <a:off x="1371600" y="178279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1295400" y="2828836"/>
            <a:ext cx="7162800" cy="2862322"/>
          </a:xfrm>
          <a:prstGeom prst="rect">
            <a:avLst/>
          </a:prstGeom>
        </p:spPr>
        <p:txBody>
          <a:bodyPr wrap="square">
            <a:spAutoFit/>
          </a:bodyPr>
          <a:lstStyle/>
          <a:p>
            <a:pPr algn="just"/>
            <a:r>
              <a:rPr lang="en-US" b="1" dirty="0" smtClean="0"/>
              <a:t>Shared Development Responsibilities</a:t>
            </a:r>
            <a:r>
              <a:rPr lang="en-US" dirty="0" smtClean="0">
                <a:latin typeface="Times New Roman" panose="02020603050405020304" pitchFamily="18" charset="0"/>
                <a:ea typeface="Calibri" panose="020F0502020204030204" pitchFamily="34" charset="0"/>
              </a:rPr>
              <a:t>: The proposed rule will allow a CHDO to share the responsibilities in the development process provided the CHDO remains in charge. Shared responsibilities could </a:t>
            </a:r>
            <a:r>
              <a:rPr lang="en-US" dirty="0" smtClean="0"/>
              <a:t>selecting </a:t>
            </a:r>
            <a:r>
              <a:rPr lang="en-US" dirty="0"/>
              <a:t>the site, obtaining permit approvals and all project financing, selecting architects, engineers, and general contractors, overseeing project progress, and determining the reasonableness of costs. </a:t>
            </a:r>
            <a:endParaRPr lang="en-US" dirty="0" smtClean="0"/>
          </a:p>
          <a:p>
            <a:pPr algn="just"/>
            <a:endParaRPr lang="en-US" dirty="0"/>
          </a:p>
          <a:p>
            <a:pPr algn="just"/>
            <a:endParaRPr lang="en-US" dirty="0"/>
          </a:p>
          <a:p>
            <a:pPr algn="just"/>
            <a:endParaRPr lang="en-US" dirty="0" smtClean="0"/>
          </a:p>
          <a:p>
            <a:pPr lvl="1"/>
            <a:endParaRPr lang="en-US" dirty="0" smtClean="0"/>
          </a:p>
        </p:txBody>
      </p:sp>
    </p:spTree>
    <p:extLst>
      <p:ext uri="{BB962C8B-B14F-4D97-AF65-F5344CB8AC3E}">
        <p14:creationId xmlns:p14="http://schemas.microsoft.com/office/powerpoint/2010/main" val="3641245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1" y="1321520"/>
            <a:ext cx="9143999"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84775"/>
          </a:xfrm>
          <a:prstGeom prst="rect">
            <a:avLst/>
          </a:prstGeom>
          <a:noFill/>
        </p:spPr>
        <p:txBody>
          <a:bodyPr wrap="square" rtlCol="0">
            <a:spAutoFit/>
          </a:bodyPr>
          <a:lstStyle/>
          <a:p>
            <a:r>
              <a:rPr lang="en-US" sz="3200" dirty="0" smtClean="0"/>
              <a:t>Changes </a:t>
            </a:r>
            <a:r>
              <a:rPr lang="en-US" dirty="0" smtClean="0"/>
              <a:t>(Continued)</a:t>
            </a:r>
            <a:endParaRPr lang="en-US" dirty="0"/>
          </a:p>
        </p:txBody>
      </p:sp>
      <p:sp>
        <p:nvSpPr>
          <p:cNvPr id="8" name="Rectangle 7"/>
          <p:cNvSpPr/>
          <p:nvPr/>
        </p:nvSpPr>
        <p:spPr>
          <a:xfrm>
            <a:off x="1371600" y="178279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1371600" y="2143240"/>
            <a:ext cx="7086600" cy="3693319"/>
          </a:xfrm>
          <a:prstGeom prst="rect">
            <a:avLst/>
          </a:prstGeom>
        </p:spPr>
        <p:txBody>
          <a:bodyPr wrap="square">
            <a:spAutoFit/>
          </a:bodyPr>
          <a:lstStyle/>
          <a:p>
            <a:pPr algn="just"/>
            <a:r>
              <a:rPr lang="en-US" b="1" dirty="0" smtClean="0"/>
              <a:t>Continued CHDO Ownership of Rental Property</a:t>
            </a:r>
            <a:r>
              <a:rPr lang="en-US" dirty="0" smtClean="0">
                <a:latin typeface="Times New Roman" panose="02020603050405020304" pitchFamily="18" charset="0"/>
                <a:ea typeface="Calibri" panose="020F0502020204030204" pitchFamily="34" charset="0"/>
              </a:rPr>
              <a:t>: The proposed rule will allow another entity other than a CHDO to receive ownership in rental property that is developed or sponsored by the CHDO.</a:t>
            </a:r>
            <a:endParaRPr lang="en-US" dirty="0" smtClean="0"/>
          </a:p>
          <a:p>
            <a:pPr algn="just"/>
            <a:endParaRPr lang="en-US" dirty="0"/>
          </a:p>
          <a:p>
            <a:pPr algn="just"/>
            <a:r>
              <a:rPr lang="en-US" b="1" dirty="0" smtClean="0"/>
              <a:t>Managing Partner: </a:t>
            </a:r>
            <a:r>
              <a:rPr lang="en-US" dirty="0" smtClean="0"/>
              <a:t>The proposed regulation would </a:t>
            </a:r>
            <a:r>
              <a:rPr lang="en-US" dirty="0"/>
              <a:t>be amended so that the sponsor provisions require the CHDO or its subsidiary to be the managing general partner rather than the sole general partner of a limited partnership. </a:t>
            </a:r>
            <a:r>
              <a:rPr lang="en-US" dirty="0" smtClean="0"/>
              <a:t>Also the </a:t>
            </a:r>
            <a:r>
              <a:rPr lang="en-US" dirty="0"/>
              <a:t>CHDO or its </a:t>
            </a:r>
            <a:r>
              <a:rPr lang="en-US" dirty="0" smtClean="0"/>
              <a:t>subsidiary is allowed </a:t>
            </a:r>
            <a:r>
              <a:rPr lang="en-US" dirty="0"/>
              <a:t>to be the managing member of a limited liability company rather than </a:t>
            </a:r>
            <a:r>
              <a:rPr lang="en-US" dirty="0" smtClean="0"/>
              <a:t>required to </a:t>
            </a:r>
            <a:r>
              <a:rPr lang="en-US" dirty="0"/>
              <a:t>be the sole managing member of a limited liability company.</a:t>
            </a:r>
          </a:p>
          <a:p>
            <a:pPr algn="just"/>
            <a:endParaRPr lang="en-US" dirty="0"/>
          </a:p>
          <a:p>
            <a:pPr algn="just"/>
            <a:endParaRPr lang="en-US" dirty="0" smtClean="0"/>
          </a:p>
          <a:p>
            <a:pPr lvl="1"/>
            <a:endParaRPr lang="en-US" dirty="0" smtClean="0"/>
          </a:p>
        </p:txBody>
      </p:sp>
    </p:spTree>
    <p:extLst>
      <p:ext uri="{BB962C8B-B14F-4D97-AF65-F5344CB8AC3E}">
        <p14:creationId xmlns:p14="http://schemas.microsoft.com/office/powerpoint/2010/main" val="18861411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838200" y="1371600"/>
            <a:ext cx="8305800"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23220"/>
          </a:xfrm>
          <a:prstGeom prst="rect">
            <a:avLst/>
          </a:prstGeom>
          <a:noFill/>
        </p:spPr>
        <p:txBody>
          <a:bodyPr wrap="square" rtlCol="0">
            <a:spAutoFit/>
          </a:bodyPr>
          <a:lstStyle/>
          <a:p>
            <a:r>
              <a:rPr lang="en-US" sz="2800" dirty="0"/>
              <a:t>Specific </a:t>
            </a:r>
            <a:r>
              <a:rPr lang="en-US" sz="2800" dirty="0" smtClean="0"/>
              <a:t>Solicitation of Comments</a:t>
            </a:r>
            <a:endParaRPr lang="en-US" sz="2800" dirty="0"/>
          </a:p>
        </p:txBody>
      </p:sp>
      <p:sp>
        <p:nvSpPr>
          <p:cNvPr id="8" name="Rectangle 7"/>
          <p:cNvSpPr/>
          <p:nvPr/>
        </p:nvSpPr>
        <p:spPr>
          <a:xfrm>
            <a:off x="1371600" y="178279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1219200" y="1782792"/>
            <a:ext cx="7239000" cy="5109091"/>
          </a:xfrm>
          <a:prstGeom prst="rect">
            <a:avLst/>
          </a:prstGeom>
        </p:spPr>
        <p:txBody>
          <a:bodyPr wrap="square">
            <a:spAutoFit/>
          </a:bodyPr>
          <a:lstStyle/>
          <a:p>
            <a:pPr algn="just"/>
            <a:r>
              <a:rPr lang="en-US" sz="1600" b="1" dirty="0" smtClean="0"/>
              <a:t>Specific </a:t>
            </a:r>
            <a:r>
              <a:rPr lang="en-US" sz="1600" b="1" dirty="0"/>
              <a:t>solicitation of comment #1</a:t>
            </a:r>
            <a:r>
              <a:rPr lang="en-US" sz="1600" dirty="0"/>
              <a:t>. The Department specifically solicits public comment about any additional changes it should consider, within statutory constraints, that will improve CHDO availability and capacity in rural areas</a:t>
            </a:r>
            <a:r>
              <a:rPr lang="en-US" sz="1600" dirty="0" smtClean="0"/>
              <a:t>.</a:t>
            </a:r>
          </a:p>
          <a:p>
            <a:pPr algn="just"/>
            <a:endParaRPr lang="en-US" sz="1600" dirty="0" smtClean="0"/>
          </a:p>
          <a:p>
            <a:pPr algn="just"/>
            <a:r>
              <a:rPr lang="en-US" sz="1600" b="1" dirty="0"/>
              <a:t>Specific solicitation of comment #2</a:t>
            </a:r>
            <a:r>
              <a:rPr lang="en-US" sz="1600" dirty="0"/>
              <a:t>: The Department specifically requests public comment from participating jurisdictions, developers, and other affected members of the public about the green building standards that the Department should establish in </a:t>
            </a:r>
            <a:r>
              <a:rPr lang="en-US" sz="1600" dirty="0" smtClean="0"/>
              <a:t>the Federal </a:t>
            </a:r>
            <a:r>
              <a:rPr lang="en-US" sz="1600" dirty="0"/>
              <a:t>Register . In addition, the Department seeks public comment about stakeholder experiences regarding the percentage increase in the cost of constructing or rehabilitating affordable housing to a green building standard and whether a 5 percent increase in the maximum per unit subsidy limit is sufficient. Finally, the Department requests public comment on whether permitting participating jurisdictions to exceed the maximum per unit subsidy limit by an amount in excess of the additional costs of green building measures (i.e., to provide additional HOME funds to cover a larger portion of other HOME-eligible development costs),would create a sufficient incentive to developers and owners to meet green building standards in projects that would otherwise not be designed to meet those standards.</a:t>
            </a:r>
            <a:endParaRPr lang="en-US" sz="1600" b="1" dirty="0"/>
          </a:p>
          <a:p>
            <a:pPr algn="just"/>
            <a:endParaRPr lang="en-US" dirty="0"/>
          </a:p>
          <a:p>
            <a:pPr algn="just"/>
            <a:endParaRPr lang="en-US" dirty="0" smtClean="0"/>
          </a:p>
          <a:p>
            <a:pPr lvl="1"/>
            <a:endParaRPr lang="en-US" dirty="0" smtClean="0"/>
          </a:p>
        </p:txBody>
      </p:sp>
    </p:spTree>
    <p:extLst>
      <p:ext uri="{BB962C8B-B14F-4D97-AF65-F5344CB8AC3E}">
        <p14:creationId xmlns:p14="http://schemas.microsoft.com/office/powerpoint/2010/main" val="32584878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838200" y="1371600"/>
            <a:ext cx="8305800"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23220"/>
          </a:xfrm>
          <a:prstGeom prst="rect">
            <a:avLst/>
          </a:prstGeom>
          <a:noFill/>
        </p:spPr>
        <p:txBody>
          <a:bodyPr wrap="square" rtlCol="0">
            <a:spAutoFit/>
          </a:bodyPr>
          <a:lstStyle/>
          <a:p>
            <a:r>
              <a:rPr lang="en-US" sz="2800" dirty="0"/>
              <a:t>Specific </a:t>
            </a:r>
            <a:r>
              <a:rPr lang="en-US" sz="2800" dirty="0" smtClean="0"/>
              <a:t>Solicitation of Comments</a:t>
            </a:r>
            <a:endParaRPr lang="en-US" sz="2800" dirty="0"/>
          </a:p>
        </p:txBody>
      </p:sp>
      <p:sp>
        <p:nvSpPr>
          <p:cNvPr id="8" name="Rectangle 7"/>
          <p:cNvSpPr/>
          <p:nvPr/>
        </p:nvSpPr>
        <p:spPr>
          <a:xfrm>
            <a:off x="1371600" y="173952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1143000" y="1994984"/>
            <a:ext cx="7315200" cy="4672571"/>
          </a:xfrm>
          <a:prstGeom prst="rect">
            <a:avLst/>
          </a:prstGeom>
        </p:spPr>
        <p:txBody>
          <a:bodyPr wrap="square">
            <a:spAutoFit/>
          </a:bodyPr>
          <a:lstStyle/>
          <a:p>
            <a:pPr algn="just"/>
            <a:r>
              <a:rPr lang="en-US" b="1" dirty="0"/>
              <a:t>Specific solicitation of comment #3: </a:t>
            </a:r>
            <a:r>
              <a:rPr lang="en-US" dirty="0"/>
              <a:t>The Department specifically seeks public comment on the proposal to require HOME-assisted units comply with NFPA 72, or any successor standard, to use hardwired smoke alarms or sealed or tamper resistant smoke alarms with ten-year non rechargeable, </a:t>
            </a:r>
            <a:r>
              <a:rPr lang="en-US" dirty="0" err="1"/>
              <a:t>nonreplaceable</a:t>
            </a:r>
            <a:r>
              <a:rPr lang="en-US" dirty="0"/>
              <a:t> batteries, that provide notification for persons with hearing loss. The Department is particularly interested in public comment on the feasibility of these requirements in HOME-funded homeownership programs that do not include rehabilitation or construction of housing (e.g., </a:t>
            </a:r>
            <a:r>
              <a:rPr lang="en-US" dirty="0" err="1"/>
              <a:t>downpayment</a:t>
            </a:r>
            <a:r>
              <a:rPr lang="en-US" dirty="0"/>
              <a:t> assistance programs).</a:t>
            </a:r>
            <a:endParaRPr lang="en-US" dirty="0" smtClean="0"/>
          </a:p>
          <a:p>
            <a:pPr algn="just"/>
            <a:endParaRPr lang="en-US" dirty="0" smtClean="0"/>
          </a:p>
          <a:p>
            <a:pPr algn="just"/>
            <a:r>
              <a:rPr lang="en-US" b="1" dirty="0"/>
              <a:t>Specific solicitation of comment #4:</a:t>
            </a:r>
            <a:r>
              <a:rPr lang="en-US" dirty="0"/>
              <a:t> The Department specifically seeks public comment on the proposal to require that a participating jurisdiction inspect at least 20% of the HOME-assisted units during its ongoing on-site inspections of rental housing.</a:t>
            </a:r>
          </a:p>
          <a:p>
            <a:pPr algn="just"/>
            <a:endParaRPr lang="en-US" dirty="0" smtClean="0"/>
          </a:p>
          <a:p>
            <a:pPr lvl="1"/>
            <a:endParaRPr lang="en-US" dirty="0" smtClean="0"/>
          </a:p>
        </p:txBody>
      </p:sp>
    </p:spTree>
    <p:extLst>
      <p:ext uri="{BB962C8B-B14F-4D97-AF65-F5344CB8AC3E}">
        <p14:creationId xmlns:p14="http://schemas.microsoft.com/office/powerpoint/2010/main" val="27035573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838200" y="1371600"/>
            <a:ext cx="8305800"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23220"/>
          </a:xfrm>
          <a:prstGeom prst="rect">
            <a:avLst/>
          </a:prstGeom>
          <a:noFill/>
        </p:spPr>
        <p:txBody>
          <a:bodyPr wrap="square" rtlCol="0">
            <a:spAutoFit/>
          </a:bodyPr>
          <a:lstStyle/>
          <a:p>
            <a:r>
              <a:rPr lang="en-US" sz="2800" dirty="0"/>
              <a:t>Specific </a:t>
            </a:r>
            <a:r>
              <a:rPr lang="en-US" sz="2800" dirty="0" smtClean="0"/>
              <a:t>Solicitation of Comments</a:t>
            </a:r>
            <a:endParaRPr lang="en-US" sz="2800" dirty="0"/>
          </a:p>
        </p:txBody>
      </p:sp>
      <p:sp>
        <p:nvSpPr>
          <p:cNvPr id="8" name="Rectangle 7"/>
          <p:cNvSpPr/>
          <p:nvPr/>
        </p:nvSpPr>
        <p:spPr>
          <a:xfrm>
            <a:off x="1371600" y="173952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1143000" y="1994984"/>
            <a:ext cx="7315200" cy="3970318"/>
          </a:xfrm>
          <a:prstGeom prst="rect">
            <a:avLst/>
          </a:prstGeom>
        </p:spPr>
        <p:txBody>
          <a:bodyPr wrap="square">
            <a:spAutoFit/>
          </a:bodyPr>
          <a:lstStyle/>
          <a:p>
            <a:pPr algn="just"/>
            <a:r>
              <a:rPr lang="en-US" b="1" dirty="0"/>
              <a:t>Specific solicitation of comment #5:</a:t>
            </a:r>
            <a:r>
              <a:rPr lang="en-US" dirty="0"/>
              <a:t> The Department specifically requests public comment from participating jurisdictions and program participants regarding the challenges they have encountered in using HOME funds to assist small-scale housing, as defined in this proposed rule. The Department also requests public comment regarding the costs and benefits of the changes that HUD is proposing for small-scale housing in requirements for the frequency of income determinations and inspections and the use of alternative waiting lists</a:t>
            </a:r>
            <a:r>
              <a:rPr lang="en-US" dirty="0" smtClean="0"/>
              <a:t>.</a:t>
            </a:r>
          </a:p>
          <a:p>
            <a:pPr algn="just"/>
            <a:endParaRPr lang="en-US" dirty="0" smtClean="0"/>
          </a:p>
          <a:p>
            <a:pPr algn="just"/>
            <a:r>
              <a:rPr lang="en-US" b="1" dirty="0"/>
              <a:t>Specific solicitation of comment #6:</a:t>
            </a:r>
            <a:r>
              <a:rPr lang="en-US" dirty="0"/>
              <a:t> Rather than permitting all HOME-assisted projects to use the local PHA's utility allowance, should HUD limit the use of the PHA utility allowance to only HOME-assisted projects which also receive PBV or HUD-VASH PBV assistance?</a:t>
            </a:r>
            <a:endParaRPr lang="en-US" dirty="0" smtClean="0"/>
          </a:p>
          <a:p>
            <a:pPr lvl="1"/>
            <a:endParaRPr lang="en-US" dirty="0" smtClean="0"/>
          </a:p>
        </p:txBody>
      </p:sp>
    </p:spTree>
    <p:extLst>
      <p:ext uri="{BB962C8B-B14F-4D97-AF65-F5344CB8AC3E}">
        <p14:creationId xmlns:p14="http://schemas.microsoft.com/office/powerpoint/2010/main" val="31545727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838200" y="1371600"/>
            <a:ext cx="8305800"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23220"/>
          </a:xfrm>
          <a:prstGeom prst="rect">
            <a:avLst/>
          </a:prstGeom>
          <a:noFill/>
        </p:spPr>
        <p:txBody>
          <a:bodyPr wrap="square" rtlCol="0">
            <a:spAutoFit/>
          </a:bodyPr>
          <a:lstStyle/>
          <a:p>
            <a:r>
              <a:rPr lang="en-US" sz="2800" dirty="0"/>
              <a:t>Specific </a:t>
            </a:r>
            <a:r>
              <a:rPr lang="en-US" sz="2800" dirty="0" smtClean="0"/>
              <a:t>Solicitation of Comments</a:t>
            </a:r>
            <a:endParaRPr lang="en-US" sz="2800" dirty="0"/>
          </a:p>
        </p:txBody>
      </p:sp>
      <p:sp>
        <p:nvSpPr>
          <p:cNvPr id="8" name="Rectangle 7"/>
          <p:cNvSpPr/>
          <p:nvPr/>
        </p:nvSpPr>
        <p:spPr>
          <a:xfrm>
            <a:off x="1371600" y="173952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990600" y="1739521"/>
            <a:ext cx="7543800" cy="4034318"/>
          </a:xfrm>
          <a:prstGeom prst="rect">
            <a:avLst/>
          </a:prstGeom>
        </p:spPr>
        <p:txBody>
          <a:bodyPr wrap="square">
            <a:spAutoFit/>
          </a:bodyPr>
          <a:lstStyle/>
          <a:p>
            <a:pPr algn="just"/>
            <a:r>
              <a:rPr lang="en-US" sz="1600" b="1" i="1" dirty="0" smtClean="0"/>
              <a:t>Specific solicitation </a:t>
            </a:r>
            <a:r>
              <a:rPr lang="en-US" sz="1600" b="1" i="1" dirty="0"/>
              <a:t>of comment #7:</a:t>
            </a:r>
            <a:r>
              <a:rPr lang="en-US" sz="1600" b="1" dirty="0"/>
              <a:t> </a:t>
            </a:r>
            <a:r>
              <a:rPr lang="en-US" sz="1600" dirty="0"/>
              <a:t>The Department seeks input on whether and how the rule should facilitate the conveyance of a financial benefit to low-income tenants when the project owner </a:t>
            </a:r>
            <a:r>
              <a:rPr lang="en-US" sz="1600" dirty="0" smtClean="0"/>
              <a:t>makes </a:t>
            </a:r>
            <a:r>
              <a:rPr lang="en-US" sz="1600" dirty="0"/>
              <a:t>energy efficiency upgrades such as the installation of small-scale wind or solar facilities in connection with an eligible Federal or State program. HUD has issued guidance that currently describes how certain utility discounts or rebates can be treated under HUD income and utility allowance regulations. </a:t>
            </a:r>
            <a:r>
              <a:rPr lang="en-US" sz="1600" baseline="30000" dirty="0"/>
              <a:t>25</a:t>
            </a:r>
            <a:r>
              <a:rPr lang="en-US" sz="1600" dirty="0"/>
              <a:t> </a:t>
            </a:r>
            <a:r>
              <a:rPr lang="en-US" sz="1600" i="1" dirty="0"/>
              <a:t>HOME is subject to the same income requirements under </a:t>
            </a:r>
            <a:r>
              <a:rPr lang="en-US" sz="1600" i="1" dirty="0">
                <a:hlinkClick r:id="rId4"/>
              </a:rPr>
              <a:t>24 CFR 5.609</a:t>
            </a:r>
            <a:r>
              <a:rPr lang="en-US" sz="1600" i="1" dirty="0"/>
              <a:t> as other program areas issuing guidance on the treatment of these discounts and rebates. The Department therefore also requests comment from the public on whether to go farther than this guidance for HOME projects through this HOME rulemaking. For example, should HUD maintain the same utility allowance for the project following energy efficiency upgrades to allow the tenant to realize the benefit of decreased utility costs? Both the current income regulations at </a:t>
            </a:r>
            <a:r>
              <a:rPr lang="en-US" sz="1600" i="1" dirty="0">
                <a:hlinkClick r:id="rId4"/>
              </a:rPr>
              <a:t>24 CFR 5.609</a:t>
            </a:r>
            <a:r>
              <a:rPr lang="en-US" sz="1600" i="1" dirty="0"/>
              <a:t> and </a:t>
            </a:r>
            <a:r>
              <a:rPr lang="en-US" sz="1600" i="1" dirty="0">
                <a:hlinkClick r:id="rId4"/>
              </a:rPr>
              <a:t>24 CFR 5.609</a:t>
            </a:r>
            <a:r>
              <a:rPr lang="en-US" sz="1600" i="1" dirty="0"/>
              <a:t> as revised in the HOTMA Final Rule exclude lump-sum additions to assets, as well as non-recurring income. However, if a HUD program provided a recurring financial benefit directly to a low-income tenant, should the rule exclude this income from the HOME income determinations?</a:t>
            </a:r>
            <a:endParaRPr lang="en-US" sz="1600" dirty="0" smtClean="0"/>
          </a:p>
        </p:txBody>
      </p:sp>
    </p:spTree>
    <p:extLst>
      <p:ext uri="{BB962C8B-B14F-4D97-AF65-F5344CB8AC3E}">
        <p14:creationId xmlns:p14="http://schemas.microsoft.com/office/powerpoint/2010/main" val="1082811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838200" y="1371600"/>
            <a:ext cx="8305800"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066800" y="1097852"/>
            <a:ext cx="7086600" cy="523220"/>
          </a:xfrm>
          <a:prstGeom prst="rect">
            <a:avLst/>
          </a:prstGeom>
          <a:noFill/>
        </p:spPr>
        <p:txBody>
          <a:bodyPr wrap="square" rtlCol="0">
            <a:spAutoFit/>
          </a:bodyPr>
          <a:lstStyle/>
          <a:p>
            <a:r>
              <a:rPr lang="en-US" sz="2800" dirty="0"/>
              <a:t>Specific </a:t>
            </a:r>
            <a:r>
              <a:rPr lang="en-US" sz="2800" dirty="0" smtClean="0"/>
              <a:t>Solicitation of Comments</a:t>
            </a:r>
            <a:endParaRPr lang="en-US" sz="2800" dirty="0"/>
          </a:p>
        </p:txBody>
      </p:sp>
      <p:sp>
        <p:nvSpPr>
          <p:cNvPr id="8" name="Rectangle 7"/>
          <p:cNvSpPr/>
          <p:nvPr/>
        </p:nvSpPr>
        <p:spPr>
          <a:xfrm>
            <a:off x="1371600" y="173952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152400" y="1600200"/>
            <a:ext cx="8686800" cy="4385816"/>
          </a:xfrm>
          <a:prstGeom prst="rect">
            <a:avLst/>
          </a:prstGeom>
        </p:spPr>
        <p:txBody>
          <a:bodyPr wrap="square">
            <a:spAutoFit/>
          </a:bodyPr>
          <a:lstStyle/>
          <a:p>
            <a:pPr algn="just"/>
            <a:r>
              <a:rPr lang="en-US" sz="1550" b="1" dirty="0"/>
              <a:t>Specific solicitation of comment #8: </a:t>
            </a:r>
            <a:r>
              <a:rPr lang="en-US" sz="1550" dirty="0"/>
              <a:t>The Department specifically requests public comment from participating jurisdictions, developers, and other affected members of the public about the appropriateness of the length of the HUD-required periods of affordability for HOME-assisted rental housing. The current regulation at </a:t>
            </a:r>
            <a:r>
              <a:rPr lang="en-US" sz="1550" dirty="0">
                <a:hlinkClick r:id="rId4"/>
              </a:rPr>
              <a:t>24 CFR 92.252(e)</a:t>
            </a:r>
            <a:r>
              <a:rPr lang="en-US" sz="1550" dirty="0"/>
              <a:t> establishes periods of 5 years for a per-unit HOME investment of under $15,000, 10 years for a per-unit investment between $15,000 and $40,000, and 15 years for a per-unit investment of more than $40,000, 15 years for any unit involving refinancing of existing debt, and 20 years for any unit involving new construction. Section 215(a)(1)(E) of NAHA (</a:t>
            </a:r>
            <a:r>
              <a:rPr lang="en-US" sz="1550" dirty="0">
                <a:hlinkClick r:id="rId5"/>
              </a:rPr>
              <a:t>42 U.S.C. 12745(a)(1)(E)</a:t>
            </a:r>
            <a:r>
              <a:rPr lang="en-US" sz="1550" dirty="0"/>
              <a:t>) requires that the period of affordability be for the remaining useful life of the HOME-assisted property, as determined by HUD, without regard to the term of the mortgage or to transfer of ownership, or for such other period that HUD determines is the longest feasible period of time consistent with sound economics and the purposes of NAHA. Since the Department established these periods of affordability in 1991, costs have increased significantly, LIHTCs have become the primary funding mechanism for rental housing, and the housing affordability crisis in the country has worsened significantly. The Department seeks input about whether the length of the periods of affordability and the dollar thresholds and activity thresholds that are the basis of the current periods of affordability remain appropriate. In addition, the Department seeks input about any project feasibility challenges of the current HOME periods of affordability and factors that the HUD should consider in contemplating changes to the current periods of affordability.</a:t>
            </a:r>
            <a:endParaRPr lang="en-US" sz="1550" dirty="0" smtClean="0"/>
          </a:p>
        </p:txBody>
      </p:sp>
    </p:spTree>
    <p:extLst>
      <p:ext uri="{BB962C8B-B14F-4D97-AF65-F5344CB8AC3E}">
        <p14:creationId xmlns:p14="http://schemas.microsoft.com/office/powerpoint/2010/main" val="16692426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838200" y="1371600"/>
            <a:ext cx="8305800"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23220"/>
          </a:xfrm>
          <a:prstGeom prst="rect">
            <a:avLst/>
          </a:prstGeom>
          <a:noFill/>
        </p:spPr>
        <p:txBody>
          <a:bodyPr wrap="square" rtlCol="0">
            <a:spAutoFit/>
          </a:bodyPr>
          <a:lstStyle/>
          <a:p>
            <a:r>
              <a:rPr lang="en-US" sz="2800" dirty="0"/>
              <a:t>Specific </a:t>
            </a:r>
            <a:r>
              <a:rPr lang="en-US" sz="2800" dirty="0" smtClean="0"/>
              <a:t>Solicitation of Comments</a:t>
            </a:r>
            <a:endParaRPr lang="en-US" sz="2800" dirty="0"/>
          </a:p>
        </p:txBody>
      </p:sp>
      <p:sp>
        <p:nvSpPr>
          <p:cNvPr id="8" name="Rectangle 7"/>
          <p:cNvSpPr/>
          <p:nvPr/>
        </p:nvSpPr>
        <p:spPr>
          <a:xfrm>
            <a:off x="1371600" y="173952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1143000" y="1994984"/>
            <a:ext cx="7315200" cy="1808187"/>
          </a:xfrm>
          <a:prstGeom prst="rect">
            <a:avLst/>
          </a:prstGeom>
        </p:spPr>
        <p:txBody>
          <a:bodyPr wrap="square">
            <a:spAutoFit/>
          </a:bodyPr>
          <a:lstStyle/>
          <a:p>
            <a:pPr algn="just"/>
            <a:endParaRPr lang="en-US" sz="1400" dirty="0"/>
          </a:p>
          <a:p>
            <a:pPr algn="just"/>
            <a:endParaRPr lang="en-US" sz="1400" dirty="0" smtClean="0"/>
          </a:p>
          <a:p>
            <a:pPr algn="just"/>
            <a:r>
              <a:rPr lang="en-US" sz="1400" b="1" dirty="0"/>
              <a:t>Specific solicitation of comment #11: </a:t>
            </a:r>
            <a:r>
              <a:rPr lang="en-US" sz="1400" dirty="0"/>
              <a:t>The Department requests public comment on whether the existing 9-month deadline for the sale of homebuyer units acquired, rehabilitated, or constructed with HOME funds is reasonable and whether extending the deadline to 12 months would increase the use of HOME funds for homeownership programs.</a:t>
            </a:r>
          </a:p>
          <a:p>
            <a:pPr algn="just"/>
            <a:endParaRPr lang="en-US" sz="1400" dirty="0" smtClean="0"/>
          </a:p>
          <a:p>
            <a:pPr algn="just"/>
            <a:endParaRPr lang="en-US" sz="1350" dirty="0" smtClean="0"/>
          </a:p>
        </p:txBody>
      </p:sp>
    </p:spTree>
    <p:extLst>
      <p:ext uri="{BB962C8B-B14F-4D97-AF65-F5344CB8AC3E}">
        <p14:creationId xmlns:p14="http://schemas.microsoft.com/office/powerpoint/2010/main" val="15528193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1" y="1321520"/>
            <a:ext cx="9143999"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r>
              <a:rPr lang="en-US" sz="5500" b="1" dirty="0"/>
              <a:t>Roundtable Discussion on the HOME </a:t>
            </a:r>
            <a:r>
              <a:rPr lang="en-US" sz="5500" b="1" dirty="0" smtClean="0"/>
              <a:t>Program Changes</a:t>
            </a:r>
            <a:endParaRPr lang="en-US" sz="5500" b="1" dirty="0"/>
          </a:p>
          <a:p>
            <a:endParaRPr lang="en-US" sz="55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Tree>
    <p:extLst>
      <p:ext uri="{BB962C8B-B14F-4D97-AF65-F5344CB8AC3E}">
        <p14:creationId xmlns:p14="http://schemas.microsoft.com/office/powerpoint/2010/main" val="7917672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838200" y="1371600"/>
            <a:ext cx="8305800"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23220"/>
          </a:xfrm>
          <a:prstGeom prst="rect">
            <a:avLst/>
          </a:prstGeom>
          <a:noFill/>
        </p:spPr>
        <p:txBody>
          <a:bodyPr wrap="square" rtlCol="0">
            <a:spAutoFit/>
          </a:bodyPr>
          <a:lstStyle/>
          <a:p>
            <a:r>
              <a:rPr lang="en-US" sz="2800" dirty="0" smtClean="0"/>
              <a:t>Commenting on the Proposed Rule</a:t>
            </a:r>
            <a:endParaRPr lang="en-US" sz="2800" dirty="0"/>
          </a:p>
        </p:txBody>
      </p:sp>
      <p:sp>
        <p:nvSpPr>
          <p:cNvPr id="8" name="Rectangle 7"/>
          <p:cNvSpPr/>
          <p:nvPr/>
        </p:nvSpPr>
        <p:spPr>
          <a:xfrm>
            <a:off x="1371600" y="1739521"/>
            <a:ext cx="7010400" cy="3539430"/>
          </a:xfrm>
          <a:prstGeom prst="rect">
            <a:avLst/>
          </a:prstGeom>
        </p:spPr>
        <p:txBody>
          <a:bodyPr wrap="square">
            <a:spAutoFit/>
          </a:bodyPr>
          <a:lstStyle/>
          <a:p>
            <a:pPr algn="just"/>
            <a:r>
              <a:rPr lang="en-US" sz="1600" dirty="0">
                <a:latin typeface="Times New Roman" panose="02020603050405020304" pitchFamily="18" charset="0"/>
              </a:rPr>
              <a:t>All submissions must refer to the above docket number and title. (Agency/Docket Number: </a:t>
            </a:r>
            <a:r>
              <a:rPr lang="en-US" sz="1600" b="1" dirty="0">
                <a:latin typeface="Times New Roman" panose="02020603050405020304" pitchFamily="18" charset="0"/>
              </a:rPr>
              <a:t>Docket No. FR-6144-P-01 </a:t>
            </a:r>
            <a:r>
              <a:rPr lang="en-US" sz="1600" dirty="0">
                <a:latin typeface="Times New Roman" panose="02020603050405020304" pitchFamily="18" charset="0"/>
              </a:rPr>
              <a:t>; </a:t>
            </a:r>
            <a:r>
              <a:rPr lang="en-US" sz="1600" b="1" dirty="0">
                <a:latin typeface="Times New Roman" panose="02020603050405020304" pitchFamily="18" charset="0"/>
              </a:rPr>
              <a:t>HOME Investment Partnerships Program: Program Updates and Streamlining</a:t>
            </a:r>
            <a:r>
              <a:rPr lang="en-US" sz="1600" dirty="0" smtClean="0">
                <a:latin typeface="Times New Roman" panose="02020603050405020304" pitchFamily="18" charset="0"/>
              </a:rPr>
              <a:t>)</a:t>
            </a:r>
          </a:p>
          <a:p>
            <a:pPr algn="just"/>
            <a:endParaRPr lang="en-US" sz="1600" dirty="0">
              <a:latin typeface="Times New Roman" panose="02020603050405020304" pitchFamily="18" charset="0"/>
            </a:endParaRPr>
          </a:p>
          <a:p>
            <a:pPr marL="342900" indent="-342900" algn="just">
              <a:buAutoNum type="arabicPeriod"/>
            </a:pPr>
            <a:r>
              <a:rPr lang="en-US" sz="1600" dirty="0" smtClean="0"/>
              <a:t>Electronic </a:t>
            </a:r>
            <a:r>
              <a:rPr lang="en-US" sz="1600" dirty="0"/>
              <a:t>Submission of Comments. Comments may be submitted electronically through the Federal </a:t>
            </a:r>
            <a:r>
              <a:rPr lang="en-US" sz="1600" dirty="0" err="1"/>
              <a:t>eRulemaking</a:t>
            </a:r>
            <a:r>
              <a:rPr lang="en-US" sz="1600" dirty="0"/>
              <a:t> Portal at </a:t>
            </a:r>
            <a:r>
              <a:rPr lang="en-US" sz="1600" dirty="0" smtClean="0">
                <a:hlinkClick r:id="rId4"/>
              </a:rPr>
              <a:t>www.regulations.gov</a:t>
            </a:r>
            <a:endParaRPr lang="en-US" sz="1600" dirty="0" smtClean="0"/>
          </a:p>
          <a:p>
            <a:pPr algn="just"/>
            <a:endParaRPr lang="en-US" sz="1600" dirty="0"/>
          </a:p>
          <a:p>
            <a:pPr algn="just"/>
            <a:r>
              <a:rPr lang="en-US" sz="1600" dirty="0" smtClean="0"/>
              <a:t>HUD </a:t>
            </a:r>
            <a:r>
              <a:rPr lang="en-US" sz="1600" dirty="0"/>
              <a:t>strongly encourages commenters to submit comments electronically. Electronic submission of comments allows the commenter maximum time to prepare and submit a comment, ensures timely receipt by HUD, and enables HUD to make comments immediately available to the public. Comments submitted electronically through </a:t>
            </a:r>
            <a:r>
              <a:rPr lang="en-US" sz="1600" dirty="0" smtClean="0">
                <a:hlinkClick r:id="rId4"/>
              </a:rPr>
              <a:t>www.regulations.gov</a:t>
            </a:r>
            <a:r>
              <a:rPr lang="en-US" sz="1600" dirty="0" smtClean="0"/>
              <a:t>  can </a:t>
            </a:r>
            <a:r>
              <a:rPr lang="en-US" sz="1600" dirty="0"/>
              <a:t>be viewed by other commenters and interested members of the public. Commenters should follow the instructions provided on that website to submit comments electronically.</a:t>
            </a:r>
          </a:p>
        </p:txBody>
      </p:sp>
      <p:sp>
        <p:nvSpPr>
          <p:cNvPr id="2" name="Rectangle 1"/>
          <p:cNvSpPr/>
          <p:nvPr/>
        </p:nvSpPr>
        <p:spPr>
          <a:xfrm>
            <a:off x="1143000" y="1994984"/>
            <a:ext cx="7315200" cy="1161857"/>
          </a:xfrm>
          <a:prstGeom prst="rect">
            <a:avLst/>
          </a:prstGeom>
        </p:spPr>
        <p:txBody>
          <a:bodyPr wrap="square">
            <a:spAutoFit/>
          </a:bodyPr>
          <a:lstStyle/>
          <a:p>
            <a:pPr algn="just"/>
            <a:endParaRPr lang="en-US" sz="1400" dirty="0"/>
          </a:p>
          <a:p>
            <a:pPr algn="just"/>
            <a:endParaRPr lang="en-US" sz="1400" dirty="0" smtClean="0"/>
          </a:p>
          <a:p>
            <a:pPr algn="just"/>
            <a:endParaRPr lang="en-US" sz="1400" dirty="0"/>
          </a:p>
          <a:p>
            <a:pPr algn="just"/>
            <a:endParaRPr lang="en-US" sz="1400" dirty="0" smtClean="0"/>
          </a:p>
          <a:p>
            <a:pPr algn="just"/>
            <a:endParaRPr lang="en-US" sz="1350" dirty="0" smtClean="0"/>
          </a:p>
        </p:txBody>
      </p:sp>
    </p:spTree>
    <p:extLst>
      <p:ext uri="{BB962C8B-B14F-4D97-AF65-F5344CB8AC3E}">
        <p14:creationId xmlns:p14="http://schemas.microsoft.com/office/powerpoint/2010/main" val="9026218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1" y="1321520"/>
            <a:ext cx="9143999"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r>
              <a:rPr lang="en-US" sz="5500" b="1" dirty="0" smtClean="0"/>
              <a:t>LHC Changes</a:t>
            </a:r>
            <a:endParaRPr lang="en-US" sz="5500" b="1" dirty="0"/>
          </a:p>
          <a:p>
            <a:endParaRPr lang="en-US" sz="55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Tree>
    <p:extLst>
      <p:ext uri="{BB962C8B-B14F-4D97-AF65-F5344CB8AC3E}">
        <p14:creationId xmlns:p14="http://schemas.microsoft.com/office/powerpoint/2010/main" val="9771608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838200" y="1371600"/>
            <a:ext cx="8305800"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23220"/>
          </a:xfrm>
          <a:prstGeom prst="rect">
            <a:avLst/>
          </a:prstGeom>
          <a:noFill/>
        </p:spPr>
        <p:txBody>
          <a:bodyPr wrap="square" rtlCol="0">
            <a:spAutoFit/>
          </a:bodyPr>
          <a:lstStyle/>
          <a:p>
            <a:r>
              <a:rPr lang="en-US" sz="2800" dirty="0" smtClean="0"/>
              <a:t>CHDO Recertification</a:t>
            </a:r>
            <a:endParaRPr lang="en-US" sz="2800" dirty="0"/>
          </a:p>
        </p:txBody>
      </p:sp>
      <p:sp>
        <p:nvSpPr>
          <p:cNvPr id="8" name="Rectangle 7"/>
          <p:cNvSpPr/>
          <p:nvPr/>
        </p:nvSpPr>
        <p:spPr>
          <a:xfrm>
            <a:off x="1371600" y="173952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990600" y="1676400"/>
            <a:ext cx="7467600" cy="5039841"/>
          </a:xfrm>
          <a:prstGeom prst="rect">
            <a:avLst/>
          </a:prstGeom>
        </p:spPr>
        <p:txBody>
          <a:bodyPr wrap="square">
            <a:spAutoFit/>
          </a:bodyPr>
          <a:lstStyle/>
          <a:p>
            <a:pPr marL="342900" indent="-342900" algn="just">
              <a:buFont typeface="+mj-lt"/>
              <a:buAutoNum type="arabicPeriod"/>
            </a:pPr>
            <a:r>
              <a:rPr lang="en-US" sz="1400" dirty="0" smtClean="0"/>
              <a:t>Recertification is being moved from June to August-September;</a:t>
            </a:r>
          </a:p>
          <a:p>
            <a:pPr marL="342900" indent="-342900" algn="just">
              <a:buFont typeface="+mj-lt"/>
              <a:buAutoNum type="arabicPeriod"/>
            </a:pPr>
            <a:r>
              <a:rPr lang="en-US" sz="1400" dirty="0" smtClean="0"/>
              <a:t>Certification Application must be completed by September 30 (HMS access turned off);</a:t>
            </a:r>
          </a:p>
          <a:p>
            <a:pPr marL="342900" indent="-342900" algn="just">
              <a:buFont typeface="+mj-lt"/>
              <a:buAutoNum type="arabicPeriod"/>
            </a:pPr>
            <a:r>
              <a:rPr lang="en-US" sz="1400" dirty="0" smtClean="0"/>
              <a:t>Recertification will be done using the HMS system;</a:t>
            </a:r>
          </a:p>
          <a:p>
            <a:pPr marL="800100" lvl="1" indent="-342900" algn="just">
              <a:buFont typeface="+mj-lt"/>
              <a:buAutoNum type="arabicPeriod"/>
            </a:pPr>
            <a:r>
              <a:rPr lang="en-US" sz="1400" dirty="0">
                <a:solidFill>
                  <a:prstClr val="black"/>
                </a:solidFill>
              </a:rPr>
              <a:t>Everyone should have access let us know if you find you do not</a:t>
            </a:r>
            <a:r>
              <a:rPr lang="en-US" sz="1400" dirty="0" smtClean="0">
                <a:solidFill>
                  <a:prstClr val="black"/>
                </a:solidFill>
              </a:rPr>
              <a:t>;</a:t>
            </a:r>
          </a:p>
          <a:p>
            <a:pPr marL="800100" lvl="1" indent="-342900">
              <a:buFont typeface="+mj-lt"/>
              <a:buAutoNum type="arabicPeriod"/>
            </a:pPr>
            <a:r>
              <a:rPr lang="en-US" sz="1400" dirty="0" smtClean="0">
                <a:solidFill>
                  <a:prstClr val="black"/>
                </a:solidFill>
              </a:rPr>
              <a:t> </a:t>
            </a:r>
            <a:r>
              <a:rPr lang="en-US" sz="1400" dirty="0">
                <a:solidFill>
                  <a:prstClr val="black"/>
                </a:solidFill>
              </a:rPr>
              <a:t>For help with uploading you will still contact </a:t>
            </a:r>
            <a:r>
              <a:rPr lang="en-US" sz="1400" dirty="0" smtClean="0">
                <a:solidFill>
                  <a:prstClr val="black"/>
                </a:solidFill>
              </a:rPr>
              <a:t>Zachary </a:t>
            </a:r>
            <a:r>
              <a:rPr lang="en-US" sz="1400" dirty="0">
                <a:solidFill>
                  <a:prstClr val="black"/>
                </a:solidFill>
              </a:rPr>
              <a:t>Higdon </a:t>
            </a:r>
            <a:r>
              <a:rPr lang="en-US" sz="1400" dirty="0" smtClean="0">
                <a:solidFill>
                  <a:prstClr val="black"/>
                </a:solidFill>
              </a:rPr>
              <a:t>zhigdon@teamcivicsolutions.com;</a:t>
            </a:r>
            <a:endParaRPr lang="en-US" sz="1400" dirty="0">
              <a:solidFill>
                <a:prstClr val="black"/>
              </a:solidFill>
            </a:endParaRPr>
          </a:p>
          <a:p>
            <a:pPr marL="342900" indent="-342900" algn="just">
              <a:buFont typeface="+mj-lt"/>
              <a:buAutoNum type="arabicPeriod"/>
            </a:pPr>
            <a:r>
              <a:rPr lang="en-US" sz="1400" dirty="0" smtClean="0"/>
              <a:t>Only items that change frequently are required for all existing CHDOs. This includes;</a:t>
            </a:r>
          </a:p>
          <a:p>
            <a:pPr marL="800100" lvl="1" indent="-342900" algn="just">
              <a:buFont typeface="+mj-lt"/>
              <a:buAutoNum type="arabicPeriod"/>
            </a:pPr>
            <a:endParaRPr lang="en-US" sz="1400" dirty="0" smtClean="0">
              <a:solidFill>
                <a:prstClr val="black"/>
              </a:solidFill>
            </a:endParaRPr>
          </a:p>
          <a:p>
            <a:pPr marL="800100" lvl="1" indent="-342900" algn="just">
              <a:buFont typeface="+mj-lt"/>
              <a:buAutoNum type="arabicPeriod"/>
            </a:pPr>
            <a:r>
              <a:rPr lang="en-US" sz="1400" dirty="0" smtClean="0">
                <a:solidFill>
                  <a:prstClr val="black"/>
                </a:solidFill>
              </a:rPr>
              <a:t>Affidavit </a:t>
            </a:r>
            <a:r>
              <a:rPr lang="en-US" sz="1400" dirty="0">
                <a:solidFill>
                  <a:prstClr val="black"/>
                </a:solidFill>
              </a:rPr>
              <a:t>of Board </a:t>
            </a:r>
            <a:r>
              <a:rPr lang="en-US" sz="1400" dirty="0" smtClean="0">
                <a:solidFill>
                  <a:prstClr val="black"/>
                </a:solidFill>
              </a:rPr>
              <a:t>Representation;</a:t>
            </a:r>
          </a:p>
          <a:p>
            <a:pPr marL="800100" lvl="1" indent="-342900" algn="just">
              <a:buFont typeface="+mj-lt"/>
              <a:buAutoNum type="arabicPeriod"/>
            </a:pPr>
            <a:r>
              <a:rPr lang="en-US" sz="1400" dirty="0" smtClean="0">
                <a:solidFill>
                  <a:prstClr val="black"/>
                </a:solidFill>
              </a:rPr>
              <a:t>Annual Audits;</a:t>
            </a:r>
          </a:p>
          <a:p>
            <a:pPr marL="800100" lvl="1" indent="-342900" algn="just">
              <a:buFont typeface="+mj-lt"/>
              <a:buAutoNum type="arabicPeriod"/>
            </a:pPr>
            <a:r>
              <a:rPr lang="en-US" sz="1400" dirty="0" smtClean="0">
                <a:solidFill>
                  <a:prstClr val="black"/>
                </a:solidFill>
              </a:rPr>
              <a:t>Board Members and </a:t>
            </a:r>
            <a:r>
              <a:rPr lang="en-US" sz="1400" dirty="0">
                <a:solidFill>
                  <a:prstClr val="black"/>
                </a:solidFill>
              </a:rPr>
              <a:t>Relative Experience (new Board members</a:t>
            </a:r>
            <a:r>
              <a:rPr lang="en-US" sz="1400" dirty="0" smtClean="0">
                <a:solidFill>
                  <a:prstClr val="black"/>
                </a:solidFill>
              </a:rPr>
              <a:t>);</a:t>
            </a:r>
          </a:p>
          <a:p>
            <a:pPr marL="800100" lvl="1" indent="-342900" algn="just">
              <a:buFont typeface="+mj-lt"/>
              <a:buAutoNum type="arabicPeriod"/>
            </a:pPr>
            <a:r>
              <a:rPr lang="en-US" sz="1400" dirty="0" smtClean="0">
                <a:solidFill>
                  <a:prstClr val="black"/>
                </a:solidFill>
              </a:rPr>
              <a:t>Certificate </a:t>
            </a:r>
            <a:r>
              <a:rPr lang="en-US" sz="1400" dirty="0">
                <a:solidFill>
                  <a:prstClr val="black"/>
                </a:solidFill>
              </a:rPr>
              <a:t>of Good </a:t>
            </a:r>
            <a:r>
              <a:rPr lang="en-US" sz="1400" dirty="0" smtClean="0">
                <a:solidFill>
                  <a:prstClr val="black"/>
                </a:solidFill>
              </a:rPr>
              <a:t>Standing;</a:t>
            </a:r>
          </a:p>
          <a:p>
            <a:pPr marL="800100" lvl="1" indent="-342900" algn="just">
              <a:buFont typeface="+mj-lt"/>
              <a:buAutoNum type="arabicPeriod"/>
            </a:pPr>
            <a:r>
              <a:rPr lang="en-US" sz="1400" dirty="0" smtClean="0">
                <a:solidFill>
                  <a:prstClr val="black"/>
                </a:solidFill>
              </a:rPr>
              <a:t>Certification of Board Status;</a:t>
            </a:r>
          </a:p>
          <a:p>
            <a:pPr marL="800100" lvl="1" indent="-342900" algn="just">
              <a:buFont typeface="+mj-lt"/>
              <a:buAutoNum type="arabicPeriod"/>
            </a:pPr>
            <a:r>
              <a:rPr lang="en-US" sz="1400" dirty="0" smtClean="0">
                <a:solidFill>
                  <a:prstClr val="black"/>
                </a:solidFill>
              </a:rPr>
              <a:t>Current Fiscal Year Operating Budget;</a:t>
            </a:r>
          </a:p>
          <a:p>
            <a:pPr marL="800100" lvl="1" indent="-342900" algn="just">
              <a:buFont typeface="+mj-lt"/>
              <a:buAutoNum type="arabicPeriod"/>
            </a:pPr>
            <a:r>
              <a:rPr lang="en-US" sz="1400" dirty="0" smtClean="0">
                <a:solidFill>
                  <a:prstClr val="black"/>
                </a:solidFill>
              </a:rPr>
              <a:t>Individual Experience Certification;</a:t>
            </a:r>
          </a:p>
          <a:p>
            <a:pPr marL="800100" lvl="1" indent="-342900" algn="just">
              <a:buFont typeface="+mj-lt"/>
              <a:buAutoNum type="arabicPeriod"/>
            </a:pPr>
            <a:r>
              <a:rPr lang="en-US" sz="1400" dirty="0" smtClean="0">
                <a:solidFill>
                  <a:prstClr val="black"/>
                </a:solidFill>
              </a:rPr>
              <a:t>Individual Capacity;</a:t>
            </a:r>
          </a:p>
          <a:p>
            <a:pPr marL="800100" lvl="1" indent="-342900" algn="just">
              <a:buFont typeface="+mj-lt"/>
              <a:buAutoNum type="arabicPeriod"/>
            </a:pPr>
            <a:r>
              <a:rPr lang="en-US" sz="1400" dirty="0" smtClean="0">
                <a:solidFill>
                  <a:prstClr val="black"/>
                </a:solidFill>
              </a:rPr>
              <a:t>Paid Staff (Resumes and Employment Contracts for those not provided previously);</a:t>
            </a:r>
          </a:p>
          <a:p>
            <a:pPr marL="800100" lvl="1" indent="-342900" algn="just">
              <a:buFont typeface="+mj-lt"/>
              <a:buAutoNum type="arabicPeriod"/>
            </a:pPr>
            <a:r>
              <a:rPr lang="en-US" sz="1400" dirty="0" smtClean="0">
                <a:solidFill>
                  <a:prstClr val="black"/>
                </a:solidFill>
              </a:rPr>
              <a:t>Pipeline</a:t>
            </a:r>
          </a:p>
          <a:p>
            <a:pPr marL="800100" lvl="1" indent="-342900" algn="just">
              <a:buFont typeface="+mj-lt"/>
              <a:buAutoNum type="arabicPeriod"/>
            </a:pPr>
            <a:r>
              <a:rPr lang="en-US" sz="1400" dirty="0" smtClean="0">
                <a:solidFill>
                  <a:prstClr val="black"/>
                </a:solidFill>
              </a:rPr>
              <a:t>Strategic Plan </a:t>
            </a:r>
            <a:endParaRPr lang="en-US" sz="1400" dirty="0">
              <a:solidFill>
                <a:prstClr val="black"/>
              </a:solidFill>
            </a:endParaRPr>
          </a:p>
          <a:p>
            <a:pPr marL="800100" lvl="1" indent="-342900" algn="just">
              <a:buFont typeface="+mj-lt"/>
              <a:buAutoNum type="arabicPeriod"/>
            </a:pPr>
            <a:endParaRPr lang="en-US" sz="1400" dirty="0" smtClean="0"/>
          </a:p>
          <a:p>
            <a:pPr algn="just"/>
            <a:r>
              <a:rPr lang="en-US" sz="1400" b="1" dirty="0" smtClean="0"/>
              <a:t>	</a:t>
            </a:r>
          </a:p>
          <a:p>
            <a:pPr marL="342900" indent="-342900" algn="just">
              <a:buFont typeface="+mj-lt"/>
              <a:buAutoNum type="arabicPeriod"/>
            </a:pPr>
            <a:endParaRPr lang="en-US" sz="1400" dirty="0" smtClean="0"/>
          </a:p>
          <a:p>
            <a:pPr algn="just"/>
            <a:endParaRPr lang="en-US" sz="1350" dirty="0" smtClean="0"/>
          </a:p>
        </p:txBody>
      </p:sp>
    </p:spTree>
    <p:extLst>
      <p:ext uri="{BB962C8B-B14F-4D97-AF65-F5344CB8AC3E}">
        <p14:creationId xmlns:p14="http://schemas.microsoft.com/office/powerpoint/2010/main" val="39471284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838200" y="1371600"/>
            <a:ext cx="8305800"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23220"/>
          </a:xfrm>
          <a:prstGeom prst="rect">
            <a:avLst/>
          </a:prstGeom>
          <a:noFill/>
        </p:spPr>
        <p:txBody>
          <a:bodyPr wrap="square" rtlCol="0">
            <a:spAutoFit/>
          </a:bodyPr>
          <a:lstStyle/>
          <a:p>
            <a:r>
              <a:rPr lang="en-US" sz="2800" dirty="0" smtClean="0"/>
              <a:t>CHDO Recertification (Continued)</a:t>
            </a:r>
            <a:endParaRPr lang="en-US" sz="2800" dirty="0"/>
          </a:p>
        </p:txBody>
      </p:sp>
      <p:sp>
        <p:nvSpPr>
          <p:cNvPr id="8" name="Rectangle 7"/>
          <p:cNvSpPr/>
          <p:nvPr/>
        </p:nvSpPr>
        <p:spPr>
          <a:xfrm>
            <a:off x="1371600" y="173952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990600" y="1867494"/>
            <a:ext cx="7467600" cy="3874670"/>
          </a:xfrm>
          <a:prstGeom prst="rect">
            <a:avLst/>
          </a:prstGeom>
        </p:spPr>
        <p:txBody>
          <a:bodyPr wrap="square">
            <a:spAutoFit/>
          </a:bodyPr>
          <a:lstStyle/>
          <a:p>
            <a:pPr marL="800100" lvl="1" indent="-342900" algn="just">
              <a:buFont typeface="+mj-lt"/>
              <a:buAutoNum type="arabicPeriod"/>
            </a:pPr>
            <a:endParaRPr lang="en-US" sz="1400" dirty="0" smtClean="0"/>
          </a:p>
          <a:p>
            <a:pPr algn="just"/>
            <a:r>
              <a:rPr lang="en-US" sz="1400" dirty="0" smtClean="0"/>
              <a:t>4.   Infrequently Changed Items which have been Amended. These can include;</a:t>
            </a:r>
          </a:p>
          <a:p>
            <a:pPr marL="800100" lvl="1" indent="-342900" algn="just">
              <a:buFont typeface="+mj-lt"/>
              <a:buAutoNum type="arabicPeriod"/>
            </a:pPr>
            <a:endParaRPr lang="en-US" sz="1400" dirty="0" smtClean="0">
              <a:solidFill>
                <a:prstClr val="black"/>
              </a:solidFill>
            </a:endParaRPr>
          </a:p>
          <a:p>
            <a:pPr marL="800100" lvl="1" indent="-342900" algn="just">
              <a:buFont typeface="+mj-lt"/>
              <a:buAutoNum type="arabicPeriod"/>
            </a:pPr>
            <a:r>
              <a:rPr lang="en-US" sz="1400" dirty="0" smtClean="0">
                <a:solidFill>
                  <a:prstClr val="black"/>
                </a:solidFill>
              </a:rPr>
              <a:t>Strategic Plan (Required if more than 3 years old);</a:t>
            </a:r>
          </a:p>
          <a:p>
            <a:pPr marL="800100" lvl="1" indent="-342900" algn="just">
              <a:buFont typeface="+mj-lt"/>
              <a:buAutoNum type="arabicPeriod"/>
            </a:pPr>
            <a:r>
              <a:rPr lang="en-US" sz="1400" dirty="0" smtClean="0">
                <a:solidFill>
                  <a:prstClr val="black"/>
                </a:solidFill>
              </a:rPr>
              <a:t>New Board Members;</a:t>
            </a:r>
          </a:p>
          <a:p>
            <a:pPr marL="800100" lvl="1" indent="-342900" algn="just">
              <a:buFont typeface="+mj-lt"/>
              <a:buAutoNum type="arabicPeriod"/>
            </a:pPr>
            <a:r>
              <a:rPr lang="en-US" sz="1400" dirty="0" smtClean="0">
                <a:solidFill>
                  <a:prstClr val="black"/>
                </a:solidFill>
              </a:rPr>
              <a:t>501 (c)(3) Status Change</a:t>
            </a:r>
          </a:p>
          <a:p>
            <a:pPr marL="800100" lvl="1" indent="-342900" algn="just">
              <a:buFont typeface="+mj-lt"/>
              <a:buAutoNum type="arabicPeriod"/>
            </a:pPr>
            <a:r>
              <a:rPr lang="en-US" sz="1400" dirty="0" smtClean="0">
                <a:solidFill>
                  <a:prstClr val="black"/>
                </a:solidFill>
              </a:rPr>
              <a:t>Articles of Incorporation;</a:t>
            </a:r>
          </a:p>
          <a:p>
            <a:pPr marL="800100" lvl="1" indent="-342900" algn="just">
              <a:buFont typeface="+mj-lt"/>
              <a:buAutoNum type="arabicPeriod"/>
            </a:pPr>
            <a:r>
              <a:rPr lang="en-US" sz="1400" dirty="0" smtClean="0">
                <a:solidFill>
                  <a:prstClr val="black"/>
                </a:solidFill>
              </a:rPr>
              <a:t>By-Laws;</a:t>
            </a:r>
          </a:p>
          <a:p>
            <a:pPr marL="800100" lvl="1" indent="-342900" algn="just">
              <a:buFont typeface="+mj-lt"/>
              <a:buAutoNum type="arabicPeriod"/>
            </a:pPr>
            <a:r>
              <a:rPr lang="en-US" sz="1400" dirty="0" smtClean="0">
                <a:solidFill>
                  <a:prstClr val="black"/>
                </a:solidFill>
              </a:rPr>
              <a:t>History of Serving the Community (If expanding service area);</a:t>
            </a:r>
          </a:p>
          <a:p>
            <a:pPr marL="800100" lvl="1" indent="-342900" algn="just">
              <a:buFont typeface="+mj-lt"/>
              <a:buAutoNum type="arabicPeriod"/>
            </a:pPr>
            <a:r>
              <a:rPr lang="en-US" sz="1400" dirty="0" smtClean="0">
                <a:solidFill>
                  <a:prstClr val="black"/>
                </a:solidFill>
              </a:rPr>
              <a:t>Low Income Involvement;</a:t>
            </a:r>
          </a:p>
          <a:p>
            <a:pPr marL="800100" lvl="1" indent="-342900" algn="just">
              <a:buFont typeface="+mj-lt"/>
              <a:buAutoNum type="arabicPeriod"/>
            </a:pPr>
            <a:r>
              <a:rPr lang="en-US" sz="1400" dirty="0" smtClean="0">
                <a:solidFill>
                  <a:prstClr val="black"/>
                </a:solidFill>
              </a:rPr>
              <a:t>Organizational Purpose;</a:t>
            </a:r>
          </a:p>
          <a:p>
            <a:pPr marL="800100" lvl="1" indent="-342900" algn="just">
              <a:buFont typeface="+mj-lt"/>
              <a:buAutoNum type="arabicPeriod"/>
            </a:pPr>
            <a:r>
              <a:rPr lang="en-US" sz="1400" dirty="0" smtClean="0">
                <a:solidFill>
                  <a:prstClr val="black"/>
                </a:solidFill>
              </a:rPr>
              <a:t>Primary Purpose;</a:t>
            </a:r>
          </a:p>
          <a:p>
            <a:pPr marL="800100" lvl="1" indent="-342900" algn="just">
              <a:buFont typeface="+mj-lt"/>
              <a:buAutoNum type="arabicPeriod"/>
            </a:pPr>
            <a:r>
              <a:rPr lang="en-US" sz="1400" dirty="0" smtClean="0">
                <a:solidFill>
                  <a:prstClr val="black"/>
                </a:solidFill>
              </a:rPr>
              <a:t>Standards of Financial Management;</a:t>
            </a:r>
            <a:endParaRPr lang="en-US" sz="1400" dirty="0">
              <a:solidFill>
                <a:prstClr val="black"/>
              </a:solidFill>
            </a:endParaRPr>
          </a:p>
          <a:p>
            <a:pPr marL="800100" lvl="1" indent="-342900" algn="just">
              <a:buFont typeface="+mj-lt"/>
              <a:buAutoNum type="arabicPeriod"/>
            </a:pPr>
            <a:endParaRPr lang="en-US" sz="1400" dirty="0" smtClean="0"/>
          </a:p>
          <a:p>
            <a:pPr algn="just"/>
            <a:r>
              <a:rPr lang="en-US" sz="1400" dirty="0" smtClean="0"/>
              <a:t> </a:t>
            </a:r>
          </a:p>
          <a:p>
            <a:pPr marL="342900" indent="-342900" algn="just">
              <a:buFont typeface="+mj-lt"/>
              <a:buAutoNum type="arabicPeriod"/>
            </a:pPr>
            <a:endParaRPr lang="en-US" sz="1400" dirty="0" smtClean="0"/>
          </a:p>
          <a:p>
            <a:pPr algn="just"/>
            <a:endParaRPr lang="en-US" sz="1350" dirty="0" smtClean="0"/>
          </a:p>
        </p:txBody>
      </p:sp>
    </p:spTree>
    <p:extLst>
      <p:ext uri="{BB962C8B-B14F-4D97-AF65-F5344CB8AC3E}">
        <p14:creationId xmlns:p14="http://schemas.microsoft.com/office/powerpoint/2010/main" val="26250809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838200" y="1371600"/>
            <a:ext cx="8305800"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23220"/>
          </a:xfrm>
          <a:prstGeom prst="rect">
            <a:avLst/>
          </a:prstGeom>
          <a:noFill/>
        </p:spPr>
        <p:txBody>
          <a:bodyPr wrap="square" rtlCol="0">
            <a:spAutoFit/>
          </a:bodyPr>
          <a:lstStyle/>
          <a:p>
            <a:r>
              <a:rPr lang="en-US" sz="2800" dirty="0" smtClean="0"/>
              <a:t>CHDO Operating Assistance</a:t>
            </a:r>
            <a:endParaRPr lang="en-US" sz="2800" dirty="0"/>
          </a:p>
        </p:txBody>
      </p:sp>
      <p:sp>
        <p:nvSpPr>
          <p:cNvPr id="8" name="Rectangle 7"/>
          <p:cNvSpPr/>
          <p:nvPr/>
        </p:nvSpPr>
        <p:spPr>
          <a:xfrm>
            <a:off x="1371600" y="173952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990600" y="1833082"/>
            <a:ext cx="7467600" cy="3962623"/>
          </a:xfrm>
          <a:prstGeom prst="rect">
            <a:avLst/>
          </a:prstGeom>
        </p:spPr>
        <p:txBody>
          <a:bodyPr wrap="square">
            <a:spAutoFit/>
          </a:bodyPr>
          <a:lstStyle/>
          <a:p>
            <a:pPr marL="800100" lvl="1" indent="-342900" algn="just">
              <a:buFont typeface="+mj-lt"/>
              <a:buAutoNum type="arabicPeriod"/>
            </a:pPr>
            <a:endParaRPr lang="en-US" sz="1400" dirty="0" smtClean="0"/>
          </a:p>
          <a:p>
            <a:pPr marL="342900" indent="-342900" algn="just">
              <a:buAutoNum type="arabicPeriod"/>
            </a:pPr>
            <a:r>
              <a:rPr lang="en-US" sz="1400" dirty="0" smtClean="0"/>
              <a:t>Operating Assistance Award is being moved from June to September for both non-PJ and PJ based CHDOs;</a:t>
            </a:r>
          </a:p>
          <a:p>
            <a:pPr marL="342900" indent="-342900" algn="just">
              <a:buAutoNum type="arabicPeriod"/>
            </a:pPr>
            <a:endParaRPr lang="en-US" sz="1400" dirty="0" smtClean="0"/>
          </a:p>
          <a:p>
            <a:pPr marL="342900" indent="-342900" algn="just">
              <a:buAutoNum type="arabicPeriod"/>
            </a:pPr>
            <a:r>
              <a:rPr lang="en-US" sz="1400" dirty="0" smtClean="0"/>
              <a:t>PJ-based and non-PJ based is determined on the location of the Qualifying Project not CHDO physical location;</a:t>
            </a:r>
          </a:p>
          <a:p>
            <a:pPr marL="342900" indent="-342900" algn="just">
              <a:buAutoNum type="arabicPeriod"/>
            </a:pPr>
            <a:endParaRPr lang="en-US" sz="1400" dirty="0" smtClean="0"/>
          </a:p>
          <a:p>
            <a:pPr marL="342900" indent="-342900" algn="just">
              <a:buAutoNum type="arabicPeriod"/>
            </a:pPr>
            <a:r>
              <a:rPr lang="en-US" sz="1400" dirty="0" smtClean="0"/>
              <a:t>Non-PJ based CHDOs will be awarded first and receive the maximum amount possible;</a:t>
            </a:r>
          </a:p>
          <a:p>
            <a:pPr marL="342900" indent="-342900" algn="just">
              <a:buAutoNum type="arabicPeriod"/>
            </a:pPr>
            <a:endParaRPr lang="en-US" sz="1400" dirty="0" smtClean="0"/>
          </a:p>
          <a:p>
            <a:pPr marL="342900" indent="-342900" algn="just">
              <a:buAutoNum type="arabicPeriod"/>
            </a:pPr>
            <a:r>
              <a:rPr lang="en-US" sz="1400" dirty="0" smtClean="0"/>
              <a:t> PJ based will be funded if in LHC opinion enough funds remain to make meaningful awards;</a:t>
            </a:r>
          </a:p>
          <a:p>
            <a:pPr marL="342900" indent="-342900" algn="just">
              <a:buAutoNum type="arabicPeriod"/>
            </a:pPr>
            <a:endParaRPr lang="en-US" sz="1400" dirty="0" smtClean="0"/>
          </a:p>
          <a:p>
            <a:pPr marL="342900" indent="-342900" algn="just">
              <a:buAutoNum type="arabicPeriod"/>
            </a:pPr>
            <a:r>
              <a:rPr lang="en-US" sz="1400" dirty="0" smtClean="0"/>
              <a:t>The awards made this year will be from 2024 funding. No awards are being made from 2023 funding due to the over commitment of entitlement funding; </a:t>
            </a:r>
          </a:p>
          <a:p>
            <a:pPr marL="800100" lvl="1" indent="-342900" algn="just">
              <a:buFont typeface="+mj-lt"/>
              <a:buAutoNum type="arabicPeriod"/>
            </a:pPr>
            <a:endParaRPr lang="en-US" sz="1400" dirty="0" smtClean="0">
              <a:solidFill>
                <a:prstClr val="black"/>
              </a:solidFill>
            </a:endParaRPr>
          </a:p>
          <a:p>
            <a:pPr marL="800100" lvl="1" indent="-342900" algn="just">
              <a:buFont typeface="+mj-lt"/>
              <a:buAutoNum type="arabicPeriod"/>
            </a:pPr>
            <a:endParaRPr lang="en-US" sz="1400" dirty="0" smtClean="0"/>
          </a:p>
          <a:p>
            <a:pPr algn="just"/>
            <a:r>
              <a:rPr lang="en-US" sz="1400" b="1" dirty="0" smtClean="0"/>
              <a:t>	</a:t>
            </a:r>
          </a:p>
          <a:p>
            <a:pPr marL="342900" indent="-342900" algn="just">
              <a:buFont typeface="+mj-lt"/>
              <a:buAutoNum type="arabicPeriod"/>
            </a:pPr>
            <a:endParaRPr lang="en-US" sz="1400" dirty="0" smtClean="0"/>
          </a:p>
          <a:p>
            <a:pPr algn="just"/>
            <a:endParaRPr lang="en-US" sz="1350" dirty="0" smtClean="0"/>
          </a:p>
        </p:txBody>
      </p:sp>
    </p:spTree>
    <p:extLst>
      <p:ext uri="{BB962C8B-B14F-4D97-AF65-F5344CB8AC3E}">
        <p14:creationId xmlns:p14="http://schemas.microsoft.com/office/powerpoint/2010/main" val="10143514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838200" y="1371600"/>
            <a:ext cx="8305800"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rot="10800000" flipV="1">
            <a:off x="267966" y="2500805"/>
            <a:ext cx="8728056" cy="707886"/>
          </a:xfrm>
          <a:prstGeom prst="rect">
            <a:avLst/>
          </a:prstGeom>
          <a:noFill/>
        </p:spPr>
        <p:txBody>
          <a:bodyPr wrap="square" rtlCol="0">
            <a:spAutoFit/>
          </a:bodyPr>
          <a:lstStyle/>
          <a:p>
            <a:pPr algn="ctr"/>
            <a:r>
              <a:rPr lang="en-US" sz="4000" dirty="0" smtClean="0"/>
              <a:t>Relaunching Of Funding Opportunities</a:t>
            </a:r>
            <a:endParaRPr lang="en-US" sz="4000" dirty="0"/>
          </a:p>
        </p:txBody>
      </p:sp>
      <p:sp>
        <p:nvSpPr>
          <p:cNvPr id="8" name="Rectangle 7"/>
          <p:cNvSpPr/>
          <p:nvPr/>
        </p:nvSpPr>
        <p:spPr>
          <a:xfrm>
            <a:off x="1371600" y="173952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Tree>
    <p:extLst>
      <p:ext uri="{BB962C8B-B14F-4D97-AF65-F5344CB8AC3E}">
        <p14:creationId xmlns:p14="http://schemas.microsoft.com/office/powerpoint/2010/main" val="8357770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838200" y="1371600"/>
            <a:ext cx="8157822"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23220"/>
          </a:xfrm>
          <a:prstGeom prst="rect">
            <a:avLst/>
          </a:prstGeom>
          <a:noFill/>
        </p:spPr>
        <p:txBody>
          <a:bodyPr wrap="square" rtlCol="0">
            <a:spAutoFit/>
          </a:bodyPr>
          <a:lstStyle/>
          <a:p>
            <a:r>
              <a:rPr lang="en-US" sz="2800" dirty="0" smtClean="0"/>
              <a:t>Changes to Open Cycle Programs:</a:t>
            </a:r>
            <a:r>
              <a:rPr lang="en-US" sz="2800" dirty="0"/>
              <a:t> </a:t>
            </a:r>
            <a:r>
              <a:rPr lang="en-US" sz="2800" dirty="0" smtClean="0"/>
              <a:t>CHAAP</a:t>
            </a:r>
          </a:p>
        </p:txBody>
      </p:sp>
      <p:sp>
        <p:nvSpPr>
          <p:cNvPr id="8" name="Rectangle 7"/>
          <p:cNvSpPr/>
          <p:nvPr/>
        </p:nvSpPr>
        <p:spPr>
          <a:xfrm>
            <a:off x="1371600" y="173952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1371600" y="1833082"/>
            <a:ext cx="7010400" cy="5255285"/>
          </a:xfrm>
          <a:prstGeom prst="rect">
            <a:avLst/>
          </a:prstGeom>
        </p:spPr>
        <p:txBody>
          <a:bodyPr wrap="square">
            <a:spAutoFit/>
          </a:bodyPr>
          <a:lstStyle/>
          <a:p>
            <a:pPr marL="800100" lvl="1" indent="-342900" algn="just">
              <a:buFont typeface="+mj-lt"/>
              <a:buAutoNum type="arabicPeriod"/>
            </a:pPr>
            <a:endParaRPr lang="en-US" sz="1400" dirty="0" smtClean="0"/>
          </a:p>
          <a:p>
            <a:pPr marL="342900" indent="-342900" algn="just">
              <a:buAutoNum type="arabicPeriod"/>
            </a:pPr>
            <a:r>
              <a:rPr lang="en-US" sz="1400" dirty="0">
                <a:latin typeface="Calibri" panose="020F0502020204030204" pitchFamily="34" charset="0"/>
                <a:ea typeface="Calibri" panose="020F0502020204030204" pitchFamily="34" charset="0"/>
                <a:cs typeface="Times New Roman" panose="02020603050405020304" pitchFamily="18" charset="0"/>
              </a:rPr>
              <a:t>Program is changed from “Open Cycle” to “Open Window</a:t>
            </a:r>
            <a:r>
              <a:rPr lang="en-US" sz="1400" dirty="0" smtClean="0">
                <a:latin typeface="Calibri" panose="020F0502020204030204" pitchFamily="34" charset="0"/>
                <a:ea typeface="Calibri" panose="020F0502020204030204" pitchFamily="34" charset="0"/>
                <a:cs typeface="Times New Roman" panose="02020603050405020304" pitchFamily="18" charset="0"/>
              </a:rPr>
              <a:t>”</a:t>
            </a:r>
            <a:r>
              <a:rPr lang="en-US" sz="1400" dirty="0" smtClean="0"/>
              <a:t>;</a:t>
            </a:r>
          </a:p>
          <a:p>
            <a:pPr marL="342900" indent="-342900" algn="just">
              <a:buAutoNum type="arabicPeriod"/>
            </a:pPr>
            <a:endParaRPr lang="en-US" sz="1400" dirty="0" smtClean="0"/>
          </a:p>
          <a:p>
            <a:pPr marL="342900" indent="-342900" algn="just">
              <a:buAutoNum type="arabicPeriod"/>
            </a:pPr>
            <a:r>
              <a:rPr lang="en-US" sz="1400" dirty="0" smtClean="0"/>
              <a:t>Fixed Period with Finite amount of funding announce:</a:t>
            </a:r>
          </a:p>
          <a:p>
            <a:pPr marL="342900" indent="-342900" algn="just">
              <a:buAutoNum type="arabicPeriod"/>
            </a:pPr>
            <a:endParaRPr lang="en-US" sz="1400" dirty="0" smtClean="0"/>
          </a:p>
          <a:p>
            <a:pPr marL="342900" indent="-342900" algn="just">
              <a:buAutoNum type="arabicPeriod"/>
            </a:pPr>
            <a:r>
              <a:rPr lang="en-US" sz="1400" dirty="0" smtClean="0"/>
              <a:t>Program is </a:t>
            </a:r>
            <a:r>
              <a:rPr lang="en-US" sz="1400" dirty="0"/>
              <a:t>now competitive and a </a:t>
            </a:r>
            <a:r>
              <a:rPr lang="en-US" sz="1400" dirty="0" smtClean="0"/>
              <a:t>Scoring </a:t>
            </a:r>
            <a:r>
              <a:rPr lang="en-US" sz="1400" dirty="0"/>
              <a:t>Rubric has been </a:t>
            </a:r>
            <a:r>
              <a:rPr lang="en-US" sz="1400" dirty="0" smtClean="0"/>
              <a:t>added;</a:t>
            </a:r>
          </a:p>
          <a:p>
            <a:pPr marL="342900" indent="-342900" algn="just">
              <a:buAutoNum type="arabicPeriod"/>
            </a:pPr>
            <a:endParaRPr lang="en-US" sz="1400" dirty="0" smtClean="0"/>
          </a:p>
          <a:p>
            <a:pPr marL="342900" indent="-342900" algn="just">
              <a:buAutoNum type="arabicPeriod"/>
            </a:pPr>
            <a:r>
              <a:rPr lang="en-US" sz="1400" dirty="0" smtClean="0"/>
              <a:t>Rental is  eliminated as an eligible activity;</a:t>
            </a:r>
          </a:p>
          <a:p>
            <a:pPr marL="342900" indent="-342900" algn="just">
              <a:buAutoNum type="arabicPeriod"/>
            </a:pPr>
            <a:endParaRPr lang="en-US" sz="1400" dirty="0" smtClean="0"/>
          </a:p>
          <a:p>
            <a:pPr marL="342900" indent="-342900" algn="just">
              <a:buAutoNum type="arabicPeriod"/>
            </a:pPr>
            <a:r>
              <a:rPr lang="en-US" sz="1400" dirty="0" smtClean="0"/>
              <a:t>Formal </a:t>
            </a:r>
            <a:r>
              <a:rPr lang="en-US" sz="1400" dirty="0"/>
              <a:t>market </a:t>
            </a:r>
            <a:r>
              <a:rPr lang="en-US" sz="1400" dirty="0" smtClean="0"/>
              <a:t>studies may be required </a:t>
            </a:r>
            <a:r>
              <a:rPr lang="en-US" sz="1400" dirty="0"/>
              <a:t>with the application instead of an alternative market </a:t>
            </a:r>
            <a:r>
              <a:rPr lang="en-US" sz="1400" dirty="0" smtClean="0"/>
              <a:t>analysis in certain situations.;</a:t>
            </a:r>
          </a:p>
          <a:p>
            <a:pPr marL="342900" indent="-342900" algn="just">
              <a:buAutoNum type="arabicPeriod"/>
            </a:pPr>
            <a:endParaRPr lang="en-US" sz="1400" dirty="0" smtClean="0"/>
          </a:p>
          <a:p>
            <a:pPr marL="342900" indent="-342900" algn="just">
              <a:buAutoNum type="arabicPeriod"/>
            </a:pPr>
            <a:r>
              <a:rPr lang="en-US" sz="1400" dirty="0" smtClean="0"/>
              <a:t>Area </a:t>
            </a:r>
            <a:r>
              <a:rPr lang="en-US" sz="1400" dirty="0"/>
              <a:t>of Demonstrated Need has been eliminated as a special area for funding;</a:t>
            </a:r>
            <a:endParaRPr lang="en-US" sz="1400" dirty="0" smtClean="0"/>
          </a:p>
          <a:p>
            <a:pPr marL="342900" indent="-342900" algn="just">
              <a:buAutoNum type="arabicPeriod"/>
            </a:pPr>
            <a:endParaRPr lang="en-US" sz="1400" dirty="0" smtClean="0"/>
          </a:p>
          <a:p>
            <a:pPr marL="342900" indent="-342900" algn="just">
              <a:buAutoNum type="arabicPeriod"/>
            </a:pPr>
            <a:r>
              <a:rPr lang="en-US" sz="1400" dirty="0" smtClean="0"/>
              <a:t>Limit </a:t>
            </a:r>
            <a:r>
              <a:rPr lang="en-US" sz="1400" dirty="0"/>
              <a:t>on Development Subsidy has been eliminated</a:t>
            </a:r>
            <a:r>
              <a:rPr lang="en-US" sz="1400" dirty="0" smtClean="0"/>
              <a:t>;</a:t>
            </a:r>
          </a:p>
          <a:p>
            <a:pPr marL="342900" indent="-342900" algn="just">
              <a:buAutoNum type="arabicPeriod"/>
            </a:pPr>
            <a:endParaRPr lang="en-US" sz="1400" dirty="0" smtClean="0"/>
          </a:p>
          <a:p>
            <a:pPr marL="342900" indent="-342900" algn="just">
              <a:buAutoNum type="arabicPeriod"/>
            </a:pPr>
            <a:r>
              <a:rPr lang="en-US" sz="1400" dirty="0" smtClean="0"/>
              <a:t>Projects </a:t>
            </a:r>
            <a:r>
              <a:rPr lang="en-US" sz="1400" dirty="0"/>
              <a:t>that known to be “phased” will be treated as requiring Davis-Bacon if the total number of units is to exceed </a:t>
            </a:r>
            <a:r>
              <a:rPr lang="en-US" sz="1400" dirty="0" smtClean="0"/>
              <a:t>11</a:t>
            </a:r>
          </a:p>
          <a:p>
            <a:pPr algn="just"/>
            <a:endParaRPr lang="en-US" sz="1400" dirty="0" smtClean="0"/>
          </a:p>
          <a:p>
            <a:pPr marL="800100" lvl="1" indent="-342900" algn="just">
              <a:buFont typeface="+mj-lt"/>
              <a:buAutoNum type="arabicPeriod"/>
            </a:pPr>
            <a:endParaRPr lang="en-US" sz="1400" dirty="0" smtClean="0">
              <a:solidFill>
                <a:prstClr val="black"/>
              </a:solidFill>
            </a:endParaRPr>
          </a:p>
          <a:p>
            <a:pPr marL="800100" lvl="1" indent="-342900" algn="just">
              <a:buFont typeface="+mj-lt"/>
              <a:buAutoNum type="arabicPeriod"/>
            </a:pPr>
            <a:endParaRPr lang="en-US" sz="1400" dirty="0" smtClean="0"/>
          </a:p>
          <a:p>
            <a:pPr algn="just"/>
            <a:r>
              <a:rPr lang="en-US" sz="1400" b="1" dirty="0" smtClean="0"/>
              <a:t>	</a:t>
            </a:r>
          </a:p>
          <a:p>
            <a:pPr marL="342900" indent="-342900" algn="just">
              <a:buFont typeface="+mj-lt"/>
              <a:buAutoNum type="arabicPeriod"/>
            </a:pPr>
            <a:endParaRPr lang="en-US" sz="1400" dirty="0" smtClean="0"/>
          </a:p>
          <a:p>
            <a:pPr algn="just"/>
            <a:endParaRPr lang="en-US" sz="1350" dirty="0" smtClean="0"/>
          </a:p>
        </p:txBody>
      </p:sp>
    </p:spTree>
    <p:extLst>
      <p:ext uri="{BB962C8B-B14F-4D97-AF65-F5344CB8AC3E}">
        <p14:creationId xmlns:p14="http://schemas.microsoft.com/office/powerpoint/2010/main" val="42498502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838200" y="1371600"/>
            <a:ext cx="8157822"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990600" y="1097852"/>
            <a:ext cx="7162800" cy="523220"/>
          </a:xfrm>
          <a:prstGeom prst="rect">
            <a:avLst/>
          </a:prstGeom>
          <a:noFill/>
        </p:spPr>
        <p:txBody>
          <a:bodyPr wrap="square" rtlCol="0">
            <a:spAutoFit/>
          </a:bodyPr>
          <a:lstStyle/>
          <a:p>
            <a:r>
              <a:rPr lang="en-US" sz="2800" dirty="0" smtClean="0"/>
              <a:t>Scoring Rubric</a:t>
            </a:r>
          </a:p>
        </p:txBody>
      </p:sp>
      <p:sp>
        <p:nvSpPr>
          <p:cNvPr id="8" name="Rectangle 7"/>
          <p:cNvSpPr/>
          <p:nvPr/>
        </p:nvSpPr>
        <p:spPr>
          <a:xfrm>
            <a:off x="1371600" y="173952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1143000" y="1524000"/>
            <a:ext cx="7239000" cy="5762372"/>
          </a:xfrm>
          <a:prstGeom prst="rect">
            <a:avLst/>
          </a:prstGeom>
        </p:spPr>
        <p:txBody>
          <a:bodyPr wrap="square">
            <a:spAutoFit/>
          </a:bodyPr>
          <a:lstStyle/>
          <a:p>
            <a:pPr marL="800100" lvl="1" indent="-342900" algn="just">
              <a:buFont typeface="+mj-lt"/>
              <a:buAutoNum type="arabicPeriod"/>
            </a:pPr>
            <a:endParaRPr lang="en-US" sz="1400" dirty="0" smtClean="0"/>
          </a:p>
          <a:p>
            <a:pPr marL="342900" indent="-342900" algn="just">
              <a:buAutoNum type="arabicPeriod"/>
            </a:pPr>
            <a:r>
              <a:rPr lang="en-US" sz="1400" dirty="0" smtClean="0">
                <a:latin typeface="Calibri" panose="020F0502020204030204" pitchFamily="34" charset="0"/>
                <a:ea typeface="Calibri" panose="020F0502020204030204" pitchFamily="34" charset="0"/>
                <a:cs typeface="Times New Roman" panose="02020603050405020304" pitchFamily="18" charset="0"/>
              </a:rPr>
              <a:t>Project Readiness </a:t>
            </a:r>
            <a:r>
              <a:rPr lang="en-US" sz="1400" dirty="0">
                <a:latin typeface="Calibri" panose="020F0502020204030204" pitchFamily="34" charset="0"/>
                <a:ea typeface="Calibri" panose="020F0502020204030204" pitchFamily="34" charset="0"/>
                <a:cs typeface="Times New Roman" panose="02020603050405020304" pitchFamily="18" charset="0"/>
              </a:rPr>
              <a:t>&amp; </a:t>
            </a:r>
            <a:r>
              <a:rPr lang="en-US" sz="1400" dirty="0" smtClean="0">
                <a:latin typeface="Calibri" panose="020F0502020204030204" pitchFamily="34" charset="0"/>
                <a:ea typeface="Calibri" panose="020F0502020204030204" pitchFamily="34" charset="0"/>
                <a:cs typeface="Times New Roman" panose="02020603050405020304" pitchFamily="18" charset="0"/>
              </a:rPr>
              <a:t>Development </a:t>
            </a:r>
            <a:r>
              <a:rPr lang="en-US" sz="1400" dirty="0">
                <a:latin typeface="Calibri" panose="020F0502020204030204" pitchFamily="34" charset="0"/>
                <a:ea typeface="Calibri" panose="020F0502020204030204" pitchFamily="34" charset="0"/>
                <a:cs typeface="Times New Roman" panose="02020603050405020304" pitchFamily="18" charset="0"/>
              </a:rPr>
              <a:t>Schedule                  </a:t>
            </a:r>
            <a:r>
              <a:rPr lang="en-US" sz="1400" dirty="0" smtClean="0">
                <a:latin typeface="Calibri" panose="020F0502020204030204" pitchFamily="34" charset="0"/>
                <a:ea typeface="Calibri" panose="020F0502020204030204" pitchFamily="34" charset="0"/>
                <a:cs typeface="Times New Roman" panose="02020603050405020304" pitchFamily="18" charset="0"/>
              </a:rPr>
              <a:t>  </a:t>
            </a:r>
            <a:r>
              <a:rPr lang="en-US" sz="1400" dirty="0">
                <a:latin typeface="Calibri" panose="020F0502020204030204" pitchFamily="34" charset="0"/>
                <a:ea typeface="Calibri" panose="020F0502020204030204" pitchFamily="34" charset="0"/>
                <a:cs typeface="Times New Roman" panose="02020603050405020304" pitchFamily="18" charset="0"/>
              </a:rPr>
              <a:t>Maximum 25 </a:t>
            </a:r>
            <a:r>
              <a:rPr lang="en-US" sz="1400" dirty="0" smtClean="0">
                <a:latin typeface="Calibri" panose="020F0502020204030204" pitchFamily="34" charset="0"/>
                <a:ea typeface="Calibri" panose="020F0502020204030204" pitchFamily="34" charset="0"/>
                <a:cs typeface="Times New Roman" panose="02020603050405020304" pitchFamily="18" charset="0"/>
              </a:rPr>
              <a:t>Points</a:t>
            </a:r>
            <a:r>
              <a:rPr lang="en-US" sz="1400" dirty="0" smtClean="0"/>
              <a:t>;</a:t>
            </a:r>
          </a:p>
          <a:p>
            <a:pPr marL="342900" indent="-342900" algn="just">
              <a:buAutoNum type="arabicPeriod"/>
            </a:pPr>
            <a:endParaRPr lang="en-US" sz="1400" dirty="0" smtClean="0"/>
          </a:p>
          <a:p>
            <a:pPr marL="342900" indent="-342900" algn="just">
              <a:buAutoNum type="arabicPeriod"/>
            </a:pPr>
            <a:r>
              <a:rPr lang="en-US" sz="1400" dirty="0" smtClean="0"/>
              <a:t>Leveraging                                                                                </a:t>
            </a:r>
            <a:r>
              <a:rPr lang="en-US" sz="1400" dirty="0"/>
              <a:t>Maximum 15 </a:t>
            </a:r>
            <a:r>
              <a:rPr lang="en-US" sz="1400" dirty="0" smtClean="0"/>
              <a:t>Points;</a:t>
            </a:r>
          </a:p>
          <a:p>
            <a:pPr marL="342900" indent="-342900" algn="just">
              <a:buAutoNum type="arabicPeriod"/>
            </a:pPr>
            <a:endParaRPr lang="en-US" sz="1400" dirty="0" smtClean="0"/>
          </a:p>
          <a:p>
            <a:pPr marL="342900" indent="-342900" algn="just">
              <a:buAutoNum type="arabicPeriod"/>
            </a:pPr>
            <a:r>
              <a:rPr lang="en-US" sz="1400" dirty="0"/>
              <a:t>Match      </a:t>
            </a:r>
            <a:r>
              <a:rPr lang="en-US" sz="1400" dirty="0" smtClean="0"/>
              <a:t>                                                                                  </a:t>
            </a:r>
            <a:r>
              <a:rPr lang="en-US" sz="1400" dirty="0"/>
              <a:t>Maximum </a:t>
            </a:r>
            <a:r>
              <a:rPr lang="en-US" sz="1400" dirty="0" smtClean="0"/>
              <a:t>15 Points;</a:t>
            </a:r>
          </a:p>
          <a:p>
            <a:pPr marL="342900" indent="-342900" algn="just">
              <a:buAutoNum type="arabicPeriod"/>
            </a:pPr>
            <a:endParaRPr lang="en-US" sz="1400" dirty="0" smtClean="0"/>
          </a:p>
          <a:p>
            <a:pPr marL="342900" indent="-342900" algn="just">
              <a:buAutoNum type="arabicPeriod"/>
            </a:pPr>
            <a:r>
              <a:rPr lang="en-US" sz="1400" dirty="0" smtClean="0"/>
              <a:t>Sample Preliminary Plot Plans </a:t>
            </a:r>
            <a:r>
              <a:rPr lang="en-US" sz="1400" dirty="0"/>
              <a:t>and </a:t>
            </a:r>
            <a:r>
              <a:rPr lang="en-US" sz="1400" dirty="0" smtClean="0"/>
              <a:t>Elevations                  Maximum 10 Points;</a:t>
            </a:r>
          </a:p>
          <a:p>
            <a:pPr marL="342900" indent="-342900" algn="just">
              <a:buAutoNum type="arabicPeriod"/>
            </a:pPr>
            <a:endParaRPr lang="en-US" sz="1400" dirty="0" smtClean="0"/>
          </a:p>
          <a:p>
            <a:pPr marL="342900" indent="-342900" algn="just">
              <a:buAutoNum type="arabicPeriod"/>
            </a:pPr>
            <a:r>
              <a:rPr lang="en-US" sz="1400" dirty="0" smtClean="0"/>
              <a:t>Average </a:t>
            </a:r>
            <a:r>
              <a:rPr lang="en-US" sz="1400" dirty="0"/>
              <a:t>HOME </a:t>
            </a:r>
            <a:r>
              <a:rPr lang="en-US" sz="1400" dirty="0" smtClean="0"/>
              <a:t>Subsidy Per Unit                                         Maximum 20 Points;</a:t>
            </a:r>
          </a:p>
          <a:p>
            <a:pPr marL="342900" indent="-342900" algn="just">
              <a:buAutoNum type="arabicPeriod"/>
            </a:pPr>
            <a:endParaRPr lang="en-US" sz="1400" dirty="0" smtClean="0"/>
          </a:p>
          <a:p>
            <a:pPr marL="342900" indent="-342900" algn="just">
              <a:buAutoNum type="arabicPeriod"/>
            </a:pPr>
            <a:r>
              <a:rPr lang="en-US" sz="1400" dirty="0" smtClean="0"/>
              <a:t>Marketing </a:t>
            </a:r>
            <a:r>
              <a:rPr lang="en-US" sz="1400" dirty="0"/>
              <a:t>/ Homebuyer Pipeline </a:t>
            </a:r>
            <a:r>
              <a:rPr lang="en-US" sz="1400" dirty="0" smtClean="0"/>
              <a:t>                                       Maximum 10 Points;</a:t>
            </a:r>
          </a:p>
          <a:p>
            <a:pPr marL="342900" indent="-342900" algn="just">
              <a:buAutoNum type="arabicPeriod"/>
            </a:pPr>
            <a:endParaRPr lang="en-US" sz="1400" dirty="0" smtClean="0"/>
          </a:p>
          <a:p>
            <a:pPr marL="342900" indent="-342900" algn="just">
              <a:buAutoNum type="arabicPeriod"/>
            </a:pPr>
            <a:r>
              <a:rPr lang="en-US" sz="1400" dirty="0" smtClean="0"/>
              <a:t>Demonstrated Need                                                              Maximum 16 Points;</a:t>
            </a:r>
          </a:p>
          <a:p>
            <a:pPr marL="342900" indent="-342900" algn="just">
              <a:buAutoNum type="arabicPeriod"/>
            </a:pPr>
            <a:endParaRPr lang="en-US" sz="1400" dirty="0" smtClean="0"/>
          </a:p>
          <a:p>
            <a:pPr marL="342900" indent="-342900" algn="just">
              <a:buAutoNum type="arabicPeriod"/>
            </a:pPr>
            <a:r>
              <a:rPr lang="en-US" sz="1400" dirty="0" smtClean="0"/>
              <a:t>Affordability			                Maximum 10 Points;</a:t>
            </a:r>
          </a:p>
          <a:p>
            <a:pPr marL="342900" indent="-342900" algn="just">
              <a:buAutoNum type="arabicPeriod"/>
            </a:pPr>
            <a:endParaRPr lang="en-US" sz="1400" dirty="0" smtClean="0"/>
          </a:p>
          <a:p>
            <a:pPr marL="342900" indent="-342900" algn="just">
              <a:buAutoNum type="arabicPeriod"/>
            </a:pPr>
            <a:r>
              <a:rPr lang="en-US" sz="1400" dirty="0" smtClean="0"/>
              <a:t>Project Completion Record                                                   </a:t>
            </a:r>
            <a:r>
              <a:rPr lang="en-US" sz="1400" dirty="0"/>
              <a:t>Maximum 20 </a:t>
            </a:r>
            <a:r>
              <a:rPr lang="en-US" sz="1400" dirty="0" smtClean="0"/>
              <a:t>Points;</a:t>
            </a:r>
          </a:p>
          <a:p>
            <a:pPr marL="342900" indent="-342900" algn="just">
              <a:buAutoNum type="arabicPeriod"/>
            </a:pPr>
            <a:endParaRPr lang="en-US" sz="1400" dirty="0" smtClean="0"/>
          </a:p>
          <a:p>
            <a:pPr marL="342900" indent="-342900" algn="just">
              <a:buAutoNum type="arabicPeriod"/>
            </a:pPr>
            <a:r>
              <a:rPr lang="en-US" sz="1400" dirty="0" smtClean="0"/>
              <a:t>Location                                                                                    Maximum </a:t>
            </a:r>
            <a:r>
              <a:rPr lang="en-US" sz="1400" dirty="0"/>
              <a:t>40 Points	 </a:t>
            </a:r>
            <a:endParaRPr lang="en-US" sz="1400" dirty="0" smtClean="0"/>
          </a:p>
          <a:p>
            <a:pPr algn="just"/>
            <a:endParaRPr lang="en-US" sz="1400" dirty="0" smtClean="0"/>
          </a:p>
          <a:p>
            <a:pPr marL="800100" lvl="1" indent="-342900" algn="just">
              <a:buFont typeface="+mj-lt"/>
              <a:buAutoNum type="arabicPeriod"/>
            </a:pPr>
            <a:endParaRPr lang="en-US" sz="1400" dirty="0" smtClean="0">
              <a:solidFill>
                <a:prstClr val="black"/>
              </a:solidFill>
            </a:endParaRPr>
          </a:p>
          <a:p>
            <a:pPr marL="800100" lvl="1" indent="-342900" algn="just">
              <a:buFont typeface="+mj-lt"/>
              <a:buAutoNum type="arabicPeriod"/>
            </a:pPr>
            <a:endParaRPr lang="en-US" sz="1400" dirty="0" smtClean="0"/>
          </a:p>
          <a:p>
            <a:pPr algn="just"/>
            <a:r>
              <a:rPr lang="en-US" sz="1400" b="1" dirty="0" smtClean="0"/>
              <a:t>	</a:t>
            </a:r>
          </a:p>
          <a:p>
            <a:pPr marL="342900" indent="-342900" algn="just">
              <a:buFont typeface="+mj-lt"/>
              <a:buAutoNum type="arabicPeriod"/>
            </a:pPr>
            <a:endParaRPr lang="en-US" sz="1400" dirty="0" smtClean="0"/>
          </a:p>
          <a:p>
            <a:pPr algn="just"/>
            <a:endParaRPr lang="en-US" sz="1350" dirty="0" smtClean="0"/>
          </a:p>
        </p:txBody>
      </p:sp>
    </p:spTree>
    <p:extLst>
      <p:ext uri="{BB962C8B-B14F-4D97-AF65-F5344CB8AC3E}">
        <p14:creationId xmlns:p14="http://schemas.microsoft.com/office/powerpoint/2010/main" val="34009735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26" y="76200"/>
            <a:ext cx="8965474" cy="685800"/>
          </a:xfrm>
        </p:spPr>
        <p:txBody>
          <a:bodyPr>
            <a:normAutofit fontScale="90000"/>
          </a:bodyPr>
          <a:lstStyle/>
          <a:p>
            <a:r>
              <a:rPr lang="en-US" dirty="0" smtClean="0"/>
              <a:t/>
            </a:r>
            <a:br>
              <a:rPr lang="en-US" dirty="0" smtClean="0"/>
            </a:br>
            <a:r>
              <a:rPr lang="en-US" sz="2200" dirty="0" smtClean="0"/>
              <a:t>Announcement of Open Window - CHAAP</a:t>
            </a:r>
            <a:r>
              <a:rPr lang="en-US" dirty="0" smtClean="0"/>
              <a:t/>
            </a:r>
            <a:br>
              <a:rPr lang="en-US" dirty="0" smtClean="0"/>
            </a:b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1040713887"/>
              </p:ext>
            </p:extLst>
          </p:nvPr>
        </p:nvGraphicFramePr>
        <p:xfrm>
          <a:off x="1600200" y="867109"/>
          <a:ext cx="5562600" cy="5980005"/>
        </p:xfrm>
        <a:graphic>
          <a:graphicData uri="http://schemas.openxmlformats.org/presentationml/2006/ole">
            <mc:AlternateContent xmlns:mc="http://schemas.openxmlformats.org/markup-compatibility/2006">
              <mc:Choice xmlns:v="urn:schemas-microsoft-com:vml" Requires="v">
                <p:oleObj spid="_x0000_s1045" name="Document" r:id="rId4" imgW="5940848" imgH="6386904" progId="Word.Document.12">
                  <p:embed/>
                </p:oleObj>
              </mc:Choice>
              <mc:Fallback>
                <p:oleObj name="Document" r:id="rId4" imgW="5940848" imgH="6386904" progId="Word.Document.12">
                  <p:embed/>
                  <p:pic>
                    <p:nvPicPr>
                      <p:cNvPr id="0" name=""/>
                      <p:cNvPicPr/>
                      <p:nvPr/>
                    </p:nvPicPr>
                    <p:blipFill>
                      <a:blip r:embed="rId5"/>
                      <a:stretch>
                        <a:fillRect/>
                      </a:stretch>
                    </p:blipFill>
                    <p:spPr>
                      <a:xfrm>
                        <a:off x="1600200" y="867109"/>
                        <a:ext cx="5562600" cy="5980005"/>
                      </a:xfrm>
                      <a:prstGeom prst="rect">
                        <a:avLst/>
                      </a:prstGeom>
                    </p:spPr>
                  </p:pic>
                </p:oleObj>
              </mc:Fallback>
            </mc:AlternateContent>
          </a:graphicData>
        </a:graphic>
      </p:graphicFrame>
    </p:spTree>
    <p:extLst>
      <p:ext uri="{BB962C8B-B14F-4D97-AF65-F5344CB8AC3E}">
        <p14:creationId xmlns:p14="http://schemas.microsoft.com/office/powerpoint/2010/main" val="5275337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838200" y="1371600"/>
            <a:ext cx="8157822"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23220"/>
          </a:xfrm>
          <a:prstGeom prst="rect">
            <a:avLst/>
          </a:prstGeom>
          <a:noFill/>
        </p:spPr>
        <p:txBody>
          <a:bodyPr wrap="square" rtlCol="0">
            <a:spAutoFit/>
          </a:bodyPr>
          <a:lstStyle/>
          <a:p>
            <a:r>
              <a:rPr lang="en-US" sz="2800" dirty="0" smtClean="0"/>
              <a:t>Changes to Open Cycle Programs</a:t>
            </a:r>
            <a:r>
              <a:rPr lang="en-US" sz="2800" smtClean="0"/>
              <a:t>:</a:t>
            </a:r>
            <a:r>
              <a:rPr lang="en-US" sz="2800"/>
              <a:t> </a:t>
            </a:r>
            <a:r>
              <a:rPr lang="en-US" sz="2800" smtClean="0"/>
              <a:t>CSAR</a:t>
            </a:r>
            <a:endParaRPr lang="en-US" sz="2800" dirty="0" smtClean="0"/>
          </a:p>
        </p:txBody>
      </p:sp>
      <p:sp>
        <p:nvSpPr>
          <p:cNvPr id="8" name="Rectangle 7"/>
          <p:cNvSpPr/>
          <p:nvPr/>
        </p:nvSpPr>
        <p:spPr>
          <a:xfrm>
            <a:off x="1371600" y="173952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1371600" y="1833082"/>
            <a:ext cx="7010400" cy="3962623"/>
          </a:xfrm>
          <a:prstGeom prst="rect">
            <a:avLst/>
          </a:prstGeom>
        </p:spPr>
        <p:txBody>
          <a:bodyPr wrap="square">
            <a:spAutoFit/>
          </a:bodyPr>
          <a:lstStyle/>
          <a:p>
            <a:pPr marL="800100" lvl="1" indent="-342900" algn="just">
              <a:buFont typeface="+mj-lt"/>
              <a:buAutoNum type="arabicPeriod"/>
            </a:pPr>
            <a:endParaRPr lang="en-US" sz="1400" dirty="0" smtClean="0"/>
          </a:p>
          <a:p>
            <a:pPr marL="342900" indent="-342900" algn="just">
              <a:buAutoNum type="arabicPeriod"/>
            </a:pPr>
            <a:r>
              <a:rPr lang="en-US" sz="1400" dirty="0">
                <a:latin typeface="Calibri" panose="020F0502020204030204" pitchFamily="34" charset="0"/>
                <a:ea typeface="Calibri" panose="020F0502020204030204" pitchFamily="34" charset="0"/>
                <a:cs typeface="Times New Roman" panose="02020603050405020304" pitchFamily="18" charset="0"/>
              </a:rPr>
              <a:t>Program is changed from “Open Cycle” to “Open Window</a:t>
            </a:r>
            <a:r>
              <a:rPr lang="en-US" sz="1400" dirty="0" smtClean="0">
                <a:latin typeface="Calibri" panose="020F0502020204030204" pitchFamily="34" charset="0"/>
                <a:ea typeface="Calibri" panose="020F0502020204030204" pitchFamily="34" charset="0"/>
                <a:cs typeface="Times New Roman" panose="02020603050405020304" pitchFamily="18" charset="0"/>
              </a:rPr>
              <a:t>”</a:t>
            </a:r>
            <a:r>
              <a:rPr lang="en-US" sz="1400" dirty="0" smtClean="0"/>
              <a:t>;</a:t>
            </a:r>
          </a:p>
          <a:p>
            <a:pPr marL="342900" indent="-342900" algn="just">
              <a:buAutoNum type="arabicPeriod"/>
            </a:pPr>
            <a:endParaRPr lang="en-US" sz="1400" dirty="0" smtClean="0"/>
          </a:p>
          <a:p>
            <a:pPr marL="342900" indent="-342900" algn="just">
              <a:buAutoNum type="arabicPeriod"/>
            </a:pPr>
            <a:r>
              <a:rPr lang="en-US" sz="1400" dirty="0" smtClean="0"/>
              <a:t>Fixed Period with Finite amount of funding announce (After CHAAP and NOAH):</a:t>
            </a:r>
          </a:p>
          <a:p>
            <a:pPr marL="342900" indent="-342900" algn="just">
              <a:buAutoNum type="arabicPeriod"/>
            </a:pPr>
            <a:endParaRPr lang="en-US" sz="1400" dirty="0" smtClean="0"/>
          </a:p>
          <a:p>
            <a:pPr marL="342900" indent="-342900" algn="just">
              <a:buAutoNum type="arabicPeriod"/>
            </a:pPr>
            <a:r>
              <a:rPr lang="en-US" sz="1400" dirty="0" smtClean="0"/>
              <a:t>Program is still non-competitive but limited to those not awarded a CHAAP or NOAH project on first in first out up to amount available in </a:t>
            </a:r>
            <a:r>
              <a:rPr lang="en-US" sz="1400" smtClean="0"/>
              <a:t>the window;</a:t>
            </a:r>
            <a:endParaRPr lang="en-US" sz="1400" dirty="0" smtClean="0"/>
          </a:p>
          <a:p>
            <a:pPr marL="342900" indent="-342900" algn="just">
              <a:buAutoNum type="arabicPeriod"/>
            </a:pPr>
            <a:endParaRPr lang="en-US" sz="1400" dirty="0" smtClean="0"/>
          </a:p>
          <a:p>
            <a:pPr marL="342900" indent="-342900" algn="just">
              <a:buAutoNum type="arabicPeriod"/>
            </a:pPr>
            <a:r>
              <a:rPr lang="en-US" sz="1400" dirty="0" smtClean="0"/>
              <a:t>Formal </a:t>
            </a:r>
            <a:r>
              <a:rPr lang="en-US" sz="1400" dirty="0"/>
              <a:t>market </a:t>
            </a:r>
            <a:r>
              <a:rPr lang="en-US" sz="1400" dirty="0" smtClean="0"/>
              <a:t>studies may be required </a:t>
            </a:r>
            <a:r>
              <a:rPr lang="en-US" sz="1400" dirty="0"/>
              <a:t>with the application instead of an alternative market </a:t>
            </a:r>
            <a:r>
              <a:rPr lang="en-US" sz="1400" dirty="0" smtClean="0"/>
              <a:t>analysis in certain situations.;</a:t>
            </a:r>
          </a:p>
          <a:p>
            <a:pPr marL="342900" indent="-342900" algn="just">
              <a:buAutoNum type="arabicPeriod"/>
            </a:pPr>
            <a:endParaRPr lang="en-US" sz="1400" dirty="0" smtClean="0"/>
          </a:p>
          <a:p>
            <a:pPr marL="342900" indent="-342900" algn="just">
              <a:buAutoNum type="arabicPeriod"/>
            </a:pPr>
            <a:r>
              <a:rPr lang="en-US" sz="1400" dirty="0" smtClean="0"/>
              <a:t>Limit </a:t>
            </a:r>
            <a:r>
              <a:rPr lang="en-US" sz="1400" dirty="0"/>
              <a:t>on Development Subsidy has been eliminated</a:t>
            </a:r>
            <a:r>
              <a:rPr lang="en-US" sz="1400" dirty="0" smtClean="0"/>
              <a:t>;</a:t>
            </a:r>
          </a:p>
          <a:p>
            <a:pPr algn="just"/>
            <a:endParaRPr lang="en-US" sz="1400" dirty="0" smtClean="0"/>
          </a:p>
          <a:p>
            <a:pPr marL="800100" lvl="1" indent="-342900" algn="just">
              <a:buFont typeface="+mj-lt"/>
              <a:buAutoNum type="arabicPeriod"/>
            </a:pPr>
            <a:endParaRPr lang="en-US" sz="1400" dirty="0" smtClean="0">
              <a:solidFill>
                <a:prstClr val="black"/>
              </a:solidFill>
            </a:endParaRPr>
          </a:p>
          <a:p>
            <a:pPr marL="800100" lvl="1" indent="-342900" algn="just">
              <a:buFont typeface="+mj-lt"/>
              <a:buAutoNum type="arabicPeriod"/>
            </a:pPr>
            <a:endParaRPr lang="en-US" sz="1400" dirty="0" smtClean="0"/>
          </a:p>
          <a:p>
            <a:pPr algn="just"/>
            <a:r>
              <a:rPr lang="en-US" sz="1400" b="1" dirty="0" smtClean="0"/>
              <a:t>	</a:t>
            </a:r>
          </a:p>
          <a:p>
            <a:pPr marL="342900" indent="-342900" algn="just">
              <a:buFont typeface="+mj-lt"/>
              <a:buAutoNum type="arabicPeriod"/>
            </a:pPr>
            <a:endParaRPr lang="en-US" sz="1400" dirty="0" smtClean="0"/>
          </a:p>
          <a:p>
            <a:pPr algn="just"/>
            <a:endParaRPr lang="en-US" sz="1350" dirty="0" smtClean="0"/>
          </a:p>
        </p:txBody>
      </p:sp>
    </p:spTree>
    <p:extLst>
      <p:ext uri="{BB962C8B-B14F-4D97-AF65-F5344CB8AC3E}">
        <p14:creationId xmlns:p14="http://schemas.microsoft.com/office/powerpoint/2010/main" val="2549130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1" y="1321520"/>
            <a:ext cx="9143999"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r>
              <a:rPr lang="en-US" sz="5500" b="1" dirty="0" smtClean="0"/>
              <a:t>National Changes</a:t>
            </a:r>
            <a:endParaRPr lang="en-US" sz="5500" b="1" dirty="0"/>
          </a:p>
          <a:p>
            <a:endParaRPr lang="en-US" sz="55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Tree>
    <p:extLst>
      <p:ext uri="{BB962C8B-B14F-4D97-AF65-F5344CB8AC3E}">
        <p14:creationId xmlns:p14="http://schemas.microsoft.com/office/powerpoint/2010/main" val="19336398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838200" y="1371600"/>
            <a:ext cx="8157822"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23220"/>
          </a:xfrm>
          <a:prstGeom prst="rect">
            <a:avLst/>
          </a:prstGeom>
          <a:noFill/>
        </p:spPr>
        <p:txBody>
          <a:bodyPr wrap="square" rtlCol="0">
            <a:spAutoFit/>
          </a:bodyPr>
          <a:lstStyle/>
          <a:p>
            <a:r>
              <a:rPr lang="en-US" sz="2800" dirty="0" smtClean="0"/>
              <a:t>Changes to Open Cycle Programs:</a:t>
            </a:r>
            <a:r>
              <a:rPr lang="en-US" sz="2800" dirty="0"/>
              <a:t> </a:t>
            </a:r>
            <a:r>
              <a:rPr lang="en-US" sz="2800" dirty="0" smtClean="0"/>
              <a:t>NOAH</a:t>
            </a:r>
          </a:p>
        </p:txBody>
      </p:sp>
      <p:sp>
        <p:nvSpPr>
          <p:cNvPr id="8" name="Rectangle 7"/>
          <p:cNvSpPr/>
          <p:nvPr/>
        </p:nvSpPr>
        <p:spPr>
          <a:xfrm>
            <a:off x="1371600" y="173952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1219200" y="1721236"/>
            <a:ext cx="7162800" cy="5582574"/>
          </a:xfrm>
          <a:prstGeom prst="rect">
            <a:avLst/>
          </a:prstGeom>
        </p:spPr>
        <p:txBody>
          <a:bodyPr wrap="square">
            <a:spAutoFit/>
          </a:bodyPr>
          <a:lstStyle/>
          <a:p>
            <a:pPr marL="342900" indent="-342900" algn="just">
              <a:buAutoNum type="arabicPeriod"/>
            </a:pPr>
            <a:r>
              <a:rPr lang="en-US" sz="1400" dirty="0" smtClean="0">
                <a:latin typeface="Calibri" panose="020F0502020204030204" pitchFamily="34" charset="0"/>
                <a:ea typeface="Calibri" panose="020F0502020204030204" pitchFamily="34" charset="0"/>
                <a:cs typeface="Times New Roman" panose="02020603050405020304" pitchFamily="18" charset="0"/>
              </a:rPr>
              <a:t>Program </a:t>
            </a:r>
            <a:r>
              <a:rPr lang="en-US" sz="1400" dirty="0">
                <a:latin typeface="Calibri" panose="020F0502020204030204" pitchFamily="34" charset="0"/>
                <a:ea typeface="Calibri" panose="020F0502020204030204" pitchFamily="34" charset="0"/>
                <a:cs typeface="Times New Roman" panose="02020603050405020304" pitchFamily="18" charset="0"/>
              </a:rPr>
              <a:t>is changed from “Open Cycle” to “Open Window</a:t>
            </a:r>
            <a:r>
              <a:rPr lang="en-US" sz="1400" dirty="0" smtClean="0">
                <a:latin typeface="Calibri" panose="020F0502020204030204" pitchFamily="34" charset="0"/>
                <a:ea typeface="Calibri" panose="020F0502020204030204" pitchFamily="34" charset="0"/>
                <a:cs typeface="Times New Roman" panose="02020603050405020304" pitchFamily="18" charset="0"/>
              </a:rPr>
              <a:t>”</a:t>
            </a:r>
            <a:r>
              <a:rPr lang="en-US" sz="1400" dirty="0" smtClean="0"/>
              <a:t>;</a:t>
            </a:r>
          </a:p>
          <a:p>
            <a:pPr marL="342900" indent="-342900" algn="just">
              <a:buAutoNum type="arabicPeriod"/>
            </a:pPr>
            <a:endParaRPr lang="en-US" sz="1400" dirty="0" smtClean="0"/>
          </a:p>
          <a:p>
            <a:pPr marL="342900" indent="-342900" algn="just">
              <a:buAutoNum type="arabicPeriod"/>
            </a:pPr>
            <a:r>
              <a:rPr lang="en-US" sz="1400" dirty="0" smtClean="0"/>
              <a:t>Fixed Period with Finite amount of funding announce:</a:t>
            </a:r>
          </a:p>
          <a:p>
            <a:pPr marL="342900" indent="-342900" algn="just">
              <a:buAutoNum type="arabicPeriod"/>
            </a:pPr>
            <a:endParaRPr lang="en-US" sz="1400" dirty="0" smtClean="0"/>
          </a:p>
          <a:p>
            <a:pPr marL="342900" indent="-342900" algn="just">
              <a:buAutoNum type="arabicPeriod"/>
            </a:pPr>
            <a:r>
              <a:rPr lang="en-US" sz="1400" dirty="0" smtClean="0"/>
              <a:t>Program is </a:t>
            </a:r>
            <a:r>
              <a:rPr lang="en-US" sz="1400" dirty="0"/>
              <a:t>now competitive and a </a:t>
            </a:r>
            <a:r>
              <a:rPr lang="en-US" sz="1400" dirty="0" smtClean="0"/>
              <a:t>Scoring </a:t>
            </a:r>
            <a:r>
              <a:rPr lang="en-US" sz="1400" dirty="0"/>
              <a:t>Rubric has been </a:t>
            </a:r>
            <a:r>
              <a:rPr lang="en-US" sz="1400" dirty="0" smtClean="0"/>
              <a:t>added;</a:t>
            </a:r>
          </a:p>
          <a:p>
            <a:pPr marL="342900" indent="-342900" algn="just">
              <a:buAutoNum type="arabicPeriod"/>
            </a:pPr>
            <a:endParaRPr lang="en-US" sz="1400" dirty="0" smtClean="0"/>
          </a:p>
          <a:p>
            <a:pPr marL="342900" indent="-342900" algn="just">
              <a:buAutoNum type="arabicPeriod"/>
            </a:pPr>
            <a:r>
              <a:rPr lang="en-US" sz="1400" dirty="0" smtClean="0"/>
              <a:t>Rental is  eliminated as an eligible activity;</a:t>
            </a:r>
          </a:p>
          <a:p>
            <a:pPr marL="342900" indent="-342900" algn="just">
              <a:buAutoNum type="arabicPeriod"/>
            </a:pPr>
            <a:endParaRPr lang="en-US" sz="1400" dirty="0" smtClean="0"/>
          </a:p>
          <a:p>
            <a:pPr marL="342900" indent="-342900" algn="just">
              <a:buAutoNum type="arabicPeriod"/>
            </a:pPr>
            <a:r>
              <a:rPr lang="en-US" sz="1400" dirty="0" smtClean="0"/>
              <a:t>Formal </a:t>
            </a:r>
            <a:r>
              <a:rPr lang="en-US" sz="1400" dirty="0"/>
              <a:t>market </a:t>
            </a:r>
            <a:r>
              <a:rPr lang="en-US" sz="1400" dirty="0" smtClean="0"/>
              <a:t>studies may be required </a:t>
            </a:r>
            <a:r>
              <a:rPr lang="en-US" sz="1400" dirty="0"/>
              <a:t>with the application instead of an alternative market </a:t>
            </a:r>
            <a:r>
              <a:rPr lang="en-US" sz="1400" dirty="0" smtClean="0"/>
              <a:t>analysis in certain situations.;</a:t>
            </a:r>
          </a:p>
          <a:p>
            <a:pPr marL="342900" indent="-342900" algn="just">
              <a:buAutoNum type="arabicPeriod"/>
            </a:pPr>
            <a:endParaRPr lang="en-US" sz="1400" dirty="0" smtClean="0"/>
          </a:p>
          <a:p>
            <a:pPr marL="342900" indent="-342900" algn="just">
              <a:buAutoNum type="arabicPeriod"/>
            </a:pPr>
            <a:r>
              <a:rPr lang="en-US" sz="1400" dirty="0" smtClean="0"/>
              <a:t>Area </a:t>
            </a:r>
            <a:r>
              <a:rPr lang="en-US" sz="1400" dirty="0"/>
              <a:t>of Demonstrated Need has been eliminated as a special area for funding;</a:t>
            </a:r>
            <a:endParaRPr lang="en-US" sz="1400" dirty="0" smtClean="0"/>
          </a:p>
          <a:p>
            <a:pPr marL="342900" indent="-342900" algn="just">
              <a:buAutoNum type="arabicPeriod"/>
            </a:pPr>
            <a:endParaRPr lang="en-US" sz="1400" dirty="0" smtClean="0"/>
          </a:p>
          <a:p>
            <a:pPr marL="342900" indent="-342900" algn="just">
              <a:buAutoNum type="arabicPeriod"/>
            </a:pPr>
            <a:r>
              <a:rPr lang="en-US" sz="1400" dirty="0" smtClean="0"/>
              <a:t>Limit </a:t>
            </a:r>
            <a:r>
              <a:rPr lang="en-US" sz="1400" dirty="0"/>
              <a:t>on Development Subsidy has been eliminated</a:t>
            </a:r>
            <a:r>
              <a:rPr lang="en-US" sz="1400" dirty="0" smtClean="0"/>
              <a:t>;</a:t>
            </a:r>
          </a:p>
          <a:p>
            <a:pPr marL="342900" indent="-342900" algn="just">
              <a:buAutoNum type="arabicPeriod"/>
            </a:pPr>
            <a:endParaRPr lang="en-US" sz="1400" dirty="0" smtClean="0"/>
          </a:p>
          <a:p>
            <a:pPr marL="342900" indent="-342900" algn="just">
              <a:buAutoNum type="arabicPeriod"/>
            </a:pPr>
            <a:r>
              <a:rPr lang="en-US" sz="1400" dirty="0" smtClean="0"/>
              <a:t>Projects </a:t>
            </a:r>
            <a:r>
              <a:rPr lang="en-US" sz="1400" dirty="0"/>
              <a:t>that known to be “phased” will be treated as requiring Davis-Bacon if the total number of units is to exceed </a:t>
            </a:r>
            <a:r>
              <a:rPr lang="en-US" sz="1400" dirty="0" smtClean="0"/>
              <a:t>11.</a:t>
            </a:r>
          </a:p>
          <a:p>
            <a:pPr marL="342900" indent="-342900" algn="just">
              <a:buAutoNum type="arabicPeriod"/>
            </a:pPr>
            <a:endParaRPr lang="en-US" sz="1400" dirty="0" smtClean="0"/>
          </a:p>
          <a:p>
            <a:pPr marL="342900" indent="-342900" algn="just">
              <a:buAutoNum type="arabicPeriod"/>
            </a:pPr>
            <a:r>
              <a:rPr lang="en-US" sz="1400" dirty="0" smtClean="0"/>
              <a:t>Eligible </a:t>
            </a:r>
            <a:r>
              <a:rPr lang="en-US" sz="1400" dirty="0"/>
              <a:t>Applicants have been restricted to nonprofits which are not State Certified CHDOs</a:t>
            </a:r>
            <a:endParaRPr lang="en-US" sz="1400" dirty="0" smtClean="0"/>
          </a:p>
          <a:p>
            <a:pPr algn="just"/>
            <a:endParaRPr lang="en-US" sz="1400" dirty="0" smtClean="0"/>
          </a:p>
          <a:p>
            <a:pPr marL="800100" lvl="1" indent="-342900" algn="just">
              <a:buFont typeface="+mj-lt"/>
              <a:buAutoNum type="arabicPeriod"/>
            </a:pPr>
            <a:endParaRPr lang="en-US" sz="1400" dirty="0" smtClean="0">
              <a:solidFill>
                <a:prstClr val="black"/>
              </a:solidFill>
            </a:endParaRPr>
          </a:p>
          <a:p>
            <a:pPr marL="800100" lvl="1" indent="-342900" algn="just">
              <a:buFont typeface="+mj-lt"/>
              <a:buAutoNum type="arabicPeriod"/>
            </a:pPr>
            <a:endParaRPr lang="en-US" sz="1400" dirty="0" smtClean="0"/>
          </a:p>
          <a:p>
            <a:pPr algn="just"/>
            <a:r>
              <a:rPr lang="en-US" sz="1400" b="1" dirty="0" smtClean="0"/>
              <a:t>	</a:t>
            </a:r>
          </a:p>
          <a:p>
            <a:pPr marL="342900" indent="-342900" algn="just">
              <a:buFont typeface="+mj-lt"/>
              <a:buAutoNum type="arabicPeriod"/>
            </a:pPr>
            <a:endParaRPr lang="en-US" sz="1400" dirty="0" smtClean="0"/>
          </a:p>
          <a:p>
            <a:pPr algn="just"/>
            <a:endParaRPr lang="en-US" sz="1350" dirty="0" smtClean="0"/>
          </a:p>
        </p:txBody>
      </p:sp>
    </p:spTree>
    <p:extLst>
      <p:ext uri="{BB962C8B-B14F-4D97-AF65-F5344CB8AC3E}">
        <p14:creationId xmlns:p14="http://schemas.microsoft.com/office/powerpoint/2010/main" val="30825149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1" y="1321520"/>
            <a:ext cx="9143999"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634419"/>
            <a:ext cx="7010400" cy="1077218"/>
          </a:xfrm>
          <a:prstGeom prst="rect">
            <a:avLst/>
          </a:prstGeom>
          <a:noFill/>
        </p:spPr>
        <p:txBody>
          <a:bodyPr wrap="square" rtlCol="0">
            <a:spAutoFit/>
          </a:bodyPr>
          <a:lstStyle/>
          <a:p>
            <a:endParaRPr lang="en-US" sz="3200" dirty="0" smtClean="0"/>
          </a:p>
          <a:p>
            <a:r>
              <a:rPr lang="en-US" sz="3200" dirty="0" smtClean="0"/>
              <a:t>Proposed</a:t>
            </a:r>
            <a:r>
              <a:rPr lang="en-US" dirty="0" smtClean="0"/>
              <a:t> </a:t>
            </a:r>
            <a:r>
              <a:rPr lang="en-US" sz="3200" dirty="0" smtClean="0"/>
              <a:t>Rule</a:t>
            </a:r>
            <a:endParaRPr lang="en-US" sz="3200" dirty="0"/>
          </a:p>
        </p:txBody>
      </p:sp>
      <p:sp>
        <p:nvSpPr>
          <p:cNvPr id="5" name="Rectangle 4"/>
          <p:cNvSpPr/>
          <p:nvPr/>
        </p:nvSpPr>
        <p:spPr>
          <a:xfrm>
            <a:off x="1371600" y="2853426"/>
            <a:ext cx="7036524" cy="1287532"/>
          </a:xfrm>
          <a:prstGeom prst="rect">
            <a:avLst/>
          </a:prstGeom>
        </p:spPr>
        <p:txBody>
          <a:bodyPr wrap="square">
            <a:spAutoFit/>
          </a:bodyPr>
          <a:lstStyle/>
          <a:p>
            <a:pPr algn="just">
              <a:lnSpc>
                <a:spcPct val="150000"/>
              </a:lnSpc>
              <a:spcBef>
                <a:spcPts val="750"/>
              </a:spcBef>
              <a:spcAft>
                <a:spcPts val="750"/>
              </a:spcAft>
            </a:pPr>
            <a:r>
              <a:rPr lang="en-US" dirty="0" smtClean="0">
                <a:solidFill>
                  <a:srgbClr val="202020"/>
                </a:solidFill>
                <a:latin typeface="Arial" panose="020B0604020202020204" pitchFamily="34" charset="0"/>
                <a:ea typeface="Calibri" panose="020F0502020204030204" pitchFamily="34" charset="0"/>
              </a:rPr>
              <a:t>On </a:t>
            </a:r>
            <a:r>
              <a:rPr lang="en-US" dirty="0">
                <a:solidFill>
                  <a:srgbClr val="202020"/>
                </a:solidFill>
                <a:latin typeface="Arial" panose="020B0604020202020204" pitchFamily="34" charset="0"/>
                <a:ea typeface="Calibri" panose="020F0502020204030204" pitchFamily="34" charset="0"/>
              </a:rPr>
              <a:t>May 29, 2024, HUD published a </a:t>
            </a:r>
            <a:r>
              <a:rPr lang="en-US" u="sng" dirty="0">
                <a:solidFill>
                  <a:srgbClr val="0000EE"/>
                </a:solidFill>
                <a:latin typeface="Arial" panose="020B0604020202020204" pitchFamily="34" charset="0"/>
                <a:ea typeface="Calibri" panose="020F0502020204030204" pitchFamily="34" charset="0"/>
                <a:hlinkClick r:id="rId4"/>
              </a:rPr>
              <a:t>Proposed </a:t>
            </a:r>
            <a:r>
              <a:rPr lang="en-US" u="sng" dirty="0" smtClean="0">
                <a:solidFill>
                  <a:srgbClr val="0000EE"/>
                </a:solidFill>
                <a:latin typeface="Arial" panose="020B0604020202020204" pitchFamily="34" charset="0"/>
                <a:ea typeface="Calibri" panose="020F0502020204030204" pitchFamily="34" charset="0"/>
                <a:hlinkClick r:id="rId4"/>
              </a:rPr>
              <a:t>Rule</a:t>
            </a:r>
            <a:r>
              <a:rPr lang="en-US" dirty="0">
                <a:solidFill>
                  <a:srgbClr val="0000EE"/>
                </a:solidFill>
                <a:latin typeface="Arial" panose="020B0604020202020204" pitchFamily="34" charset="0"/>
                <a:ea typeface="Calibri" panose="020F0502020204030204" pitchFamily="34" charset="0"/>
              </a:rPr>
              <a:t> </a:t>
            </a:r>
            <a:r>
              <a:rPr lang="en-US" dirty="0" smtClean="0">
                <a:solidFill>
                  <a:srgbClr val="202020"/>
                </a:solidFill>
                <a:latin typeface="Arial" panose="020B0604020202020204" pitchFamily="34" charset="0"/>
                <a:ea typeface="Calibri" panose="020F0502020204030204" pitchFamily="34" charset="0"/>
              </a:rPr>
              <a:t>to </a:t>
            </a:r>
            <a:r>
              <a:rPr lang="en-US" dirty="0">
                <a:solidFill>
                  <a:srgbClr val="202020"/>
                </a:solidFill>
                <a:latin typeface="Arial" panose="020B0604020202020204" pitchFamily="34" charset="0"/>
                <a:ea typeface="Calibri" panose="020F0502020204030204" pitchFamily="34" charset="0"/>
              </a:rPr>
              <a:t>modernize regulations for the HOME Investment Partnerships Program (HOME). All public comments are due by </a:t>
            </a:r>
            <a:r>
              <a:rPr lang="en-US" b="1" dirty="0">
                <a:solidFill>
                  <a:srgbClr val="202020"/>
                </a:solidFill>
                <a:latin typeface="Arial" panose="020B0604020202020204" pitchFamily="34" charset="0"/>
                <a:ea typeface="Calibri" panose="020F0502020204030204" pitchFamily="34" charset="0"/>
              </a:rPr>
              <a:t>July 29, 2024</a:t>
            </a:r>
            <a:r>
              <a:rPr lang="en-US" dirty="0" smtClean="0">
                <a:solidFill>
                  <a:srgbClr val="202020"/>
                </a:solidFill>
                <a:latin typeface="Arial" panose="020B0604020202020204" pitchFamily="34" charset="0"/>
                <a:ea typeface="Calibri" panose="020F0502020204030204" pitchFamily="34" charset="0"/>
              </a:rPr>
              <a:t>.</a:t>
            </a:r>
          </a:p>
        </p:txBody>
      </p:sp>
    </p:spTree>
    <p:extLst>
      <p:ext uri="{BB962C8B-B14F-4D97-AF65-F5344CB8AC3E}">
        <p14:creationId xmlns:p14="http://schemas.microsoft.com/office/powerpoint/2010/main" val="9556076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1" y="1321520"/>
            <a:ext cx="9143999"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762000" y="1239641"/>
            <a:ext cx="7391400" cy="584775"/>
          </a:xfrm>
          <a:prstGeom prst="rect">
            <a:avLst/>
          </a:prstGeom>
          <a:noFill/>
        </p:spPr>
        <p:txBody>
          <a:bodyPr wrap="square" rtlCol="0">
            <a:spAutoFit/>
          </a:bodyPr>
          <a:lstStyle/>
          <a:p>
            <a:r>
              <a:rPr lang="en-US" sz="3200" dirty="0" smtClean="0"/>
              <a:t>Proposed</a:t>
            </a:r>
            <a:r>
              <a:rPr lang="en-US" dirty="0" smtClean="0"/>
              <a:t> </a:t>
            </a:r>
            <a:r>
              <a:rPr lang="en-US" sz="3200" dirty="0" smtClean="0"/>
              <a:t>Rule</a:t>
            </a:r>
            <a:endParaRPr lang="en-US" sz="3200" dirty="0"/>
          </a:p>
        </p:txBody>
      </p:sp>
      <p:sp>
        <p:nvSpPr>
          <p:cNvPr id="5" name="Rectangle 4"/>
          <p:cNvSpPr/>
          <p:nvPr/>
        </p:nvSpPr>
        <p:spPr>
          <a:xfrm>
            <a:off x="762000" y="1824416"/>
            <a:ext cx="7646124" cy="5411738"/>
          </a:xfrm>
          <a:prstGeom prst="rect">
            <a:avLst/>
          </a:prstGeom>
        </p:spPr>
        <p:txBody>
          <a:bodyPr wrap="square">
            <a:spAutoFit/>
          </a:bodyPr>
          <a:lstStyle/>
          <a:p>
            <a:pPr algn="just">
              <a:lnSpc>
                <a:spcPct val="150000"/>
              </a:lnSpc>
              <a:spcBef>
                <a:spcPts val="750"/>
              </a:spcBef>
              <a:spcAft>
                <a:spcPts val="750"/>
              </a:spcAft>
            </a:pPr>
            <a:r>
              <a:rPr lang="en-US" dirty="0">
                <a:solidFill>
                  <a:srgbClr val="202020"/>
                </a:solidFill>
                <a:latin typeface="Arial" panose="020B0604020202020204" pitchFamily="34" charset="0"/>
                <a:ea typeface="Calibri" panose="020F0502020204030204" pitchFamily="34" charset="0"/>
              </a:rPr>
              <a:t>The Proposed Rule can be read at:</a:t>
            </a:r>
          </a:p>
          <a:p>
            <a:pPr algn="just">
              <a:lnSpc>
                <a:spcPct val="150000"/>
              </a:lnSpc>
              <a:spcBef>
                <a:spcPts val="750"/>
              </a:spcBef>
              <a:spcAft>
                <a:spcPts val="750"/>
              </a:spcAft>
            </a:pPr>
            <a:r>
              <a:rPr lang="en-US" dirty="0">
                <a:solidFill>
                  <a:srgbClr val="202020"/>
                </a:solidFill>
                <a:latin typeface="Arial" panose="020B0604020202020204" pitchFamily="34" charset="0"/>
                <a:ea typeface="Calibri" panose="020F0502020204030204" pitchFamily="34" charset="0"/>
                <a:hlinkClick r:id="rId4"/>
              </a:rPr>
              <a:t>https://urldefense.com/v3/__https:/hudexchange.us5.list-manage.com/track/click?u=87d7c8afc03ba69ee70d865b9&amp;id=3f2b6155f7&amp;e=130c872b5b__;!!CCC_mTA!-FzYF_XfHx4VlJs7xst4e8ndLPOMGT0KhlvX7g9v7oxhpDo_ed7nxCtWrv3-nuANiPFroYj3brRUFT4X75HrZV8</a:t>
            </a:r>
            <a:r>
              <a:rPr lang="en-US" dirty="0" smtClean="0">
                <a:solidFill>
                  <a:srgbClr val="202020"/>
                </a:solidFill>
                <a:latin typeface="Arial" panose="020B0604020202020204" pitchFamily="34" charset="0"/>
                <a:ea typeface="Calibri" panose="020F0502020204030204" pitchFamily="34" charset="0"/>
                <a:hlinkClick r:id="rId4"/>
              </a:rPr>
              <a:t>$</a:t>
            </a:r>
            <a:endParaRPr lang="en-US" dirty="0" smtClean="0">
              <a:solidFill>
                <a:srgbClr val="202020"/>
              </a:solidFill>
              <a:latin typeface="Arial" panose="020B0604020202020204" pitchFamily="34" charset="0"/>
              <a:ea typeface="Calibri" panose="020F0502020204030204" pitchFamily="34" charset="0"/>
            </a:endParaRPr>
          </a:p>
          <a:p>
            <a:pPr algn="just">
              <a:lnSpc>
                <a:spcPct val="150000"/>
              </a:lnSpc>
              <a:spcBef>
                <a:spcPts val="750"/>
              </a:spcBef>
              <a:spcAft>
                <a:spcPts val="750"/>
              </a:spcAft>
            </a:pPr>
            <a:r>
              <a:rPr lang="en-US" dirty="0" smtClean="0">
                <a:solidFill>
                  <a:srgbClr val="202020"/>
                </a:solidFill>
                <a:latin typeface="Arial" panose="020B0604020202020204" pitchFamily="34" charset="0"/>
                <a:ea typeface="Calibri" panose="020F0502020204030204" pitchFamily="34" charset="0"/>
              </a:rPr>
              <a:t>PDF Version (63 pages) </a:t>
            </a:r>
            <a:r>
              <a:rPr lang="en-US" dirty="0">
                <a:solidFill>
                  <a:srgbClr val="202020"/>
                </a:solidFill>
                <a:latin typeface="Arial" panose="020B0604020202020204" pitchFamily="34" charset="0"/>
                <a:ea typeface="Calibri" panose="020F0502020204030204" pitchFamily="34" charset="0"/>
              </a:rPr>
              <a:t>is </a:t>
            </a:r>
            <a:r>
              <a:rPr lang="en-US" dirty="0" smtClean="0">
                <a:solidFill>
                  <a:srgbClr val="202020"/>
                </a:solidFill>
                <a:latin typeface="Arial" panose="020B0604020202020204" pitchFamily="34" charset="0"/>
                <a:ea typeface="Calibri" panose="020F0502020204030204" pitchFamily="34" charset="0"/>
              </a:rPr>
              <a:t>at (May not load with Microsoft Edge): </a:t>
            </a:r>
          </a:p>
          <a:p>
            <a:pPr algn="just">
              <a:lnSpc>
                <a:spcPct val="150000"/>
              </a:lnSpc>
              <a:spcBef>
                <a:spcPts val="750"/>
              </a:spcBef>
              <a:spcAft>
                <a:spcPts val="750"/>
              </a:spcAft>
            </a:pPr>
            <a:r>
              <a:rPr lang="en-US" sz="1200" dirty="0" smtClean="0">
                <a:solidFill>
                  <a:srgbClr val="202020"/>
                </a:solidFill>
                <a:latin typeface="Arial" panose="020B0604020202020204" pitchFamily="34" charset="0"/>
                <a:ea typeface="Calibri" panose="020F0502020204030204" pitchFamily="34" charset="0"/>
              </a:rPr>
              <a:t>chrome-extension</a:t>
            </a:r>
            <a:r>
              <a:rPr lang="en-US" sz="1200" dirty="0">
                <a:solidFill>
                  <a:srgbClr val="202020"/>
                </a:solidFill>
                <a:latin typeface="Arial" panose="020B0604020202020204" pitchFamily="34" charset="0"/>
                <a:ea typeface="Calibri" panose="020F0502020204030204" pitchFamily="34" charset="0"/>
              </a:rPr>
              <a:t>://</a:t>
            </a:r>
            <a:r>
              <a:rPr lang="en-US" sz="1200" dirty="0" err="1">
                <a:solidFill>
                  <a:srgbClr val="202020"/>
                </a:solidFill>
                <a:latin typeface="Arial" panose="020B0604020202020204" pitchFamily="34" charset="0"/>
                <a:ea typeface="Calibri" panose="020F0502020204030204" pitchFamily="34" charset="0"/>
              </a:rPr>
              <a:t>efaidnbmnnnibpcajpcglclefindmkaj</a:t>
            </a:r>
            <a:r>
              <a:rPr lang="en-US" sz="1200" dirty="0">
                <a:solidFill>
                  <a:srgbClr val="202020"/>
                </a:solidFill>
                <a:latin typeface="Arial" panose="020B0604020202020204" pitchFamily="34" charset="0"/>
                <a:ea typeface="Calibri" panose="020F0502020204030204" pitchFamily="34" charset="0"/>
              </a:rPr>
              <a:t>/https://www.govinfo.gov/content/pkg/FR-2024-05-29/pdf/2024-10975.pdf</a:t>
            </a:r>
          </a:p>
          <a:p>
            <a:pPr algn="just">
              <a:lnSpc>
                <a:spcPct val="150000"/>
              </a:lnSpc>
              <a:spcBef>
                <a:spcPts val="750"/>
              </a:spcBef>
              <a:spcAft>
                <a:spcPts val="750"/>
              </a:spcAft>
            </a:pPr>
            <a:endParaRPr lang="en-US" dirty="0" smtClean="0">
              <a:solidFill>
                <a:srgbClr val="202020"/>
              </a:solidFill>
              <a:latin typeface="Arial" panose="020B0604020202020204" pitchFamily="34" charset="0"/>
              <a:ea typeface="Calibri" panose="020F0502020204030204" pitchFamily="34" charset="0"/>
            </a:endParaRPr>
          </a:p>
          <a:p>
            <a:pPr algn="just">
              <a:lnSpc>
                <a:spcPct val="150000"/>
              </a:lnSpc>
              <a:spcBef>
                <a:spcPts val="750"/>
              </a:spcBef>
              <a:spcAft>
                <a:spcPts val="750"/>
              </a:spcAft>
            </a:pPr>
            <a:endParaRPr lang="en-US" dirty="0" smtClean="0">
              <a:solidFill>
                <a:srgbClr val="202020"/>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7451068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1" y="1321520"/>
            <a:ext cx="9143999"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84775"/>
          </a:xfrm>
          <a:prstGeom prst="rect">
            <a:avLst/>
          </a:prstGeom>
          <a:noFill/>
        </p:spPr>
        <p:txBody>
          <a:bodyPr wrap="square" rtlCol="0">
            <a:spAutoFit/>
          </a:bodyPr>
          <a:lstStyle/>
          <a:p>
            <a:r>
              <a:rPr lang="en-US" sz="3200" dirty="0" smtClean="0"/>
              <a:t>Changes</a:t>
            </a:r>
            <a:endParaRPr lang="en-US" sz="3200" dirty="0"/>
          </a:p>
        </p:txBody>
      </p:sp>
      <p:sp>
        <p:nvSpPr>
          <p:cNvPr id="8" name="Rectangle 7"/>
          <p:cNvSpPr/>
          <p:nvPr/>
        </p:nvSpPr>
        <p:spPr>
          <a:xfrm>
            <a:off x="1371600" y="1782791"/>
            <a:ext cx="7010400" cy="4278094"/>
          </a:xfrm>
          <a:prstGeom prst="rect">
            <a:avLst/>
          </a:prstGeom>
        </p:spPr>
        <p:txBody>
          <a:bodyPr wrap="square">
            <a:spAutoFit/>
          </a:bodyPr>
          <a:lstStyle/>
          <a:p>
            <a:pPr algn="just"/>
            <a:r>
              <a:rPr lang="en-US" sz="1600" b="1" dirty="0">
                <a:latin typeface="Times New Roman" panose="02020603050405020304" pitchFamily="18" charset="0"/>
                <a:ea typeface="Calibri" panose="020F0502020204030204" pitchFamily="34" charset="0"/>
              </a:rPr>
              <a:t>Board Membership: </a:t>
            </a:r>
            <a:r>
              <a:rPr lang="en-US" sz="1600" dirty="0">
                <a:latin typeface="Times New Roman" panose="02020603050405020304" pitchFamily="18" charset="0"/>
                <a:ea typeface="Calibri" panose="020F0502020204030204" pitchFamily="34" charset="0"/>
              </a:rPr>
              <a:t>HUD </a:t>
            </a:r>
            <a:r>
              <a:rPr lang="en-US" sz="1600" dirty="0" smtClean="0">
                <a:latin typeface="Times New Roman" panose="02020603050405020304" pitchFamily="18" charset="0"/>
                <a:ea typeface="Calibri" panose="020F0502020204030204" pitchFamily="34" charset="0"/>
              </a:rPr>
              <a:t>is </a:t>
            </a:r>
            <a:r>
              <a:rPr lang="en-US" sz="1600" dirty="0" smtClean="0"/>
              <a:t>revising </a:t>
            </a:r>
            <a:r>
              <a:rPr lang="en-US" sz="1600" dirty="0"/>
              <a:t>paragraph (5) of the CHDO definition to make the limitation on public officials and employees of a governmental entity on the CHDO governing board less </a:t>
            </a:r>
            <a:r>
              <a:rPr lang="en-US" sz="1600" dirty="0" smtClean="0"/>
              <a:t>restrictive.  This would be done by:</a:t>
            </a:r>
          </a:p>
          <a:p>
            <a:pPr algn="just"/>
            <a:endParaRPr lang="en-US" sz="1600" dirty="0" smtClean="0"/>
          </a:p>
          <a:p>
            <a:pPr marL="800100" lvl="1" indent="-342900" algn="just">
              <a:buFont typeface="+mj-lt"/>
              <a:buAutoNum type="arabicPeriod"/>
            </a:pPr>
            <a:r>
              <a:rPr lang="en-US" sz="1600" dirty="0" smtClean="0"/>
              <a:t>The limitation that no more than 1/3 of the Board could be “public employee” would apply only to employees of the certifying PJ or the creating governmental entity.</a:t>
            </a:r>
          </a:p>
          <a:p>
            <a:pPr marL="800100" lvl="1" indent="-342900" algn="just">
              <a:buFont typeface="+mj-lt"/>
              <a:buAutoNum type="arabicPeriod"/>
            </a:pPr>
            <a:endParaRPr lang="en-US" sz="1600" dirty="0" smtClean="0"/>
          </a:p>
          <a:p>
            <a:pPr marL="800100" lvl="1" indent="-342900" algn="just">
              <a:buFont typeface="+mj-lt"/>
              <a:buAutoNum type="arabicPeriod"/>
            </a:pPr>
            <a:r>
              <a:rPr lang="en-US" sz="1600" dirty="0" smtClean="0"/>
              <a:t>The requirement that at </a:t>
            </a:r>
            <a:r>
              <a:rPr lang="en-US" sz="1600" dirty="0"/>
              <a:t>least 1/3 be residents of low-income neighborhood organizations, other low-income community residents, or elected representatives of low-income neighborhood </a:t>
            </a:r>
            <a:r>
              <a:rPr lang="en-US" sz="1600" dirty="0" smtClean="0"/>
              <a:t>organizations is being revised </a:t>
            </a:r>
            <a:r>
              <a:rPr lang="en-US" sz="1600" dirty="0"/>
              <a:t>to allow(1) an individual designated by a low-income neighborhood organization to qualify as a low-income representative, rather than only elected leadership of these organizations and (2) an authorized representative of a nonprofit organizations in the community that addresses the housing or supportive service needs of residents of low-income neighborhoods to qualify as a low-income representative.   </a:t>
            </a:r>
          </a:p>
        </p:txBody>
      </p:sp>
    </p:spTree>
    <p:extLst>
      <p:ext uri="{BB962C8B-B14F-4D97-AF65-F5344CB8AC3E}">
        <p14:creationId xmlns:p14="http://schemas.microsoft.com/office/powerpoint/2010/main" val="6068733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1" y="1321520"/>
            <a:ext cx="9143999"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84775"/>
          </a:xfrm>
          <a:prstGeom prst="rect">
            <a:avLst/>
          </a:prstGeom>
          <a:noFill/>
        </p:spPr>
        <p:txBody>
          <a:bodyPr wrap="square" rtlCol="0">
            <a:spAutoFit/>
          </a:bodyPr>
          <a:lstStyle/>
          <a:p>
            <a:r>
              <a:rPr lang="en-US" sz="3200" dirty="0" smtClean="0"/>
              <a:t>Changes </a:t>
            </a:r>
            <a:r>
              <a:rPr lang="en-US" dirty="0" smtClean="0"/>
              <a:t>(Continued)</a:t>
            </a:r>
            <a:endParaRPr lang="en-US" dirty="0"/>
          </a:p>
        </p:txBody>
      </p:sp>
      <p:sp>
        <p:nvSpPr>
          <p:cNvPr id="8" name="Rectangle 7"/>
          <p:cNvSpPr/>
          <p:nvPr/>
        </p:nvSpPr>
        <p:spPr>
          <a:xfrm>
            <a:off x="1371600" y="178279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1371600" y="2143240"/>
            <a:ext cx="7086600" cy="2585323"/>
          </a:xfrm>
          <a:prstGeom prst="rect">
            <a:avLst/>
          </a:prstGeom>
        </p:spPr>
        <p:txBody>
          <a:bodyPr wrap="square">
            <a:spAutoFit/>
          </a:bodyPr>
          <a:lstStyle/>
          <a:p>
            <a:r>
              <a:rPr lang="en-US" b="1" dirty="0">
                <a:latin typeface="Times New Roman" panose="02020603050405020304" pitchFamily="18" charset="0"/>
                <a:ea typeface="Calibri" panose="020F0502020204030204" pitchFamily="34" charset="0"/>
              </a:rPr>
              <a:t>Community:</a:t>
            </a:r>
            <a:r>
              <a:rPr lang="en-US" dirty="0">
                <a:latin typeface="Times New Roman" panose="02020603050405020304" pitchFamily="18" charset="0"/>
                <a:ea typeface="Calibri" panose="020F0502020204030204" pitchFamily="34" charset="0"/>
              </a:rPr>
              <a:t> </a:t>
            </a:r>
            <a:r>
              <a:rPr lang="en-US" dirty="0" smtClean="0">
                <a:latin typeface="Times New Roman" panose="02020603050405020304" pitchFamily="18" charset="0"/>
                <a:ea typeface="Calibri" panose="020F0502020204030204" pitchFamily="34" charset="0"/>
              </a:rPr>
              <a:t>HUD is proposing to amend </a:t>
            </a:r>
            <a:r>
              <a:rPr lang="en-US" dirty="0" smtClean="0"/>
              <a:t>the </a:t>
            </a:r>
            <a:r>
              <a:rPr lang="en-US" dirty="0"/>
              <a:t>term “community” for rural </a:t>
            </a:r>
            <a:r>
              <a:rPr lang="en-US" dirty="0" smtClean="0"/>
              <a:t>areas which currently is </a:t>
            </a:r>
            <a:r>
              <a:rPr lang="en-US" dirty="0"/>
              <a:t>“a neighborhood or neighborhoods, town, village, county, or multi-county area (but not the entire State)” </a:t>
            </a:r>
            <a:r>
              <a:rPr lang="en-US" dirty="0" smtClean="0"/>
              <a:t>by removing </a:t>
            </a:r>
            <a:r>
              <a:rPr lang="en-US" dirty="0"/>
              <a:t>the text in </a:t>
            </a:r>
            <a:r>
              <a:rPr lang="en-US" dirty="0" smtClean="0"/>
              <a:t>parentheses. This means that:</a:t>
            </a:r>
          </a:p>
          <a:p>
            <a:endParaRPr lang="en-US" dirty="0" smtClean="0"/>
          </a:p>
          <a:p>
            <a:pPr marL="800100" lvl="1" indent="-342900">
              <a:buFont typeface="+mj-lt"/>
              <a:buAutoNum type="arabicPeriod"/>
            </a:pPr>
            <a:r>
              <a:rPr lang="en-US" dirty="0" smtClean="0"/>
              <a:t>CHDO Board members can come from anywhere in the state and;</a:t>
            </a:r>
          </a:p>
          <a:p>
            <a:pPr marL="800100" lvl="1" indent="-342900">
              <a:buFont typeface="+mj-lt"/>
              <a:buAutoNum type="arabicPeriod"/>
            </a:pPr>
            <a:endParaRPr lang="en-US" dirty="0" smtClean="0"/>
          </a:p>
          <a:p>
            <a:pPr marL="800100" lvl="1" indent="-342900">
              <a:buFont typeface="+mj-lt"/>
              <a:buAutoNum type="arabicPeriod"/>
            </a:pPr>
            <a:r>
              <a:rPr lang="en-US" dirty="0" smtClean="0"/>
              <a:t>A CHDO can prove is 1 year of service to the community by having provided services anywhere in the state.</a:t>
            </a:r>
            <a:endParaRPr lang="en-US" dirty="0"/>
          </a:p>
        </p:txBody>
      </p:sp>
    </p:spTree>
    <p:extLst>
      <p:ext uri="{BB962C8B-B14F-4D97-AF65-F5344CB8AC3E}">
        <p14:creationId xmlns:p14="http://schemas.microsoft.com/office/powerpoint/2010/main" val="31733195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1" y="1321520"/>
            <a:ext cx="9143999"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84775"/>
          </a:xfrm>
          <a:prstGeom prst="rect">
            <a:avLst/>
          </a:prstGeom>
          <a:noFill/>
        </p:spPr>
        <p:txBody>
          <a:bodyPr wrap="square" rtlCol="0">
            <a:spAutoFit/>
          </a:bodyPr>
          <a:lstStyle/>
          <a:p>
            <a:r>
              <a:rPr lang="en-US" sz="3200" dirty="0" smtClean="0"/>
              <a:t>Changes </a:t>
            </a:r>
            <a:r>
              <a:rPr lang="en-US" dirty="0" smtClean="0"/>
              <a:t>(Continued)</a:t>
            </a:r>
            <a:endParaRPr lang="en-US" dirty="0"/>
          </a:p>
        </p:txBody>
      </p:sp>
      <p:sp>
        <p:nvSpPr>
          <p:cNvPr id="8" name="Rectangle 7"/>
          <p:cNvSpPr/>
          <p:nvPr/>
        </p:nvSpPr>
        <p:spPr>
          <a:xfrm>
            <a:off x="1371600" y="178279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1371600" y="2143240"/>
            <a:ext cx="7086600" cy="3139321"/>
          </a:xfrm>
          <a:prstGeom prst="rect">
            <a:avLst/>
          </a:prstGeom>
        </p:spPr>
        <p:txBody>
          <a:bodyPr wrap="square">
            <a:spAutoFit/>
          </a:bodyPr>
          <a:lstStyle/>
          <a:p>
            <a:r>
              <a:rPr lang="en-US" b="1" dirty="0" smtClean="0">
                <a:latin typeface="Times New Roman" panose="02020603050405020304" pitchFamily="18" charset="0"/>
                <a:ea typeface="Calibri" panose="020F0502020204030204" pitchFamily="34" charset="0"/>
              </a:rPr>
              <a:t>Staff Capacity: </a:t>
            </a:r>
            <a:r>
              <a:rPr lang="en-US" dirty="0" smtClean="0">
                <a:latin typeface="Times New Roman" panose="02020603050405020304" pitchFamily="18" charset="0"/>
                <a:ea typeface="Calibri" panose="020F0502020204030204" pitchFamily="34" charset="0"/>
              </a:rPr>
              <a:t>HUD current rule requires that a CHDO have staff with capacity to undertake HOME projects. That new rule will </a:t>
            </a:r>
            <a:r>
              <a:rPr lang="en-US" dirty="0" smtClean="0"/>
              <a:t>broaden that to :</a:t>
            </a:r>
          </a:p>
          <a:p>
            <a:endParaRPr lang="en-US" dirty="0"/>
          </a:p>
          <a:p>
            <a:pPr marL="342900" indent="-342900">
              <a:buFont typeface="+mj-lt"/>
              <a:buAutoNum type="arabicPeriod"/>
            </a:pPr>
            <a:r>
              <a:rPr lang="en-US" dirty="0" smtClean="0"/>
              <a:t> An </a:t>
            </a:r>
            <a:r>
              <a:rPr lang="en-US" dirty="0"/>
              <a:t>organization have demonstrated capacity for carrying out projects assisted with HOME funds to also include housing projects assisted with other Federal funds, LIHTC, or local and State affordable housing funds</a:t>
            </a:r>
            <a:r>
              <a:rPr lang="en-US" dirty="0" smtClean="0"/>
              <a:t>.</a:t>
            </a:r>
          </a:p>
          <a:p>
            <a:pPr marL="342900" indent="-342900">
              <a:buFont typeface="+mj-lt"/>
              <a:buAutoNum type="arabicPeriod"/>
            </a:pPr>
            <a:r>
              <a:rPr lang="en-US" dirty="0" smtClean="0"/>
              <a:t>Volunteer Capacity Allowed: The current prohibition against using volunteers to demonstrate capacity is eased by permitting a CHDO to use the demonstrated capacity of volunteers who are board members.</a:t>
            </a:r>
          </a:p>
          <a:p>
            <a:pPr lvl="1"/>
            <a:endParaRPr lang="en-US" dirty="0" smtClean="0"/>
          </a:p>
        </p:txBody>
      </p:sp>
    </p:spTree>
    <p:extLst>
      <p:ext uri="{BB962C8B-B14F-4D97-AF65-F5344CB8AC3E}">
        <p14:creationId xmlns:p14="http://schemas.microsoft.com/office/powerpoint/2010/main" val="14632876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1" y="1321520"/>
            <a:ext cx="9143999" cy="43839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endParaRPr lang="en-US" sz="1400" b="1" dirty="0" smtClean="0"/>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966" y="430919"/>
            <a:ext cx="3918544" cy="666933"/>
          </a:xfrm>
          <a:prstGeom prst="rect">
            <a:avLst/>
          </a:prstGeom>
        </p:spPr>
      </p:pic>
      <p:sp>
        <p:nvSpPr>
          <p:cNvPr id="17" name="TextBox 16"/>
          <p:cNvSpPr txBox="1"/>
          <p:nvPr/>
        </p:nvSpPr>
        <p:spPr>
          <a:xfrm>
            <a:off x="5791200" y="533400"/>
            <a:ext cx="2819400" cy="646331"/>
          </a:xfrm>
          <a:prstGeom prst="rect">
            <a:avLst/>
          </a:prstGeom>
          <a:noFill/>
        </p:spPr>
        <p:txBody>
          <a:bodyPr wrap="square" rtlCol="0">
            <a:spAutoFit/>
          </a:bodyPr>
          <a:lstStyle/>
          <a:p>
            <a:r>
              <a:rPr lang="en-US" dirty="0">
                <a:solidFill>
                  <a:srgbClr val="00B5BF"/>
                </a:solidFill>
                <a:ea typeface="Poppins"/>
                <a:cs typeface="Poppins"/>
                <a:sym typeface="Poppins"/>
              </a:rPr>
              <a:t>Marjorianna Willman</a:t>
            </a:r>
            <a:br>
              <a:rPr lang="en-US" dirty="0">
                <a:solidFill>
                  <a:srgbClr val="00B5BF"/>
                </a:solidFill>
                <a:ea typeface="Poppins"/>
                <a:cs typeface="Poppins"/>
                <a:sym typeface="Poppins"/>
              </a:rPr>
            </a:br>
            <a:r>
              <a:rPr lang="en-US" dirty="0" smtClean="0">
                <a:solidFill>
                  <a:srgbClr val="00B5BF"/>
                </a:solidFill>
                <a:ea typeface="Poppins"/>
                <a:cs typeface="Poppins"/>
                <a:sym typeface="Poppins"/>
              </a:rPr>
              <a:t>Executive </a:t>
            </a:r>
            <a:r>
              <a:rPr lang="en-US" dirty="0">
                <a:solidFill>
                  <a:srgbClr val="00B5BF"/>
                </a:solidFill>
                <a:ea typeface="Poppins"/>
                <a:cs typeface="Poppins"/>
                <a:sym typeface="Poppins"/>
              </a:rPr>
              <a:t>Director</a:t>
            </a:r>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6013658"/>
            <a:ext cx="3918544" cy="736156"/>
          </a:xfrm>
          <a:prstGeom prst="rect">
            <a:avLst/>
          </a:prstGeom>
        </p:spPr>
      </p:pic>
      <p:sp>
        <p:nvSpPr>
          <p:cNvPr id="4" name="TextBox 3"/>
          <p:cNvSpPr txBox="1"/>
          <p:nvPr/>
        </p:nvSpPr>
        <p:spPr>
          <a:xfrm>
            <a:off x="1143000" y="1198016"/>
            <a:ext cx="7010400" cy="584775"/>
          </a:xfrm>
          <a:prstGeom prst="rect">
            <a:avLst/>
          </a:prstGeom>
          <a:noFill/>
        </p:spPr>
        <p:txBody>
          <a:bodyPr wrap="square" rtlCol="0">
            <a:spAutoFit/>
          </a:bodyPr>
          <a:lstStyle/>
          <a:p>
            <a:r>
              <a:rPr lang="en-US" sz="3200" dirty="0" smtClean="0"/>
              <a:t>Changes </a:t>
            </a:r>
            <a:r>
              <a:rPr lang="en-US" dirty="0" smtClean="0"/>
              <a:t>(Continued)</a:t>
            </a:r>
            <a:endParaRPr lang="en-US" dirty="0"/>
          </a:p>
        </p:txBody>
      </p:sp>
      <p:sp>
        <p:nvSpPr>
          <p:cNvPr id="8" name="Rectangle 7"/>
          <p:cNvSpPr/>
          <p:nvPr/>
        </p:nvSpPr>
        <p:spPr>
          <a:xfrm>
            <a:off x="1371600" y="1782791"/>
            <a:ext cx="7010400" cy="584775"/>
          </a:xfrm>
          <a:prstGeom prst="rect">
            <a:avLst/>
          </a:prstGeom>
        </p:spPr>
        <p:txBody>
          <a:bodyPr wrap="square">
            <a:spAutoFit/>
          </a:bodyPr>
          <a:lstStyle/>
          <a:p>
            <a:pPr algn="just"/>
            <a:endParaRPr lang="en-US" sz="1600" dirty="0">
              <a:latin typeface="Times New Roman" panose="02020603050405020304" pitchFamily="18" charset="0"/>
            </a:endParaRPr>
          </a:p>
          <a:p>
            <a:pPr algn="just"/>
            <a:endParaRPr lang="en-US" sz="1600" dirty="0"/>
          </a:p>
        </p:txBody>
      </p:sp>
      <p:sp>
        <p:nvSpPr>
          <p:cNvPr id="2" name="Rectangle 1"/>
          <p:cNvSpPr/>
          <p:nvPr/>
        </p:nvSpPr>
        <p:spPr>
          <a:xfrm>
            <a:off x="1371600" y="2143240"/>
            <a:ext cx="7086600" cy="3416320"/>
          </a:xfrm>
          <a:prstGeom prst="rect">
            <a:avLst/>
          </a:prstGeom>
        </p:spPr>
        <p:txBody>
          <a:bodyPr wrap="square">
            <a:spAutoFit/>
          </a:bodyPr>
          <a:lstStyle/>
          <a:p>
            <a:r>
              <a:rPr lang="en-US" b="1" dirty="0" smtClean="0">
                <a:latin typeface="Times New Roman" panose="02020603050405020304" pitchFamily="18" charset="0"/>
                <a:ea typeface="Calibri" panose="020F0502020204030204" pitchFamily="34" charset="0"/>
              </a:rPr>
              <a:t>Small-Scale Housing: </a:t>
            </a:r>
            <a:r>
              <a:rPr lang="en-US" dirty="0" smtClean="0">
                <a:latin typeface="Times New Roman" panose="02020603050405020304" pitchFamily="18" charset="0"/>
                <a:ea typeface="Calibri" panose="020F0502020204030204" pitchFamily="34" charset="0"/>
              </a:rPr>
              <a:t>HUD proposing to add a definitions for small-scale housing which will be defined as:</a:t>
            </a:r>
            <a:endParaRPr lang="en-US" dirty="0" smtClean="0"/>
          </a:p>
          <a:p>
            <a:endParaRPr lang="en-US" dirty="0"/>
          </a:p>
          <a:p>
            <a:pPr marL="342900" indent="-342900">
              <a:buFont typeface="+mj-lt"/>
              <a:buAutoNum type="arabicPeriod"/>
            </a:pPr>
            <a:r>
              <a:rPr lang="en-US" dirty="0" smtClean="0"/>
              <a:t> A </a:t>
            </a:r>
            <a:r>
              <a:rPr lang="en-US" dirty="0"/>
              <a:t>rental housing project containing no more than four </a:t>
            </a:r>
            <a:r>
              <a:rPr lang="en-US" dirty="0" smtClean="0"/>
              <a:t>units, or:</a:t>
            </a:r>
          </a:p>
          <a:p>
            <a:pPr marL="342900" indent="-342900">
              <a:buFont typeface="+mj-lt"/>
              <a:buAutoNum type="arabicPeriod"/>
            </a:pPr>
            <a:endParaRPr lang="en-US" dirty="0" smtClean="0"/>
          </a:p>
          <a:p>
            <a:pPr marL="342900" indent="-342900">
              <a:buFont typeface="+mj-lt"/>
              <a:buAutoNum type="arabicPeriod"/>
            </a:pPr>
            <a:r>
              <a:rPr lang="en-US" dirty="0" smtClean="0"/>
              <a:t> A homeownership </a:t>
            </a:r>
            <a:r>
              <a:rPr lang="en-US" dirty="0"/>
              <a:t>project with no more than three </a:t>
            </a:r>
            <a:r>
              <a:rPr lang="en-US" dirty="0" smtClean="0"/>
              <a:t>units </a:t>
            </a:r>
            <a:r>
              <a:rPr lang="en-US" dirty="0"/>
              <a:t>on the same site</a:t>
            </a:r>
            <a:r>
              <a:rPr lang="en-US" dirty="0" smtClean="0"/>
              <a:t>.</a:t>
            </a:r>
          </a:p>
          <a:p>
            <a:endParaRPr lang="en-US" dirty="0"/>
          </a:p>
          <a:p>
            <a:r>
              <a:rPr lang="en-US" dirty="0" smtClean="0"/>
              <a:t>This definition is being proposed to allow HUD to issue streamlined procedures for income determinations, ongoing physical inspection, and written tenant waiting lists.</a:t>
            </a:r>
          </a:p>
          <a:p>
            <a:pPr lvl="1"/>
            <a:endParaRPr lang="en-US" dirty="0" smtClean="0"/>
          </a:p>
        </p:txBody>
      </p:sp>
    </p:spTree>
    <p:extLst>
      <p:ext uri="{BB962C8B-B14F-4D97-AF65-F5344CB8AC3E}">
        <p14:creationId xmlns:p14="http://schemas.microsoft.com/office/powerpoint/2010/main" val="30055533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FromProgram xmlns="9bfa651e-1493-4c79-b59e-52320b34b357">Accounting</FromProgram>
    <_dlc_DocId xmlns="e187e5b8-5350-4d50-94d9-3c64de64ff25">35A5UYQPYMWZ-269-9</_dlc_DocId>
    <_dlc_DocIdUrl xmlns="e187e5b8-5350-4d50-94d9-3c64de64ff25">
      <Url>http://sharepoint/pr/_layouts/DocIdRedir.aspx?ID=35A5UYQPYMWZ-269-9</Url>
      <Description>35A5UYQPYMWZ-269-9</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06EAE92B4B9AF547A33AA5D462C4A1C5" ma:contentTypeVersion="2" ma:contentTypeDescription="Create a new document." ma:contentTypeScope="" ma:versionID="904f6839b3a4957ae72589a57b1a4a3c">
  <xsd:schema xmlns:xsd="http://www.w3.org/2001/XMLSchema" xmlns:xs="http://www.w3.org/2001/XMLSchema" xmlns:p="http://schemas.microsoft.com/office/2006/metadata/properties" xmlns:ns2="9bfa651e-1493-4c79-b59e-52320b34b357" xmlns:ns3="e187e5b8-5350-4d50-94d9-3c64de64ff25" targetNamespace="http://schemas.microsoft.com/office/2006/metadata/properties" ma:root="true" ma:fieldsID="c0236e74b06ded5b3e4b92b4a9b0092e" ns2:_="" ns3:_="">
    <xsd:import namespace="9bfa651e-1493-4c79-b59e-52320b34b357"/>
    <xsd:import namespace="e187e5b8-5350-4d50-94d9-3c64de64ff25"/>
    <xsd:element name="properties">
      <xsd:complexType>
        <xsd:sequence>
          <xsd:element name="documentManagement">
            <xsd:complexType>
              <xsd:all>
                <xsd:element ref="ns2:FromProgram"/>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fa651e-1493-4c79-b59e-52320b34b357" elementFormDefault="qualified">
    <xsd:import namespace="http://schemas.microsoft.com/office/2006/documentManagement/types"/>
    <xsd:import namespace="http://schemas.microsoft.com/office/infopath/2007/PartnerControls"/>
    <xsd:element name="FromProgram" ma:index="8" ma:displayName="From Program" ma:default="Accounting" ma:format="Dropdown" ma:internalName="FromProgram">
      <xsd:simpleType>
        <xsd:restriction base="dms:Choice">
          <xsd:enumeration value="Accounting"/>
          <xsd:enumeration value="Administration"/>
          <xsd:enumeration value="Asset Management"/>
          <xsd:enumeration value="Bylaws of the Louisiana Housing Finance Agency"/>
          <xsd:enumeration value="Energy Assistance"/>
          <xsd:enumeration value="HOME"/>
          <xsd:enumeration value="Housing Trust Fund"/>
          <xsd:enumeration value="Human Resources"/>
          <xsd:enumeration value="Information Technology"/>
          <xsd:enumeration value="Internal Audit"/>
          <xsd:enumeration value="Legal"/>
          <xsd:enumeration value="Low-Income Housing Tax Credit"/>
          <xsd:enumeration value="Neighborhood Stabilization"/>
          <xsd:enumeration value="Non-Profit Rebuilding"/>
          <xsd:enumeration value="Performance Based Contract Administration"/>
          <xsd:enumeration value="Public Information &amp; Marketing"/>
          <xsd:enumeration value="Records Management"/>
          <xsd:enumeration value="Single Family (Homeownership)"/>
          <xsd:enumeration value="Special Programs"/>
          <xsd:enumeration value="Agency Properties"/>
          <xsd:enumeration value="Operations"/>
          <xsd:enumeration value="Procurement"/>
          <xsd:enumeration value="LHA"/>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187e5b8-5350-4d50-94d9-3c64de64ff25"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A482D6-88F9-4539-91F6-EC7C528F7514}">
  <ds:schemaRefs>
    <ds:schemaRef ds:uri="http://www.w3.org/XML/1998/namespace"/>
    <ds:schemaRef ds:uri="http://purl.org/dc/elements/1.1/"/>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e187e5b8-5350-4d50-94d9-3c64de64ff25"/>
    <ds:schemaRef ds:uri="9bfa651e-1493-4c79-b59e-52320b34b357"/>
    <ds:schemaRef ds:uri="http://purl.org/dc/dcmitype/"/>
  </ds:schemaRefs>
</ds:datastoreItem>
</file>

<file path=customXml/itemProps2.xml><?xml version="1.0" encoding="utf-8"?>
<ds:datastoreItem xmlns:ds="http://schemas.openxmlformats.org/officeDocument/2006/customXml" ds:itemID="{DDEF92EC-BF0F-4F1A-8F3F-9E3F42B57881}">
  <ds:schemaRefs>
    <ds:schemaRef ds:uri="http://schemas.microsoft.com/sharepoint/events"/>
  </ds:schemaRefs>
</ds:datastoreItem>
</file>

<file path=customXml/itemProps3.xml><?xml version="1.0" encoding="utf-8"?>
<ds:datastoreItem xmlns:ds="http://schemas.openxmlformats.org/officeDocument/2006/customXml" ds:itemID="{67BBB212-5383-403D-A1BD-C02E6F27D9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fa651e-1493-4c79-b59e-52320b34b357"/>
    <ds:schemaRef ds:uri="e187e5b8-5350-4d50-94d9-3c64de64ff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7C6F5BE6-D7C7-4829-9D2E-22ED2093997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6746</TotalTime>
  <Words>4560</Words>
  <Application>Microsoft Office PowerPoint</Application>
  <PresentationFormat>On-screen Show (4:3)</PresentationFormat>
  <Paragraphs>391</Paragraphs>
  <Slides>30</Slides>
  <Notes>30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Poppins</vt:lpstr>
      <vt:lpstr>Times New Roman</vt:lpstr>
      <vt:lpstr>Office Theme</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Announcement of Open Window - CHAAP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kdorsey</dc:creator>
  <cp:lastModifiedBy>Robert McNeese</cp:lastModifiedBy>
  <cp:revision>415</cp:revision>
  <cp:lastPrinted>2023-05-09T14:18:56Z</cp:lastPrinted>
  <dcterms:created xsi:type="dcterms:W3CDTF">2015-04-09T14:19:40Z</dcterms:created>
  <dcterms:modified xsi:type="dcterms:W3CDTF">2024-06-17T16:24:03Z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0x01010006EAE92B4B9AF547A33AA5D462C4A1C5</vt:lpwstr>
  </property>
  <property fmtid="{D5CDD505-2E9C-101B-9397-08002B2CF9AE}" pid="3" name="_dlc_DocIdItemGuid">
    <vt:lpwstr>ff2ee886-6917-489a-b8fd-0edea619e4b2</vt:lpwstr>
  </property>
</Properties>
</file>