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sldIdLst>
    <p:sldId id="297" r:id="rId6"/>
    <p:sldId id="330" r:id="rId7"/>
    <p:sldId id="331" r:id="rId8"/>
    <p:sldId id="324" r:id="rId9"/>
    <p:sldId id="316" r:id="rId10"/>
    <p:sldId id="345" r:id="rId11"/>
    <p:sldId id="315" r:id="rId12"/>
    <p:sldId id="339" r:id="rId13"/>
    <p:sldId id="313" r:id="rId14"/>
    <p:sldId id="314" r:id="rId15"/>
    <p:sldId id="322" r:id="rId16"/>
    <p:sldId id="334" r:id="rId17"/>
    <p:sldId id="335" r:id="rId18"/>
    <p:sldId id="336" r:id="rId19"/>
    <p:sldId id="328" r:id="rId20"/>
    <p:sldId id="340" r:id="rId21"/>
    <p:sldId id="337" r:id="rId22"/>
    <p:sldId id="344" r:id="rId23"/>
    <p:sldId id="341" r:id="rId24"/>
    <p:sldId id="342" r:id="rId25"/>
    <p:sldId id="34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rah Mulhearn" initials="SM" lastIdx="1" clrIdx="0"/>
  <p:cmAuthor id="1" name="mwillman" initials="m" lastIdx="5"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13C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96"/>
      </p:cViewPr>
      <p:guideLst>
        <p:guide orient="horz" pos="2160"/>
        <p:guide pos="2880"/>
      </p:guideLst>
    </p:cSldViewPr>
  </p:slideViewPr>
  <p:notesTextViewPr>
    <p:cViewPr>
      <p:scale>
        <a:sx n="1" d="1"/>
        <a:sy n="1" d="1"/>
      </p:scale>
      <p:origin x="0" y="0"/>
    </p:cViewPr>
  </p:notesTextViewPr>
  <p:sorterViewPr>
    <p:cViewPr>
      <p:scale>
        <a:sx n="100" d="100"/>
        <a:sy n="100" d="100"/>
      </p:scale>
      <p:origin x="0" y="179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36A816-6FE9-4048-B57C-4F32E2E2AFD8}" type="datetimeFigureOut">
              <a:rPr lang="en-US" smtClean="0"/>
              <a:pPr/>
              <a:t>6/13/2018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7B9282-B53B-4786-B052-7277FF9753DC}" type="slidenum">
              <a:rPr lang="en-US" smtClean="0"/>
              <a:pPr/>
              <a:t>‹#›</a:t>
            </a:fld>
            <a:endParaRPr lang="en-US"/>
          </a:p>
        </p:txBody>
      </p:sp>
    </p:spTree>
    <p:extLst>
      <p:ext uri="{BB962C8B-B14F-4D97-AF65-F5344CB8AC3E}">
        <p14:creationId xmlns:p14="http://schemas.microsoft.com/office/powerpoint/2010/main" val="403680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1</a:t>
            </a:fld>
            <a:endParaRPr lang="en-US"/>
          </a:p>
        </p:txBody>
      </p:sp>
    </p:spTree>
    <p:extLst>
      <p:ext uri="{BB962C8B-B14F-4D97-AF65-F5344CB8AC3E}">
        <p14:creationId xmlns:p14="http://schemas.microsoft.com/office/powerpoint/2010/main" val="3804011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10</a:t>
            </a:fld>
            <a:endParaRPr lang="en-US"/>
          </a:p>
        </p:txBody>
      </p:sp>
    </p:spTree>
    <p:extLst>
      <p:ext uri="{BB962C8B-B14F-4D97-AF65-F5344CB8AC3E}">
        <p14:creationId xmlns:p14="http://schemas.microsoft.com/office/powerpoint/2010/main" val="3804011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7B9282-B53B-4786-B052-7277FF9753DC}" type="slidenum">
              <a:rPr lang="en-US" smtClean="0"/>
              <a:pPr/>
              <a:t>11</a:t>
            </a:fld>
            <a:endParaRPr lang="en-US"/>
          </a:p>
        </p:txBody>
      </p:sp>
    </p:spTree>
    <p:extLst>
      <p:ext uri="{BB962C8B-B14F-4D97-AF65-F5344CB8AC3E}">
        <p14:creationId xmlns:p14="http://schemas.microsoft.com/office/powerpoint/2010/main" val="851575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7B9282-B53B-4786-B052-7277FF9753DC}" type="slidenum">
              <a:rPr lang="en-US" smtClean="0"/>
              <a:pPr/>
              <a:t>12</a:t>
            </a:fld>
            <a:endParaRPr lang="en-US"/>
          </a:p>
        </p:txBody>
      </p:sp>
    </p:spTree>
    <p:extLst>
      <p:ext uri="{BB962C8B-B14F-4D97-AF65-F5344CB8AC3E}">
        <p14:creationId xmlns:p14="http://schemas.microsoft.com/office/powerpoint/2010/main" val="2738174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7B9282-B53B-4786-B052-7277FF9753DC}" type="slidenum">
              <a:rPr lang="en-US" smtClean="0"/>
              <a:pPr/>
              <a:t>13</a:t>
            </a:fld>
            <a:endParaRPr lang="en-US"/>
          </a:p>
        </p:txBody>
      </p:sp>
    </p:spTree>
    <p:extLst>
      <p:ext uri="{BB962C8B-B14F-4D97-AF65-F5344CB8AC3E}">
        <p14:creationId xmlns:p14="http://schemas.microsoft.com/office/powerpoint/2010/main" val="3657857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7B9282-B53B-4786-B052-7277FF9753DC}" type="slidenum">
              <a:rPr lang="en-US" smtClean="0"/>
              <a:pPr/>
              <a:t>14</a:t>
            </a:fld>
            <a:endParaRPr lang="en-US"/>
          </a:p>
        </p:txBody>
      </p:sp>
    </p:spTree>
    <p:extLst>
      <p:ext uri="{BB962C8B-B14F-4D97-AF65-F5344CB8AC3E}">
        <p14:creationId xmlns:p14="http://schemas.microsoft.com/office/powerpoint/2010/main" val="2959593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15</a:t>
            </a:fld>
            <a:endParaRPr lang="en-US"/>
          </a:p>
        </p:txBody>
      </p:sp>
    </p:spTree>
    <p:extLst>
      <p:ext uri="{BB962C8B-B14F-4D97-AF65-F5344CB8AC3E}">
        <p14:creationId xmlns:p14="http://schemas.microsoft.com/office/powerpoint/2010/main" val="208264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16</a:t>
            </a:fld>
            <a:endParaRPr lang="en-US"/>
          </a:p>
        </p:txBody>
      </p:sp>
    </p:spTree>
    <p:extLst>
      <p:ext uri="{BB962C8B-B14F-4D97-AF65-F5344CB8AC3E}">
        <p14:creationId xmlns:p14="http://schemas.microsoft.com/office/powerpoint/2010/main" val="3231131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17</a:t>
            </a:fld>
            <a:endParaRPr lang="en-US"/>
          </a:p>
        </p:txBody>
      </p:sp>
    </p:spTree>
    <p:extLst>
      <p:ext uri="{BB962C8B-B14F-4D97-AF65-F5344CB8AC3E}">
        <p14:creationId xmlns:p14="http://schemas.microsoft.com/office/powerpoint/2010/main" val="216985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18</a:t>
            </a:fld>
            <a:endParaRPr lang="en-US"/>
          </a:p>
        </p:txBody>
      </p:sp>
    </p:spTree>
    <p:extLst>
      <p:ext uri="{BB962C8B-B14F-4D97-AF65-F5344CB8AC3E}">
        <p14:creationId xmlns:p14="http://schemas.microsoft.com/office/powerpoint/2010/main" val="3469641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19</a:t>
            </a:fld>
            <a:endParaRPr lang="en-US"/>
          </a:p>
        </p:txBody>
      </p:sp>
    </p:spTree>
    <p:extLst>
      <p:ext uri="{BB962C8B-B14F-4D97-AF65-F5344CB8AC3E}">
        <p14:creationId xmlns:p14="http://schemas.microsoft.com/office/powerpoint/2010/main" val="2865984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2</a:t>
            </a:fld>
            <a:endParaRPr lang="en-US"/>
          </a:p>
        </p:txBody>
      </p:sp>
    </p:spTree>
    <p:extLst>
      <p:ext uri="{BB962C8B-B14F-4D97-AF65-F5344CB8AC3E}">
        <p14:creationId xmlns:p14="http://schemas.microsoft.com/office/powerpoint/2010/main" val="26670509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20</a:t>
            </a:fld>
            <a:endParaRPr lang="en-US"/>
          </a:p>
        </p:txBody>
      </p:sp>
    </p:spTree>
    <p:extLst>
      <p:ext uri="{BB962C8B-B14F-4D97-AF65-F5344CB8AC3E}">
        <p14:creationId xmlns:p14="http://schemas.microsoft.com/office/powerpoint/2010/main" val="3089191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21</a:t>
            </a:fld>
            <a:endParaRPr lang="en-US"/>
          </a:p>
        </p:txBody>
      </p:sp>
    </p:spTree>
    <p:extLst>
      <p:ext uri="{BB962C8B-B14F-4D97-AF65-F5344CB8AC3E}">
        <p14:creationId xmlns:p14="http://schemas.microsoft.com/office/powerpoint/2010/main" val="812067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3</a:t>
            </a:fld>
            <a:endParaRPr lang="en-US"/>
          </a:p>
        </p:txBody>
      </p:sp>
    </p:spTree>
    <p:extLst>
      <p:ext uri="{BB962C8B-B14F-4D97-AF65-F5344CB8AC3E}">
        <p14:creationId xmlns:p14="http://schemas.microsoft.com/office/powerpoint/2010/main" val="1808097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4</a:t>
            </a:fld>
            <a:endParaRPr lang="en-US"/>
          </a:p>
        </p:txBody>
      </p:sp>
    </p:spTree>
    <p:extLst>
      <p:ext uri="{BB962C8B-B14F-4D97-AF65-F5344CB8AC3E}">
        <p14:creationId xmlns:p14="http://schemas.microsoft.com/office/powerpoint/2010/main" val="4202867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5</a:t>
            </a:fld>
            <a:endParaRPr lang="en-US"/>
          </a:p>
        </p:txBody>
      </p:sp>
    </p:spTree>
    <p:extLst>
      <p:ext uri="{BB962C8B-B14F-4D97-AF65-F5344CB8AC3E}">
        <p14:creationId xmlns:p14="http://schemas.microsoft.com/office/powerpoint/2010/main" val="3804011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6</a:t>
            </a:fld>
            <a:endParaRPr lang="en-US"/>
          </a:p>
        </p:txBody>
      </p:sp>
    </p:spTree>
    <p:extLst>
      <p:ext uri="{BB962C8B-B14F-4D97-AF65-F5344CB8AC3E}">
        <p14:creationId xmlns:p14="http://schemas.microsoft.com/office/powerpoint/2010/main" val="3642714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7</a:t>
            </a:fld>
            <a:endParaRPr lang="en-US"/>
          </a:p>
        </p:txBody>
      </p:sp>
    </p:spTree>
    <p:extLst>
      <p:ext uri="{BB962C8B-B14F-4D97-AF65-F5344CB8AC3E}">
        <p14:creationId xmlns:p14="http://schemas.microsoft.com/office/powerpoint/2010/main" val="3804011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8</a:t>
            </a:fld>
            <a:endParaRPr lang="en-US"/>
          </a:p>
        </p:txBody>
      </p:sp>
    </p:spTree>
    <p:extLst>
      <p:ext uri="{BB962C8B-B14F-4D97-AF65-F5344CB8AC3E}">
        <p14:creationId xmlns:p14="http://schemas.microsoft.com/office/powerpoint/2010/main" val="21658960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D7B9282-B53B-4786-B052-7277FF9753DC}" type="slidenum">
              <a:rPr lang="en-US" smtClean="0"/>
              <a:pPr/>
              <a:t>9</a:t>
            </a:fld>
            <a:endParaRPr lang="en-US"/>
          </a:p>
        </p:txBody>
      </p:sp>
    </p:spTree>
    <p:extLst>
      <p:ext uri="{BB962C8B-B14F-4D97-AF65-F5344CB8AC3E}">
        <p14:creationId xmlns:p14="http://schemas.microsoft.com/office/powerpoint/2010/main" val="3804011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296996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267614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1000333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9B1E4B-2E67-4091-ADC7-38AC31A2DA35}"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134498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9B1E4B-2E67-4091-ADC7-38AC31A2DA35}" type="datetimeFigureOut">
              <a:rPr lang="en-US" smtClean="0"/>
              <a:pPr/>
              <a:t>6/13/2018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149530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9B1E4B-2E67-4091-ADC7-38AC31A2DA35}" type="datetimeFigureOut">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205195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9B1E4B-2E67-4091-ADC7-38AC31A2DA35}" type="datetimeFigureOut">
              <a:rPr lang="en-US" smtClean="0"/>
              <a:pPr/>
              <a:t>6/13/2018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407022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9B1E4B-2E67-4091-ADC7-38AC31A2DA35}" type="datetimeFigureOut">
              <a:rPr lang="en-US" smtClean="0"/>
              <a:pPr/>
              <a:t>6/13/2018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84207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B1E4B-2E67-4091-ADC7-38AC31A2DA35}" type="datetimeFigureOut">
              <a:rPr lang="en-US" smtClean="0"/>
              <a:pPr/>
              <a:t>6/13/2018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399174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B1E4B-2E67-4091-ADC7-38AC31A2DA35}" type="datetimeFigureOut">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585319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9B1E4B-2E67-4091-ADC7-38AC31A2DA35}" type="datetimeFigureOut">
              <a:rPr lang="en-US" smtClean="0"/>
              <a:pPr/>
              <a:t>6/13/2018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3CFEC-D876-498A-951A-753450E01640}" type="slidenum">
              <a:rPr lang="en-US" smtClean="0"/>
              <a:pPr/>
              <a:t>‹#›</a:t>
            </a:fld>
            <a:endParaRPr lang="en-US"/>
          </a:p>
        </p:txBody>
      </p:sp>
    </p:spTree>
    <p:extLst>
      <p:ext uri="{BB962C8B-B14F-4D97-AF65-F5344CB8AC3E}">
        <p14:creationId xmlns:p14="http://schemas.microsoft.com/office/powerpoint/2010/main" val="601877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9B1E4B-2E67-4091-ADC7-38AC31A2DA35}" type="datetimeFigureOut">
              <a:rPr lang="en-US" smtClean="0"/>
              <a:pPr/>
              <a:t>6/13/2018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3CFEC-D876-498A-951A-753450E01640}" type="slidenum">
              <a:rPr lang="en-US" smtClean="0"/>
              <a:pPr/>
              <a:t>‹#›</a:t>
            </a:fld>
            <a:endParaRPr lang="en-US"/>
          </a:p>
        </p:txBody>
      </p:sp>
    </p:spTree>
    <p:extLst>
      <p:ext uri="{BB962C8B-B14F-4D97-AF65-F5344CB8AC3E}">
        <p14:creationId xmlns:p14="http://schemas.microsoft.com/office/powerpoint/2010/main" val="2857009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8" Type="http://schemas.openxmlformats.org/officeDocument/2006/relationships/hyperlink" Target="https://www.huduser.gov/qct/qctmap.html"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8" Type="http://schemas.openxmlformats.org/officeDocument/2006/relationships/hyperlink" Target="https://www.census.gov/acs/www/data/data-tables-and-tools/data-profiles/2015/"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8" Type="http://schemas.openxmlformats.org/officeDocument/2006/relationships/hyperlink" Target="https://www.lhc.la.gov/"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hyperlink" Target="https://www.census.gov/acs/www/data/data-tables-and-tools/data-profiles/2015/"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8" Type="http://schemas.openxmlformats.org/officeDocument/2006/relationships/hyperlink" Target="https://www.lhc.la.gov/page/home"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8" Type="http://schemas.openxmlformats.org/officeDocument/2006/relationships/hyperlink" Target="https://www.trulia.com/" TargetMode="External"/><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hyperlink" Target="https://www.zillow.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76200" y="0"/>
            <a:ext cx="9248504"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3048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sp>
        <p:nvSpPr>
          <p:cNvPr id="8" name="TextBox 7"/>
          <p:cNvSpPr txBox="1"/>
          <p:nvPr/>
        </p:nvSpPr>
        <p:spPr>
          <a:xfrm>
            <a:off x="4607289" y="76200"/>
            <a:ext cx="4841511" cy="1446550"/>
          </a:xfrm>
          <a:prstGeom prst="rect">
            <a:avLst/>
          </a:prstGeom>
          <a:noFill/>
          <a:effectLst>
            <a:innerShdw blurRad="63500" dist="50800" dir="13500000">
              <a:prstClr val="black">
                <a:alpha val="50000"/>
              </a:prstClr>
            </a:innerShdw>
          </a:effectLst>
        </p:spPr>
        <p:txBody>
          <a:bodyPr wrap="square" rtlCol="0">
            <a:spAutoFit/>
          </a:bodyPr>
          <a:lstStyle/>
          <a:p>
            <a:r>
              <a:rPr lang="en-US" sz="6000" b="1" dirty="0" smtClean="0">
                <a:solidFill>
                  <a:schemeClr val="bg1"/>
                </a:solidFill>
                <a:effectLst>
                  <a:outerShdw blurRad="60007" dist="310007" dir="7680000" sy="30000" kx="1300200" algn="ctr" rotWithShape="0">
                    <a:prstClr val="black">
                      <a:alpha val="32000"/>
                    </a:prstClr>
                  </a:outerShdw>
                </a:effectLst>
                <a:latin typeface="Times New Roman" panose="02020603050405020304" pitchFamily="18" charset="0"/>
                <a:cs typeface="Times New Roman" panose="02020603050405020304" pitchFamily="18" charset="0"/>
              </a:rPr>
              <a:t>LOUISIANA</a:t>
            </a:r>
          </a:p>
          <a:p>
            <a:r>
              <a:rPr lang="en-US" sz="2400" dirty="0" smtClean="0">
                <a:solidFill>
                  <a:schemeClr val="bg1"/>
                </a:solidFill>
              </a:rPr>
              <a:t>  </a:t>
            </a:r>
            <a:r>
              <a:rPr lang="en-US" sz="2600" b="1" dirty="0" smtClean="0">
                <a:solidFill>
                  <a:schemeClr val="bg1"/>
                </a:solidFill>
                <a:effectLst>
                  <a:reflection blurRad="139700" stA="55000" endA="300" endPos="45500" dir="5400000" sy="-100000" algn="bl" rotWithShape="0"/>
                </a:effectLst>
                <a:latin typeface="Times New Roman" panose="02020603050405020304" pitchFamily="18" charset="0"/>
                <a:cs typeface="Times New Roman" panose="02020603050405020304" pitchFamily="18" charset="0"/>
              </a:rPr>
              <a:t>HOUSING CORPORATION</a:t>
            </a:r>
            <a:endParaRPr lang="en-US" sz="2600" b="1" dirty="0">
              <a:solidFill>
                <a:schemeClr val="bg1"/>
              </a:solidFill>
              <a:effectLst>
                <a:reflection blurRad="139700" stA="55000" endA="300" endPos="45500" dir="5400000" sy="-100000" algn="bl" rotWithShape="0"/>
              </a:effectLst>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6" name="Title 6"/>
          <p:cNvSpPr txBox="1">
            <a:spLocks/>
          </p:cNvSpPr>
          <p:nvPr/>
        </p:nvSpPr>
        <p:spPr>
          <a:xfrm>
            <a:off x="-1" y="2030730"/>
            <a:ext cx="9143999" cy="269367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6000" dirty="0" smtClean="0"/>
          </a:p>
          <a:p>
            <a:r>
              <a:rPr lang="en-US" sz="6000" dirty="0" smtClean="0"/>
              <a:t> </a:t>
            </a:r>
            <a:r>
              <a:rPr lang="en-US" sz="5500" b="1" dirty="0" smtClean="0"/>
              <a:t>Housing Production Department</a:t>
            </a:r>
          </a:p>
          <a:p>
            <a:endParaRPr lang="en-US" sz="4000" b="1" dirty="0" smtClean="0"/>
          </a:p>
        </p:txBody>
      </p:sp>
      <p:sp>
        <p:nvSpPr>
          <p:cNvPr id="15" name="Subtitle 2"/>
          <p:cNvSpPr txBox="1">
            <a:spLocks/>
          </p:cNvSpPr>
          <p:nvPr/>
        </p:nvSpPr>
        <p:spPr>
          <a:xfrm>
            <a:off x="2729592" y="3752850"/>
            <a:ext cx="5423808"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US" sz="2400" b="1" i="1" dirty="0" smtClean="0">
              <a:solidFill>
                <a:schemeClr val="tx1"/>
              </a:solidFill>
            </a:endParaRPr>
          </a:p>
        </p:txBody>
      </p:sp>
    </p:spTree>
    <p:extLst>
      <p:ext uri="{BB962C8B-B14F-4D97-AF65-F5344CB8AC3E}">
        <p14:creationId xmlns:p14="http://schemas.microsoft.com/office/powerpoint/2010/main" val="2338783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1772" y="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2800" b="1" dirty="0" smtClean="0">
                <a:solidFill>
                  <a:schemeClr val="bg1"/>
                </a:solidFill>
              </a:rPr>
              <a:t>SAMPLE                             ALTERNATIVE MARKET ANALYSIS                  TABLE</a:t>
            </a:r>
            <a:br>
              <a:rPr lang="en-US" sz="2800" b="1" dirty="0" smtClean="0">
                <a:solidFill>
                  <a:schemeClr val="bg1"/>
                </a:solidFill>
              </a:rPr>
            </a:br>
            <a:endParaRPr lang="en-US" sz="28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0" y="1981200"/>
            <a:ext cx="9144000"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2291682190"/>
              </p:ext>
            </p:extLst>
          </p:nvPr>
        </p:nvGraphicFramePr>
        <p:xfrm>
          <a:off x="-21775" y="1908809"/>
          <a:ext cx="9165775" cy="4157111"/>
        </p:xfrm>
        <a:graphic>
          <a:graphicData uri="http://schemas.openxmlformats.org/drawingml/2006/table">
            <a:tbl>
              <a:tblPr firstRow="1" bandRow="1">
                <a:tableStyleId>{5C22544A-7EE6-4342-B048-85BDC9FD1C3A}</a:tableStyleId>
              </a:tblPr>
              <a:tblGrid>
                <a:gridCol w="1833155">
                  <a:extLst>
                    <a:ext uri="{9D8B030D-6E8A-4147-A177-3AD203B41FA5}">
                      <a16:colId xmlns:a16="http://schemas.microsoft.com/office/drawing/2014/main" val="152717402"/>
                    </a:ext>
                  </a:extLst>
                </a:gridCol>
                <a:gridCol w="1833155">
                  <a:extLst>
                    <a:ext uri="{9D8B030D-6E8A-4147-A177-3AD203B41FA5}">
                      <a16:colId xmlns:a16="http://schemas.microsoft.com/office/drawing/2014/main" val="3951720366"/>
                    </a:ext>
                  </a:extLst>
                </a:gridCol>
                <a:gridCol w="1833155">
                  <a:extLst>
                    <a:ext uri="{9D8B030D-6E8A-4147-A177-3AD203B41FA5}">
                      <a16:colId xmlns:a16="http://schemas.microsoft.com/office/drawing/2014/main" val="1445656060"/>
                    </a:ext>
                  </a:extLst>
                </a:gridCol>
                <a:gridCol w="1833155">
                  <a:extLst>
                    <a:ext uri="{9D8B030D-6E8A-4147-A177-3AD203B41FA5}">
                      <a16:colId xmlns:a16="http://schemas.microsoft.com/office/drawing/2014/main" val="2874477848"/>
                    </a:ext>
                  </a:extLst>
                </a:gridCol>
                <a:gridCol w="1833155">
                  <a:extLst>
                    <a:ext uri="{9D8B030D-6E8A-4147-A177-3AD203B41FA5}">
                      <a16:colId xmlns:a16="http://schemas.microsoft.com/office/drawing/2014/main" val="3692189579"/>
                    </a:ext>
                  </a:extLst>
                </a:gridCol>
              </a:tblGrid>
              <a:tr h="923803">
                <a:tc>
                  <a:txBody>
                    <a:bodyPr/>
                    <a:lstStyle/>
                    <a:p>
                      <a:pPr algn="ctr"/>
                      <a:r>
                        <a:rPr lang="en-US" dirty="0" smtClean="0"/>
                        <a:t>Address</a:t>
                      </a:r>
                      <a:endParaRPr lang="en-US" dirty="0"/>
                    </a:p>
                  </a:txBody>
                  <a:tcPr/>
                </a:tc>
                <a:tc>
                  <a:txBody>
                    <a:bodyPr/>
                    <a:lstStyle/>
                    <a:p>
                      <a:pPr algn="ctr"/>
                      <a:r>
                        <a:rPr lang="en-US" dirty="0" smtClean="0"/>
                        <a:t>Size</a:t>
                      </a:r>
                    </a:p>
                    <a:p>
                      <a:pPr algn="ctr"/>
                      <a:r>
                        <a:rPr lang="en-US" dirty="0" smtClean="0"/>
                        <a:t>In Square Feet</a:t>
                      </a:r>
                      <a:endParaRPr lang="en-US" dirty="0"/>
                    </a:p>
                  </a:txBody>
                  <a:tcPr/>
                </a:tc>
                <a:tc>
                  <a:txBody>
                    <a:bodyPr/>
                    <a:lstStyle/>
                    <a:p>
                      <a:pPr algn="ctr"/>
                      <a:r>
                        <a:rPr lang="en-US" dirty="0" smtClean="0"/>
                        <a:t>Price</a:t>
                      </a:r>
                      <a:endParaRPr lang="en-US" dirty="0"/>
                    </a:p>
                  </a:txBody>
                  <a:tcPr/>
                </a:tc>
                <a:tc>
                  <a:txBody>
                    <a:bodyPr/>
                    <a:lstStyle/>
                    <a:p>
                      <a:pPr algn="ctr"/>
                      <a:r>
                        <a:rPr lang="en-US" dirty="0" smtClean="0"/>
                        <a:t>Square Foot Cost</a:t>
                      </a:r>
                      <a:endParaRPr lang="en-US" dirty="0"/>
                    </a:p>
                  </a:txBody>
                  <a:tcPr/>
                </a:tc>
                <a:tc>
                  <a:txBody>
                    <a:bodyPr/>
                    <a:lstStyle/>
                    <a:p>
                      <a:pPr algn="ctr"/>
                      <a:r>
                        <a:rPr lang="en-US" dirty="0" smtClean="0"/>
                        <a:t>Time on Market (Days)</a:t>
                      </a:r>
                    </a:p>
                    <a:p>
                      <a:endParaRPr lang="en-US" dirty="0"/>
                    </a:p>
                  </a:txBody>
                  <a:tcPr/>
                </a:tc>
                <a:extLst>
                  <a:ext uri="{0D108BD9-81ED-4DB2-BD59-A6C34878D82A}">
                    <a16:rowId xmlns:a16="http://schemas.microsoft.com/office/drawing/2014/main" val="1044276163"/>
                  </a:ext>
                </a:extLst>
              </a:tr>
              <a:tr h="461901">
                <a:tc>
                  <a:txBody>
                    <a:bodyPr/>
                    <a:lstStyle/>
                    <a:p>
                      <a:pPr algn="ctr"/>
                      <a:r>
                        <a:rPr lang="fr-FR" sz="1200" dirty="0" smtClean="0"/>
                        <a:t>1205 Front St, </a:t>
                      </a:r>
                    </a:p>
                    <a:p>
                      <a:pPr algn="ctr"/>
                      <a:r>
                        <a:rPr lang="fr-FR" sz="1200" dirty="0" smtClean="0"/>
                        <a:t>Bogalusa, LA 70427</a:t>
                      </a:r>
                      <a:endParaRPr lang="en-US" sz="1200" dirty="0"/>
                    </a:p>
                  </a:txBody>
                  <a:tcPr/>
                </a:tc>
                <a:tc>
                  <a:txBody>
                    <a:bodyPr/>
                    <a:lstStyle/>
                    <a:p>
                      <a:pPr algn="ctr"/>
                      <a:r>
                        <a:rPr lang="en-US" sz="1200" dirty="0" smtClean="0"/>
                        <a:t>1,668 </a:t>
                      </a:r>
                      <a:endParaRPr lang="en-US" sz="1200" dirty="0"/>
                    </a:p>
                  </a:txBody>
                  <a:tcPr/>
                </a:tc>
                <a:tc>
                  <a:txBody>
                    <a:bodyPr/>
                    <a:lstStyle/>
                    <a:p>
                      <a:pPr algn="ctr"/>
                      <a:r>
                        <a:rPr lang="en-US" sz="1200" dirty="0" smtClean="0"/>
                        <a:t>40,000</a:t>
                      </a:r>
                      <a:endParaRPr lang="en-US" sz="1200" dirty="0"/>
                    </a:p>
                  </a:txBody>
                  <a:tcPr/>
                </a:tc>
                <a:tc>
                  <a:txBody>
                    <a:bodyPr/>
                    <a:lstStyle/>
                    <a:p>
                      <a:pPr algn="ctr"/>
                      <a:r>
                        <a:rPr lang="en-US" sz="1200" dirty="0" smtClean="0"/>
                        <a:t>23.98</a:t>
                      </a:r>
                      <a:endParaRPr lang="en-US" sz="1200" dirty="0"/>
                    </a:p>
                  </a:txBody>
                  <a:tcPr/>
                </a:tc>
                <a:tc>
                  <a:txBody>
                    <a:bodyPr/>
                    <a:lstStyle/>
                    <a:p>
                      <a:pPr algn="ctr"/>
                      <a:r>
                        <a:rPr lang="en-US" sz="1200" dirty="0" smtClean="0"/>
                        <a:t>446</a:t>
                      </a:r>
                      <a:endParaRPr lang="en-US" sz="1200" dirty="0"/>
                    </a:p>
                  </a:txBody>
                  <a:tcPr/>
                </a:tc>
                <a:extLst>
                  <a:ext uri="{0D108BD9-81ED-4DB2-BD59-A6C34878D82A}">
                    <a16:rowId xmlns:a16="http://schemas.microsoft.com/office/drawing/2014/main" val="3399691029"/>
                  </a:ext>
                </a:extLst>
              </a:tr>
              <a:tr h="461901">
                <a:tc>
                  <a:txBody>
                    <a:bodyPr/>
                    <a:lstStyle/>
                    <a:p>
                      <a:pPr algn="ctr"/>
                      <a:r>
                        <a:rPr lang="fr-FR" sz="1200" dirty="0" smtClean="0"/>
                        <a:t>1028 Front St, </a:t>
                      </a:r>
                    </a:p>
                    <a:p>
                      <a:pPr algn="ctr"/>
                      <a:r>
                        <a:rPr lang="fr-FR" sz="1200" dirty="0" smtClean="0"/>
                        <a:t>Bogalusa, LA 70427</a:t>
                      </a:r>
                      <a:endParaRPr lang="en-US" sz="1200" dirty="0"/>
                    </a:p>
                  </a:txBody>
                  <a:tcPr/>
                </a:tc>
                <a:tc>
                  <a:txBody>
                    <a:bodyPr/>
                    <a:lstStyle/>
                    <a:p>
                      <a:pPr algn="ctr"/>
                      <a:r>
                        <a:rPr lang="en-US" sz="1200" dirty="0" smtClean="0"/>
                        <a:t>799</a:t>
                      </a:r>
                      <a:endParaRPr lang="en-US" sz="1200" dirty="0"/>
                    </a:p>
                  </a:txBody>
                  <a:tcPr/>
                </a:tc>
                <a:tc>
                  <a:txBody>
                    <a:bodyPr/>
                    <a:lstStyle/>
                    <a:p>
                      <a:pPr algn="ctr"/>
                      <a:r>
                        <a:rPr lang="en-US" sz="1200" dirty="0" smtClean="0"/>
                        <a:t>10,000</a:t>
                      </a:r>
                    </a:p>
                    <a:p>
                      <a:pPr algn="ctr"/>
                      <a:endParaRPr lang="en-US" sz="1200" dirty="0"/>
                    </a:p>
                  </a:txBody>
                  <a:tcPr/>
                </a:tc>
                <a:tc>
                  <a:txBody>
                    <a:bodyPr/>
                    <a:lstStyle/>
                    <a:p>
                      <a:pPr algn="ctr"/>
                      <a:r>
                        <a:rPr lang="en-US" sz="1200" dirty="0" smtClean="0"/>
                        <a:t>12.52</a:t>
                      </a:r>
                      <a:endParaRPr lang="en-US" sz="1200" dirty="0"/>
                    </a:p>
                  </a:txBody>
                  <a:tcPr/>
                </a:tc>
                <a:tc>
                  <a:txBody>
                    <a:bodyPr/>
                    <a:lstStyle/>
                    <a:p>
                      <a:pPr algn="ctr"/>
                      <a:r>
                        <a:rPr lang="en-US" sz="1200" dirty="0" smtClean="0"/>
                        <a:t>534</a:t>
                      </a:r>
                      <a:endParaRPr lang="en-US" sz="1200" dirty="0"/>
                    </a:p>
                  </a:txBody>
                  <a:tcPr/>
                </a:tc>
                <a:extLst>
                  <a:ext uri="{0D108BD9-81ED-4DB2-BD59-A6C34878D82A}">
                    <a16:rowId xmlns:a16="http://schemas.microsoft.com/office/drawing/2014/main" val="4075263944"/>
                  </a:ext>
                </a:extLst>
              </a:tr>
              <a:tr h="461901">
                <a:tc>
                  <a:txBody>
                    <a:bodyPr/>
                    <a:lstStyle/>
                    <a:p>
                      <a:pPr algn="ctr"/>
                      <a:r>
                        <a:rPr lang="fr-FR" sz="1200" dirty="0" smtClean="0"/>
                        <a:t>1709 Charlevoix St, </a:t>
                      </a:r>
                    </a:p>
                    <a:p>
                      <a:pPr algn="ctr"/>
                      <a:r>
                        <a:rPr lang="fr-FR" sz="1200" dirty="0" smtClean="0"/>
                        <a:t>Bogalusa, LA 70427</a:t>
                      </a:r>
                      <a:endParaRPr lang="en-US" sz="1200" dirty="0"/>
                    </a:p>
                  </a:txBody>
                  <a:tcPr/>
                </a:tc>
                <a:tc>
                  <a:txBody>
                    <a:bodyPr/>
                    <a:lstStyle/>
                    <a:p>
                      <a:pPr algn="ctr"/>
                      <a:r>
                        <a:rPr lang="en-US" sz="1200" dirty="0" smtClean="0"/>
                        <a:t>1,375 </a:t>
                      </a:r>
                      <a:endParaRPr lang="en-US" sz="1200" dirty="0"/>
                    </a:p>
                  </a:txBody>
                  <a:tcPr/>
                </a:tc>
                <a:tc>
                  <a:txBody>
                    <a:bodyPr/>
                    <a:lstStyle/>
                    <a:p>
                      <a:pPr algn="ctr"/>
                      <a:r>
                        <a:rPr lang="en-US" sz="1200" dirty="0" smtClean="0"/>
                        <a:t>21,500</a:t>
                      </a:r>
                      <a:endParaRPr lang="en-US" sz="1200" dirty="0"/>
                    </a:p>
                  </a:txBody>
                  <a:tcPr/>
                </a:tc>
                <a:tc>
                  <a:txBody>
                    <a:bodyPr/>
                    <a:lstStyle/>
                    <a:p>
                      <a:pPr algn="ctr"/>
                      <a:r>
                        <a:rPr lang="en-US" sz="1200" dirty="0" smtClean="0"/>
                        <a:t>16.64</a:t>
                      </a:r>
                      <a:endParaRPr lang="en-US" sz="1200" dirty="0"/>
                    </a:p>
                  </a:txBody>
                  <a:tcPr/>
                </a:tc>
                <a:tc>
                  <a:txBody>
                    <a:bodyPr/>
                    <a:lstStyle/>
                    <a:p>
                      <a:pPr algn="ctr"/>
                      <a:r>
                        <a:rPr lang="en-US" sz="1200" dirty="0" smtClean="0"/>
                        <a:t>236</a:t>
                      </a:r>
                      <a:endParaRPr lang="en-US" sz="1200" dirty="0"/>
                    </a:p>
                  </a:txBody>
                  <a:tcPr/>
                </a:tc>
                <a:extLst>
                  <a:ext uri="{0D108BD9-81ED-4DB2-BD59-A6C34878D82A}">
                    <a16:rowId xmlns:a16="http://schemas.microsoft.com/office/drawing/2014/main" val="1986712325"/>
                  </a:ext>
                </a:extLst>
              </a:tr>
              <a:tr h="461901">
                <a:tc>
                  <a:txBody>
                    <a:bodyPr/>
                    <a:lstStyle/>
                    <a:p>
                      <a:pPr algn="ctr"/>
                      <a:r>
                        <a:rPr lang="fr-FR" sz="1200" dirty="0" smtClean="0"/>
                        <a:t>1904 Charlevoix St, </a:t>
                      </a:r>
                    </a:p>
                    <a:p>
                      <a:pPr algn="ctr"/>
                      <a:r>
                        <a:rPr lang="fr-FR" sz="1200" dirty="0" smtClean="0"/>
                        <a:t>Bogalusa, LA 70427</a:t>
                      </a:r>
                      <a:endParaRPr lang="en-US" sz="1200" dirty="0"/>
                    </a:p>
                  </a:txBody>
                  <a:tcPr/>
                </a:tc>
                <a:tc>
                  <a:txBody>
                    <a:bodyPr/>
                    <a:lstStyle/>
                    <a:p>
                      <a:pPr algn="ctr"/>
                      <a:r>
                        <a:rPr lang="en-US" sz="1200" dirty="0" smtClean="0"/>
                        <a:t>1,622 </a:t>
                      </a:r>
                      <a:endParaRPr lang="en-US" sz="1200" dirty="0"/>
                    </a:p>
                  </a:txBody>
                  <a:tcPr/>
                </a:tc>
                <a:tc>
                  <a:txBody>
                    <a:bodyPr/>
                    <a:lstStyle/>
                    <a:p>
                      <a:pPr algn="ctr"/>
                      <a:r>
                        <a:rPr lang="en-US" sz="1200" dirty="0" smtClean="0"/>
                        <a:t>28,000</a:t>
                      </a:r>
                      <a:endParaRPr lang="en-US" sz="1200" dirty="0"/>
                    </a:p>
                  </a:txBody>
                  <a:tcPr/>
                </a:tc>
                <a:tc>
                  <a:txBody>
                    <a:bodyPr/>
                    <a:lstStyle/>
                    <a:p>
                      <a:pPr algn="ctr"/>
                      <a:r>
                        <a:rPr lang="en-US" sz="1200" dirty="0" smtClean="0"/>
                        <a:t>17.26</a:t>
                      </a:r>
                      <a:endParaRPr lang="en-US" sz="1200" dirty="0"/>
                    </a:p>
                  </a:txBody>
                  <a:tcPr/>
                </a:tc>
                <a:tc>
                  <a:txBody>
                    <a:bodyPr/>
                    <a:lstStyle/>
                    <a:p>
                      <a:pPr algn="ctr"/>
                      <a:r>
                        <a:rPr lang="en-US" sz="1200" dirty="0" smtClean="0"/>
                        <a:t>419</a:t>
                      </a:r>
                      <a:endParaRPr lang="en-US" sz="1200" dirty="0"/>
                    </a:p>
                  </a:txBody>
                  <a:tcPr/>
                </a:tc>
                <a:extLst>
                  <a:ext uri="{0D108BD9-81ED-4DB2-BD59-A6C34878D82A}">
                    <a16:rowId xmlns:a16="http://schemas.microsoft.com/office/drawing/2014/main" val="575518026"/>
                  </a:ext>
                </a:extLst>
              </a:tr>
              <a:tr h="646662">
                <a:tc>
                  <a:txBody>
                    <a:bodyPr/>
                    <a:lstStyle/>
                    <a:p>
                      <a:pPr algn="ctr"/>
                      <a:r>
                        <a:rPr lang="en-US" sz="1200" dirty="0" smtClean="0"/>
                        <a:t>1115 Young Brothers Rd, </a:t>
                      </a:r>
                    </a:p>
                    <a:p>
                      <a:pPr algn="ctr"/>
                      <a:r>
                        <a:rPr lang="en-US" sz="1200" dirty="0" smtClean="0"/>
                        <a:t>Bogalusa, LA 70427</a:t>
                      </a:r>
                      <a:endParaRPr lang="en-US" sz="1200" dirty="0"/>
                    </a:p>
                  </a:txBody>
                  <a:tcPr/>
                </a:tc>
                <a:tc>
                  <a:txBody>
                    <a:bodyPr/>
                    <a:lstStyle/>
                    <a:p>
                      <a:pPr algn="ctr"/>
                      <a:r>
                        <a:rPr lang="en-US" sz="1200" dirty="0" smtClean="0"/>
                        <a:t>1,082</a:t>
                      </a:r>
                      <a:endParaRPr lang="en-US" sz="1200" dirty="0"/>
                    </a:p>
                  </a:txBody>
                  <a:tcPr/>
                </a:tc>
                <a:tc>
                  <a:txBody>
                    <a:bodyPr/>
                    <a:lstStyle/>
                    <a:p>
                      <a:pPr algn="ctr"/>
                      <a:r>
                        <a:rPr lang="en-US" sz="1200" dirty="0" smtClean="0"/>
                        <a:t>6,000</a:t>
                      </a:r>
                      <a:endParaRPr lang="en-US" sz="1200" dirty="0"/>
                    </a:p>
                  </a:txBody>
                  <a:tcPr/>
                </a:tc>
                <a:tc>
                  <a:txBody>
                    <a:bodyPr/>
                    <a:lstStyle/>
                    <a:p>
                      <a:pPr algn="ctr"/>
                      <a:r>
                        <a:rPr lang="en-US" sz="1200" dirty="0" smtClean="0"/>
                        <a:t>5.55</a:t>
                      </a:r>
                      <a:endParaRPr lang="en-US" sz="1200" dirty="0"/>
                    </a:p>
                  </a:txBody>
                  <a:tcPr/>
                </a:tc>
                <a:tc>
                  <a:txBody>
                    <a:bodyPr/>
                    <a:lstStyle/>
                    <a:p>
                      <a:pPr algn="ctr"/>
                      <a:r>
                        <a:rPr lang="en-US" sz="1200" dirty="0" smtClean="0"/>
                        <a:t>877</a:t>
                      </a:r>
                      <a:endParaRPr lang="en-US" sz="1200" dirty="0"/>
                    </a:p>
                  </a:txBody>
                  <a:tcPr/>
                </a:tc>
                <a:extLst>
                  <a:ext uri="{0D108BD9-81ED-4DB2-BD59-A6C34878D82A}">
                    <a16:rowId xmlns:a16="http://schemas.microsoft.com/office/drawing/2014/main" val="3525446390"/>
                  </a:ext>
                </a:extLst>
              </a:tr>
              <a:tr h="277141">
                <a:tc>
                  <a:txBody>
                    <a:bodyPr/>
                    <a:lstStyle/>
                    <a:p>
                      <a:pPr algn="ctr"/>
                      <a:r>
                        <a:rPr lang="en-US" sz="1200" dirty="0" smtClean="0"/>
                        <a:t>AVERAGES</a:t>
                      </a:r>
                      <a:endParaRPr lang="en-US" sz="1200" dirty="0"/>
                    </a:p>
                  </a:txBody>
                  <a:tcPr/>
                </a:tc>
                <a:tc>
                  <a:txBody>
                    <a:bodyPr/>
                    <a:lstStyle/>
                    <a:p>
                      <a:pPr algn="ctr"/>
                      <a:r>
                        <a:rPr lang="en-US" sz="1200" dirty="0" smtClean="0"/>
                        <a:t>1309</a:t>
                      </a:r>
                      <a:endParaRPr lang="en-US" sz="1200" dirty="0"/>
                    </a:p>
                  </a:txBody>
                  <a:tcPr/>
                </a:tc>
                <a:tc>
                  <a:txBody>
                    <a:bodyPr/>
                    <a:lstStyle/>
                    <a:p>
                      <a:pPr algn="ctr"/>
                      <a:r>
                        <a:rPr lang="en-US" sz="1200" dirty="0" smtClean="0"/>
                        <a:t>21.104</a:t>
                      </a:r>
                      <a:endParaRPr lang="en-US" sz="1200" dirty="0"/>
                    </a:p>
                  </a:txBody>
                  <a:tcPr/>
                </a:tc>
                <a:tc>
                  <a:txBody>
                    <a:bodyPr/>
                    <a:lstStyle/>
                    <a:p>
                      <a:pPr algn="ctr"/>
                      <a:r>
                        <a:rPr lang="en-US" sz="1200" dirty="0" smtClean="0"/>
                        <a:t>16.12</a:t>
                      </a:r>
                      <a:endParaRPr lang="en-US" sz="1200" dirty="0"/>
                    </a:p>
                  </a:txBody>
                  <a:tcPr/>
                </a:tc>
                <a:tc>
                  <a:txBody>
                    <a:bodyPr/>
                    <a:lstStyle/>
                    <a:p>
                      <a:pPr algn="ctr"/>
                      <a:r>
                        <a:rPr lang="en-US" sz="1200" dirty="0" smtClean="0"/>
                        <a:t>502, 877, 236</a:t>
                      </a:r>
                      <a:endParaRPr lang="en-US" sz="1200" dirty="0"/>
                    </a:p>
                  </a:txBody>
                  <a:tcPr/>
                </a:tc>
                <a:extLst>
                  <a:ext uri="{0D108BD9-81ED-4DB2-BD59-A6C34878D82A}">
                    <a16:rowId xmlns:a16="http://schemas.microsoft.com/office/drawing/2014/main" val="3008437179"/>
                  </a:ext>
                </a:extLst>
              </a:tr>
              <a:tr h="461901">
                <a:tc>
                  <a:txBody>
                    <a:bodyPr/>
                    <a:lstStyle/>
                    <a:p>
                      <a:pPr algn="ctr"/>
                      <a:r>
                        <a:rPr lang="en-US" sz="1200" dirty="0" smtClean="0"/>
                        <a:t>Subject</a:t>
                      </a:r>
                      <a:endParaRPr lang="en-US" sz="1200" dirty="0"/>
                    </a:p>
                  </a:txBody>
                  <a:tcPr/>
                </a:tc>
                <a:tc>
                  <a:txBody>
                    <a:bodyPr/>
                    <a:lstStyle/>
                    <a:p>
                      <a:pPr algn="ctr"/>
                      <a:r>
                        <a:rPr lang="en-US" sz="1200" dirty="0" smtClean="0"/>
                        <a:t>1410</a:t>
                      </a:r>
                      <a:endParaRPr lang="en-US" sz="1200" dirty="0"/>
                    </a:p>
                  </a:txBody>
                  <a:tcPr/>
                </a:tc>
                <a:tc>
                  <a:txBody>
                    <a:bodyPr/>
                    <a:lstStyle/>
                    <a:p>
                      <a:pPr algn="ctr"/>
                      <a:r>
                        <a:rPr lang="en-US" sz="1200" dirty="0" smtClean="0"/>
                        <a:t>(132,540)*                 22,730</a:t>
                      </a:r>
                      <a:endParaRPr lang="en-US" sz="1200" dirty="0"/>
                    </a:p>
                  </a:txBody>
                  <a:tcPr/>
                </a:tc>
                <a:tc>
                  <a:txBody>
                    <a:bodyPr/>
                    <a:lstStyle/>
                    <a:p>
                      <a:pPr algn="ctr"/>
                      <a:r>
                        <a:rPr lang="en-US" sz="1200" dirty="0" smtClean="0"/>
                        <a:t>94.00</a:t>
                      </a:r>
                      <a:endParaRPr lang="en-US" sz="1200" dirty="0"/>
                    </a:p>
                  </a:txBody>
                  <a:tcPr/>
                </a:tc>
                <a:tc>
                  <a:txBody>
                    <a:bodyPr/>
                    <a:lstStyle/>
                    <a:p>
                      <a:pPr algn="ctr"/>
                      <a:endParaRPr lang="en-US" sz="1200" dirty="0"/>
                    </a:p>
                  </a:txBody>
                  <a:tcPr/>
                </a:tc>
                <a:extLst>
                  <a:ext uri="{0D108BD9-81ED-4DB2-BD59-A6C34878D82A}">
                    <a16:rowId xmlns:a16="http://schemas.microsoft.com/office/drawing/2014/main" val="3439782778"/>
                  </a:ext>
                </a:extLst>
              </a:tr>
            </a:tbl>
          </a:graphicData>
        </a:graphic>
      </p:graphicFrame>
    </p:spTree>
    <p:extLst>
      <p:ext uri="{BB962C8B-B14F-4D97-AF65-F5344CB8AC3E}">
        <p14:creationId xmlns:p14="http://schemas.microsoft.com/office/powerpoint/2010/main" val="37653710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1773" y="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Absorption                     Rate</a:t>
            </a:r>
            <a:br>
              <a:rPr lang="en-US" sz="3500" b="1"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0" y="2133600"/>
            <a:ext cx="9144000" cy="761747"/>
          </a:xfrm>
          <a:prstGeom prst="rect">
            <a:avLst/>
          </a:prstGeom>
        </p:spPr>
        <p:txBody>
          <a:bodyPr wrap="square">
            <a:spAutoFit/>
          </a:bodyPr>
          <a:lstStyle/>
          <a:p>
            <a:pPr fontAlgn="b"/>
            <a:endParaRPr lang="en-US" sz="1750" dirty="0"/>
          </a:p>
          <a:p>
            <a:endParaRPr lang="en-US" sz="2600" dirty="0"/>
          </a:p>
        </p:txBody>
      </p:sp>
      <p:sp>
        <p:nvSpPr>
          <p:cNvPr id="12" name="Rectangle 11"/>
          <p:cNvSpPr/>
          <p:nvPr/>
        </p:nvSpPr>
        <p:spPr>
          <a:xfrm>
            <a:off x="685800" y="2710933"/>
            <a:ext cx="7391400" cy="2577244"/>
          </a:xfrm>
          <a:prstGeom prst="rect">
            <a:avLst/>
          </a:prstGeom>
        </p:spPr>
        <p:txBody>
          <a:bodyPr wrap="square">
            <a:spAutoFit/>
          </a:bodyPr>
          <a:lstStyle/>
          <a:p>
            <a:pPr marL="9144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ABSORPTION RATE - Is the rate at which homes are selling in a specific area.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There are 3 pieces of information you will need to find absorption rate: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1.The specific time frame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2.The number of sold homes during that time frame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9144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3.The number of active homes right now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495749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1773" y="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a:solidFill>
                  <a:schemeClr val="bg1"/>
                </a:solidFill>
              </a:rPr>
              <a:t>Absorption Rate Calculation</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0" y="2133600"/>
            <a:ext cx="9144000" cy="761747"/>
          </a:xfrm>
          <a:prstGeom prst="rect">
            <a:avLst/>
          </a:prstGeom>
        </p:spPr>
        <p:txBody>
          <a:bodyPr wrap="square">
            <a:spAutoFit/>
          </a:bodyPr>
          <a:lstStyle/>
          <a:p>
            <a:pPr fontAlgn="b"/>
            <a:endParaRPr lang="en-US" sz="1750" dirty="0"/>
          </a:p>
          <a:p>
            <a:endParaRPr lang="en-US" sz="2600" dirty="0"/>
          </a:p>
        </p:txBody>
      </p:sp>
      <p:sp>
        <p:nvSpPr>
          <p:cNvPr id="12" name="Rectangle 11"/>
          <p:cNvSpPr/>
          <p:nvPr/>
        </p:nvSpPr>
        <p:spPr>
          <a:xfrm>
            <a:off x="457200" y="2895347"/>
            <a:ext cx="8458200" cy="3046988"/>
          </a:xfrm>
          <a:prstGeom prst="rect">
            <a:avLst/>
          </a:prstGeom>
        </p:spPr>
        <p:txBody>
          <a:bodyPr wrap="square">
            <a:spAutoFit/>
          </a:bodyPr>
          <a:lstStyle/>
          <a:p>
            <a:r>
              <a:rPr lang="en-US" sz="1600" dirty="0"/>
              <a:t>THE DATA</a:t>
            </a:r>
            <a:r>
              <a:rPr lang="en-US" sz="1600" dirty="0" smtClean="0"/>
              <a:t>: Bogalusa</a:t>
            </a:r>
            <a:endParaRPr lang="en-US" sz="1600" dirty="0"/>
          </a:p>
          <a:p>
            <a:pPr marL="285750" indent="-285750">
              <a:buFont typeface="Wingdings" panose="05000000000000000000" pitchFamily="2" charset="2"/>
              <a:buChar char="§"/>
            </a:pPr>
            <a:r>
              <a:rPr lang="en-US" sz="1600" dirty="0" smtClean="0"/>
              <a:t>Time </a:t>
            </a:r>
            <a:r>
              <a:rPr lang="en-US" sz="1600" dirty="0"/>
              <a:t>Frame </a:t>
            </a:r>
            <a:r>
              <a:rPr lang="en-US" sz="1600" dirty="0" smtClean="0"/>
              <a:t>=365 </a:t>
            </a:r>
            <a:r>
              <a:rPr lang="en-US" sz="1600" dirty="0"/>
              <a:t>days (total days from </a:t>
            </a:r>
            <a:r>
              <a:rPr lang="en-US" sz="1600" dirty="0" smtClean="0"/>
              <a:t>twelve month period)</a:t>
            </a:r>
            <a:endParaRPr lang="en-US" sz="1600" dirty="0"/>
          </a:p>
          <a:p>
            <a:pPr marL="285750" indent="-285750">
              <a:buFont typeface="Wingdings" panose="05000000000000000000" pitchFamily="2" charset="2"/>
              <a:buChar char="§"/>
            </a:pPr>
            <a:r>
              <a:rPr lang="en-US" sz="1600" dirty="0" smtClean="0"/>
              <a:t>Number </a:t>
            </a:r>
            <a:r>
              <a:rPr lang="en-US" sz="1600" dirty="0"/>
              <a:t>of Sold Homes </a:t>
            </a:r>
            <a:r>
              <a:rPr lang="en-US" sz="1600" dirty="0" smtClean="0"/>
              <a:t>=95 (for 12 month period)</a:t>
            </a:r>
            <a:endParaRPr lang="en-US" sz="1600" dirty="0"/>
          </a:p>
          <a:p>
            <a:pPr marL="285750" indent="-285750">
              <a:buFont typeface="Wingdings" panose="05000000000000000000" pitchFamily="2" charset="2"/>
              <a:buChar char="§"/>
            </a:pPr>
            <a:r>
              <a:rPr lang="en-US" sz="1600" dirty="0" smtClean="0"/>
              <a:t>Number </a:t>
            </a:r>
            <a:r>
              <a:rPr lang="en-US" sz="1600" dirty="0"/>
              <a:t>of Active Homes </a:t>
            </a:r>
            <a:r>
              <a:rPr lang="en-US" sz="1600" dirty="0" smtClean="0"/>
              <a:t>=77 (All Current Listed Homes; Remove 12 month qualifier)</a:t>
            </a:r>
          </a:p>
          <a:p>
            <a:pPr marL="285750" indent="-285750">
              <a:buFont typeface="Wingdings" panose="05000000000000000000" pitchFamily="2" charset="2"/>
              <a:buChar char="§"/>
            </a:pPr>
            <a:r>
              <a:rPr lang="en-US" sz="1600" dirty="0" smtClean="0"/>
              <a:t>Remove any “Land/Lots” only from you active figure. (36 for example)</a:t>
            </a:r>
          </a:p>
          <a:p>
            <a:pPr marL="285750" indent="-285750">
              <a:buFont typeface="Wingdings" panose="05000000000000000000" pitchFamily="2" charset="2"/>
              <a:buChar char="§"/>
            </a:pPr>
            <a:r>
              <a:rPr lang="en-US" sz="1600" dirty="0" smtClean="0"/>
              <a:t>“True Active Homes For Sale” 41</a:t>
            </a:r>
            <a:endParaRPr lang="en-US" sz="1600" dirty="0"/>
          </a:p>
          <a:p>
            <a:r>
              <a:rPr lang="en-US" sz="1600" dirty="0"/>
              <a:t> </a:t>
            </a:r>
          </a:p>
          <a:p>
            <a:r>
              <a:rPr lang="en-US" sz="1600" dirty="0"/>
              <a:t>CALCULATIONS:</a:t>
            </a:r>
          </a:p>
          <a:p>
            <a:pPr marL="285750" indent="-285750">
              <a:buFont typeface="Wingdings" panose="05000000000000000000" pitchFamily="2" charset="2"/>
              <a:buChar char="§"/>
            </a:pPr>
            <a:r>
              <a:rPr lang="en-US" sz="1600" dirty="0" smtClean="0"/>
              <a:t>Rate </a:t>
            </a:r>
            <a:r>
              <a:rPr lang="en-US" sz="1600" dirty="0"/>
              <a:t>of Home Sales </a:t>
            </a:r>
            <a:r>
              <a:rPr lang="en-US" sz="1600" dirty="0" smtClean="0"/>
              <a:t>3.8421 </a:t>
            </a:r>
            <a:r>
              <a:rPr lang="en-US" sz="1600" dirty="0"/>
              <a:t>- 1 home is sold every </a:t>
            </a:r>
            <a:r>
              <a:rPr lang="en-US" sz="1600" dirty="0" smtClean="0"/>
              <a:t>3.8421 days</a:t>
            </a:r>
            <a:r>
              <a:rPr lang="en-US" sz="1600" dirty="0"/>
              <a:t>. This number is found by taking </a:t>
            </a:r>
            <a:r>
              <a:rPr lang="en-US" sz="1600" dirty="0" smtClean="0"/>
              <a:t>365/95 </a:t>
            </a:r>
            <a:r>
              <a:rPr lang="en-US" sz="1600" dirty="0"/>
              <a:t>(Time Frame/Number of Sold Homes)</a:t>
            </a:r>
          </a:p>
          <a:p>
            <a:pPr marL="285750" indent="-285750">
              <a:buFont typeface="Wingdings" panose="05000000000000000000" pitchFamily="2" charset="2"/>
              <a:buChar char="§"/>
            </a:pPr>
            <a:r>
              <a:rPr lang="en-US" sz="1600" dirty="0" smtClean="0"/>
              <a:t>Absorption </a:t>
            </a:r>
            <a:r>
              <a:rPr lang="en-US" sz="1600" dirty="0"/>
              <a:t>Rate </a:t>
            </a:r>
            <a:r>
              <a:rPr lang="en-US" sz="1600" dirty="0" smtClean="0"/>
              <a:t>=157.53 Days (5.25 Months). </a:t>
            </a:r>
            <a:r>
              <a:rPr lang="en-US" sz="1600" dirty="0"/>
              <a:t>Found by taking </a:t>
            </a:r>
            <a:r>
              <a:rPr lang="en-US" sz="1600" dirty="0" smtClean="0"/>
              <a:t>41 </a:t>
            </a:r>
            <a:r>
              <a:rPr lang="en-US" sz="1600" dirty="0"/>
              <a:t>x </a:t>
            </a:r>
            <a:r>
              <a:rPr lang="en-US" sz="1600" dirty="0" smtClean="0"/>
              <a:t>3.8421(Number </a:t>
            </a:r>
            <a:r>
              <a:rPr lang="en-US" sz="1600" dirty="0"/>
              <a:t>of Active Homes x Rate of Home Sales)</a:t>
            </a:r>
          </a:p>
        </p:txBody>
      </p:sp>
    </p:spTree>
    <p:extLst>
      <p:ext uri="{BB962C8B-B14F-4D97-AF65-F5344CB8AC3E}">
        <p14:creationId xmlns:p14="http://schemas.microsoft.com/office/powerpoint/2010/main" val="38672572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1773" y="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Importance of the Absorption Rate Calculation</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0" y="2133600"/>
            <a:ext cx="9144000" cy="761747"/>
          </a:xfrm>
          <a:prstGeom prst="rect">
            <a:avLst/>
          </a:prstGeom>
        </p:spPr>
        <p:txBody>
          <a:bodyPr wrap="square">
            <a:spAutoFit/>
          </a:bodyPr>
          <a:lstStyle/>
          <a:p>
            <a:pPr fontAlgn="b"/>
            <a:endParaRPr lang="en-US" sz="1750" dirty="0"/>
          </a:p>
          <a:p>
            <a:endParaRPr lang="en-US" sz="2600" dirty="0"/>
          </a:p>
        </p:txBody>
      </p:sp>
      <p:sp>
        <p:nvSpPr>
          <p:cNvPr id="12" name="Rectangle 11"/>
          <p:cNvSpPr/>
          <p:nvPr/>
        </p:nvSpPr>
        <p:spPr>
          <a:xfrm>
            <a:off x="457200" y="2895347"/>
            <a:ext cx="8458200" cy="2554545"/>
          </a:xfrm>
          <a:prstGeom prst="rect">
            <a:avLst/>
          </a:prstGeom>
        </p:spPr>
        <p:txBody>
          <a:bodyPr wrap="square">
            <a:spAutoFit/>
          </a:bodyPr>
          <a:lstStyle/>
          <a:p>
            <a:pPr marL="285750" indent="-285750">
              <a:buFont typeface="Arial" panose="020B0604020202020204" pitchFamily="34" charset="0"/>
              <a:buChar char="•"/>
            </a:pPr>
            <a:r>
              <a:rPr lang="en-US" sz="1600" dirty="0" smtClean="0"/>
              <a:t>According to Realtor.com a balanced market's absorption rate is typically between 5 - 7 months. </a:t>
            </a:r>
          </a:p>
          <a:p>
            <a:pPr marL="285750" indent="-285750">
              <a:buFont typeface="Arial" panose="020B0604020202020204" pitchFamily="34" charset="0"/>
              <a:buChar char="•"/>
            </a:pPr>
            <a:endParaRPr lang="en-US" sz="1600" dirty="0" smtClean="0"/>
          </a:p>
          <a:p>
            <a:pPr marL="285750" indent="-285750" algn="just">
              <a:buFont typeface="Arial" panose="020B0604020202020204" pitchFamily="34" charset="0"/>
              <a:buChar char="•"/>
            </a:pPr>
            <a:r>
              <a:rPr lang="en-US" sz="1600" dirty="0" smtClean="0"/>
              <a:t>The HOME Regulations </a:t>
            </a:r>
            <a:r>
              <a:rPr lang="en-US" sz="1600" b="1" u="sng" dirty="0" smtClean="0"/>
              <a:t>require</a:t>
            </a:r>
            <a:r>
              <a:rPr lang="en-US" sz="1600" dirty="0" smtClean="0"/>
              <a:t> that:	The housing </a:t>
            </a:r>
            <a:r>
              <a:rPr lang="en-US" sz="1600" b="1" u="sng" dirty="0" smtClean="0"/>
              <a:t>must be acquired by a homebuyer </a:t>
            </a:r>
            <a:r>
              <a:rPr lang="en-US" sz="1600" dirty="0" smtClean="0"/>
              <a:t>whose family qualifies as a low-income family, and the housing must be the principal residence of the family throughout the period described in paragraph (a)(4) of this section. If there is no ratified sales contract with an eligible homebuyer for the housing </a:t>
            </a:r>
            <a:r>
              <a:rPr lang="en-US" sz="1600" b="1" u="sng" dirty="0" smtClean="0"/>
              <a:t>within 9 months of the date of completion of construction or rehabilitation</a:t>
            </a:r>
            <a:r>
              <a:rPr lang="en-US" sz="1600" dirty="0" smtClean="0"/>
              <a:t>, the housing must be rented to an eligible tenant in accordance with §92.252.</a:t>
            </a:r>
          </a:p>
          <a:p>
            <a:pPr marL="285750" indent="-285750" algn="just">
              <a:buFont typeface="Arial" panose="020B0604020202020204" pitchFamily="34" charset="0"/>
              <a:buChar char="•"/>
            </a:pPr>
            <a:endParaRPr lang="en-US" sz="1600" dirty="0"/>
          </a:p>
          <a:p>
            <a:pPr marL="285750" indent="-285750" algn="just">
              <a:buFont typeface="Arial" panose="020B0604020202020204" pitchFamily="34" charset="0"/>
              <a:buChar char="•"/>
            </a:pPr>
            <a:r>
              <a:rPr lang="en-US" sz="1600" dirty="0" smtClean="0"/>
              <a:t>Pay close attention to your Absorption Rate.</a:t>
            </a:r>
            <a:endParaRPr lang="en-US" sz="1600" dirty="0"/>
          </a:p>
        </p:txBody>
      </p:sp>
    </p:spTree>
    <p:extLst>
      <p:ext uri="{BB962C8B-B14F-4D97-AF65-F5344CB8AC3E}">
        <p14:creationId xmlns:p14="http://schemas.microsoft.com/office/powerpoint/2010/main" val="27624079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16327" y="65314"/>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Value Limits</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0" y="2133600"/>
            <a:ext cx="9144000" cy="761747"/>
          </a:xfrm>
          <a:prstGeom prst="rect">
            <a:avLst/>
          </a:prstGeom>
        </p:spPr>
        <p:txBody>
          <a:bodyPr wrap="square">
            <a:spAutoFit/>
          </a:bodyPr>
          <a:lstStyle/>
          <a:p>
            <a:pPr fontAlgn="b"/>
            <a:endParaRPr lang="en-US" sz="1750" dirty="0"/>
          </a:p>
          <a:p>
            <a:endParaRPr lang="en-US" sz="2600" dirty="0"/>
          </a:p>
        </p:txBody>
      </p:sp>
      <p:sp>
        <p:nvSpPr>
          <p:cNvPr id="12" name="Rectangle 11"/>
          <p:cNvSpPr/>
          <p:nvPr/>
        </p:nvSpPr>
        <p:spPr>
          <a:xfrm>
            <a:off x="457200" y="2895347"/>
            <a:ext cx="8458200" cy="338554"/>
          </a:xfrm>
          <a:prstGeom prst="rect">
            <a:avLst/>
          </a:prstGeom>
        </p:spPr>
        <p:txBody>
          <a:bodyPr wrap="square">
            <a:spAutoFit/>
          </a:bodyPr>
          <a:lstStyle/>
          <a:p>
            <a:endParaRPr lang="en-US" sz="1600" dirty="0"/>
          </a:p>
        </p:txBody>
      </p:sp>
      <p:graphicFrame>
        <p:nvGraphicFramePr>
          <p:cNvPr id="17" name="Table 16"/>
          <p:cNvGraphicFramePr>
            <a:graphicFrameLocks noGrp="1"/>
          </p:cNvGraphicFramePr>
          <p:nvPr>
            <p:extLst>
              <p:ext uri="{D42A27DB-BD31-4B8C-83A1-F6EECF244321}">
                <p14:modId xmlns:p14="http://schemas.microsoft.com/office/powerpoint/2010/main" val="1852999234"/>
              </p:ext>
            </p:extLst>
          </p:nvPr>
        </p:nvGraphicFramePr>
        <p:xfrm>
          <a:off x="16329" y="2216476"/>
          <a:ext cx="9127664" cy="3909687"/>
        </p:xfrm>
        <a:graphic>
          <a:graphicData uri="http://schemas.openxmlformats.org/drawingml/2006/table">
            <a:tbl>
              <a:tblPr>
                <a:tableStyleId>{5C22544A-7EE6-4342-B048-85BDC9FD1C3A}</a:tableStyleId>
              </a:tblPr>
              <a:tblGrid>
                <a:gridCol w="802432">
                  <a:extLst>
                    <a:ext uri="{9D8B030D-6E8A-4147-A177-3AD203B41FA5}">
                      <a16:colId xmlns:a16="http://schemas.microsoft.com/office/drawing/2014/main" val="3498759716"/>
                    </a:ext>
                  </a:extLst>
                </a:gridCol>
                <a:gridCol w="802432">
                  <a:extLst>
                    <a:ext uri="{9D8B030D-6E8A-4147-A177-3AD203B41FA5}">
                      <a16:colId xmlns:a16="http://schemas.microsoft.com/office/drawing/2014/main" val="2176239885"/>
                    </a:ext>
                  </a:extLst>
                </a:gridCol>
                <a:gridCol w="802432">
                  <a:extLst>
                    <a:ext uri="{9D8B030D-6E8A-4147-A177-3AD203B41FA5}">
                      <a16:colId xmlns:a16="http://schemas.microsoft.com/office/drawing/2014/main" val="173863682"/>
                    </a:ext>
                  </a:extLst>
                </a:gridCol>
                <a:gridCol w="802432">
                  <a:extLst>
                    <a:ext uri="{9D8B030D-6E8A-4147-A177-3AD203B41FA5}">
                      <a16:colId xmlns:a16="http://schemas.microsoft.com/office/drawing/2014/main" val="1158446009"/>
                    </a:ext>
                  </a:extLst>
                </a:gridCol>
                <a:gridCol w="802432">
                  <a:extLst>
                    <a:ext uri="{9D8B030D-6E8A-4147-A177-3AD203B41FA5}">
                      <a16:colId xmlns:a16="http://schemas.microsoft.com/office/drawing/2014/main" val="3283069248"/>
                    </a:ext>
                  </a:extLst>
                </a:gridCol>
                <a:gridCol w="802432">
                  <a:extLst>
                    <a:ext uri="{9D8B030D-6E8A-4147-A177-3AD203B41FA5}">
                      <a16:colId xmlns:a16="http://schemas.microsoft.com/office/drawing/2014/main" val="2260418857"/>
                    </a:ext>
                  </a:extLst>
                </a:gridCol>
                <a:gridCol w="802432">
                  <a:extLst>
                    <a:ext uri="{9D8B030D-6E8A-4147-A177-3AD203B41FA5}">
                      <a16:colId xmlns:a16="http://schemas.microsoft.com/office/drawing/2014/main" val="208112898"/>
                    </a:ext>
                  </a:extLst>
                </a:gridCol>
                <a:gridCol w="300912">
                  <a:extLst>
                    <a:ext uri="{9D8B030D-6E8A-4147-A177-3AD203B41FA5}">
                      <a16:colId xmlns:a16="http://schemas.microsoft.com/office/drawing/2014/main" val="517515923"/>
                    </a:ext>
                  </a:extLst>
                </a:gridCol>
                <a:gridCol w="802432">
                  <a:extLst>
                    <a:ext uri="{9D8B030D-6E8A-4147-A177-3AD203B41FA5}">
                      <a16:colId xmlns:a16="http://schemas.microsoft.com/office/drawing/2014/main" val="3478474029"/>
                    </a:ext>
                  </a:extLst>
                </a:gridCol>
                <a:gridCol w="802432">
                  <a:extLst>
                    <a:ext uri="{9D8B030D-6E8A-4147-A177-3AD203B41FA5}">
                      <a16:colId xmlns:a16="http://schemas.microsoft.com/office/drawing/2014/main" val="2461808729"/>
                    </a:ext>
                  </a:extLst>
                </a:gridCol>
                <a:gridCol w="802432">
                  <a:extLst>
                    <a:ext uri="{9D8B030D-6E8A-4147-A177-3AD203B41FA5}">
                      <a16:colId xmlns:a16="http://schemas.microsoft.com/office/drawing/2014/main" val="1850521669"/>
                    </a:ext>
                  </a:extLst>
                </a:gridCol>
                <a:gridCol w="802432">
                  <a:extLst>
                    <a:ext uri="{9D8B030D-6E8A-4147-A177-3AD203B41FA5}">
                      <a16:colId xmlns:a16="http://schemas.microsoft.com/office/drawing/2014/main" val="1999231937"/>
                    </a:ext>
                  </a:extLst>
                </a:gridCol>
              </a:tblGrid>
              <a:tr h="296126">
                <a:tc gridSpan="6">
                  <a:txBody>
                    <a:bodyPr/>
                    <a:lstStyle/>
                    <a:p>
                      <a:pPr algn="l" fontAlgn="b"/>
                      <a:r>
                        <a:rPr lang="en-US" sz="700" u="none" strike="noStrike">
                          <a:effectLst/>
                        </a:rPr>
                        <a:t>HOME and Housing Trust Fund Homeownership Sales Price Limits - FY 2018</a:t>
                      </a:r>
                      <a:endParaRPr lang="en-US" sz="700" b="1" i="0" u="none" strike="noStrike">
                        <a:solidFill>
                          <a:srgbClr val="000000"/>
                        </a:solidFill>
                        <a:effectLst/>
                        <a:latin typeface="Calibri" panose="020F0502020204030204" pitchFamily="34" charset="0"/>
                      </a:endParaRPr>
                    </a:p>
                  </a:txBody>
                  <a:tcPr marL="4411" marR="4411" marT="4411"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700" u="none" strike="noStrike">
                          <a:effectLst/>
                        </a:rPr>
                        <a:t> </a:t>
                      </a:r>
                      <a:endParaRPr lang="en-US" sz="700" b="1"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3184878816"/>
                  </a:ext>
                </a:extLst>
              </a:tr>
              <a:tr h="137786">
                <a:tc gridSpan="3">
                  <a:txBody>
                    <a:bodyPr/>
                    <a:lstStyle/>
                    <a:p>
                      <a:pPr algn="l" fontAlgn="b"/>
                      <a:r>
                        <a:rPr lang="en-US" sz="500" u="none" strike="noStrike">
                          <a:effectLst/>
                        </a:rPr>
                        <a:t>(Data through June 2017; New limits posted March 2018)</a:t>
                      </a:r>
                      <a:endParaRPr lang="en-US" sz="500" b="0" i="0" u="none" strike="noStrike">
                        <a:solidFill>
                          <a:srgbClr val="000000"/>
                        </a:solidFill>
                        <a:effectLst/>
                        <a:latin typeface="Calibri" panose="020F0502020204030204" pitchFamily="34" charset="0"/>
                      </a:endParaRPr>
                    </a:p>
                  </a:txBody>
                  <a:tcPr marL="4411" marR="4411" marT="4411" marB="0" anchor="b"/>
                </a:tc>
                <a:tc hMerge="1">
                  <a:txBody>
                    <a:bodyPr/>
                    <a:lstStyle/>
                    <a:p>
                      <a:endParaRPr lang="en-US"/>
                    </a:p>
                  </a:txBody>
                  <a:tcPr/>
                </a:tc>
                <a:tc hMerge="1">
                  <a:txBody>
                    <a:bodyPr/>
                    <a:lstStyle/>
                    <a:p>
                      <a:endParaRPr lang="en-US"/>
                    </a:p>
                  </a:txBody>
                  <a:tcPr/>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278442901"/>
                  </a:ext>
                </a:extLst>
              </a:tr>
              <a:tr h="76124">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2754139945"/>
                  </a:ext>
                </a:extLst>
              </a:tr>
              <a:tr h="137786">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gridSpan="4">
                  <a:txBody>
                    <a:bodyPr/>
                    <a:lstStyle/>
                    <a:p>
                      <a:pPr algn="ctr" fontAlgn="b"/>
                      <a:r>
                        <a:rPr lang="en-US" sz="500" u="sng" strike="noStrike">
                          <a:effectLst/>
                        </a:rPr>
                        <a:t>Existing Homes HOME/HTF Purchase Price Limit</a:t>
                      </a:r>
                      <a:endParaRPr lang="en-US" sz="500" b="1" i="0" u="sng" strike="noStrike">
                        <a:solidFill>
                          <a:srgbClr val="000000"/>
                        </a:solidFill>
                        <a:effectLst/>
                        <a:latin typeface="Calibri" panose="020F0502020204030204" pitchFamily="34" charset="0"/>
                      </a:endParaRPr>
                    </a:p>
                  </a:txBody>
                  <a:tcPr marL="4411" marR="4411" marT="4411"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500" u="sng" strike="noStrike">
                          <a:effectLst/>
                        </a:rPr>
                        <a:t> </a:t>
                      </a:r>
                      <a:endParaRPr lang="en-US" sz="500" b="1" i="0" u="sng" strike="noStrike">
                        <a:solidFill>
                          <a:srgbClr val="000000"/>
                        </a:solidFill>
                        <a:effectLst/>
                        <a:latin typeface="Calibri" panose="020F0502020204030204" pitchFamily="34" charset="0"/>
                      </a:endParaRPr>
                    </a:p>
                  </a:txBody>
                  <a:tcPr marL="4411" marR="4411" marT="4411" marB="0" anchor="b"/>
                </a:tc>
                <a:tc gridSpan="4">
                  <a:txBody>
                    <a:bodyPr/>
                    <a:lstStyle/>
                    <a:p>
                      <a:pPr algn="ctr" fontAlgn="b"/>
                      <a:r>
                        <a:rPr lang="en-US" sz="500" u="sng" strike="noStrike">
                          <a:effectLst/>
                        </a:rPr>
                        <a:t>New Homes HOME/HTF Purchase Price Limit</a:t>
                      </a:r>
                      <a:endParaRPr lang="en-US" sz="500" b="1" i="0" u="sng" strike="noStrike">
                        <a:solidFill>
                          <a:srgbClr val="000000"/>
                        </a:solidFill>
                        <a:effectLst/>
                        <a:latin typeface="Calibri" panose="020F0502020204030204" pitchFamily="34" charset="0"/>
                      </a:endParaRPr>
                    </a:p>
                  </a:txBody>
                  <a:tcPr marL="4411" marR="4411" marT="4411" marB="0" anchor="b"/>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1551278"/>
                  </a:ext>
                </a:extLst>
              </a:tr>
              <a:tr h="271766">
                <a:tc>
                  <a:txBody>
                    <a:bodyPr/>
                    <a:lstStyle/>
                    <a:p>
                      <a:pPr algn="l" fontAlgn="b"/>
                      <a:r>
                        <a:rPr lang="en-US" sz="500" u="none" strike="noStrike">
                          <a:effectLst/>
                        </a:rPr>
                        <a:t>State</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County Name</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Metropolitan/FMR Area Name</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dirty="0">
                          <a:effectLst/>
                        </a:rPr>
                        <a:t>1-Unit</a:t>
                      </a:r>
                      <a:endParaRPr lang="en-US" sz="500" b="1" i="0" u="none" strike="noStrike" dirty="0">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2-unit</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3-unit</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4-unit</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 </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1-Unit</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2-unit</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3-unit</a:t>
                      </a:r>
                      <a:endParaRPr lang="en-US" sz="500" b="1" i="0" u="none" strike="noStrike">
                        <a:solidFill>
                          <a:srgbClr val="000000"/>
                        </a:solidFill>
                        <a:effectLst/>
                        <a:latin typeface="Calibri" panose="020F0502020204030204" pitchFamily="34" charset="0"/>
                      </a:endParaRPr>
                    </a:p>
                  </a:txBody>
                  <a:tcPr marL="4411" marR="4411" marT="4411" marB="0" anchor="b"/>
                </a:tc>
                <a:tc>
                  <a:txBody>
                    <a:bodyPr/>
                    <a:lstStyle/>
                    <a:p>
                      <a:pPr algn="ctr" fontAlgn="b"/>
                      <a:r>
                        <a:rPr lang="en-US" sz="500" u="none" strike="noStrike">
                          <a:effectLst/>
                        </a:rPr>
                        <a:t>4-unit</a:t>
                      </a:r>
                      <a:endParaRPr lang="en-US" sz="500" b="1"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2571085931"/>
                  </a:ext>
                </a:extLst>
              </a:tr>
              <a:tr h="137786">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Grant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Alexandria, LA MSA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$166,000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$213,000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$258,000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$319,000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1110833064"/>
                  </a:ext>
                </a:extLst>
              </a:tr>
              <a:tr h="137786">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Rapides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Alexandria, LA MSA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$166,000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$213,000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$258,000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$319,000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2179537181"/>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Ascension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$191,000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$244,000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$296,000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$367,000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919226961"/>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East Baton Rouge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$184,000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$236,000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$286,000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$354,000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600430726"/>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East Feliciana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$182,000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$233,000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$282,000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$349,000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1211177014"/>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Livingston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$182,000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$233,000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$282,000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$349,000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3176208891"/>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Pointe Coupee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$190,000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$243,000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$295,000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$365,000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642345401"/>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St. Helena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$182,000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$233,000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$282,000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$349,000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2159169731"/>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West Baton Rouge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$190,000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$243,000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$295,000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$365,000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3816534024"/>
                  </a:ext>
                </a:extLst>
              </a:tr>
              <a:tr h="338755">
                <a:tc>
                  <a:txBody>
                    <a:bodyPr/>
                    <a:lstStyle/>
                    <a:p>
                      <a:pPr algn="l" fontAlgn="b"/>
                      <a:r>
                        <a:rPr lang="en-US" sz="500" u="none" strike="noStrike">
                          <a:effectLst/>
                        </a:rPr>
                        <a:t>LA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West Feliciana Parish</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Baton Rouge, LA HUD Metro FMR Area</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$438,000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l" fontAlgn="b"/>
                      <a:r>
                        <a:rPr lang="en-US" sz="500" u="none" strike="noStrike">
                          <a:effectLst/>
                        </a:rPr>
                        <a:t> </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$228,000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$292,000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a:effectLst/>
                        </a:rPr>
                        <a:t>$353,000</a:t>
                      </a:r>
                      <a:endParaRPr lang="en-US" sz="500" b="0" i="0" u="none" strike="noStrike">
                        <a:solidFill>
                          <a:srgbClr val="000000"/>
                        </a:solidFill>
                        <a:effectLst/>
                        <a:latin typeface="Calibri" panose="020F0502020204030204" pitchFamily="34" charset="0"/>
                      </a:endParaRPr>
                    </a:p>
                  </a:txBody>
                  <a:tcPr marL="4411" marR="4411" marT="4411" marB="0" anchor="b"/>
                </a:tc>
                <a:tc>
                  <a:txBody>
                    <a:bodyPr/>
                    <a:lstStyle/>
                    <a:p>
                      <a:pPr algn="r" fontAlgn="b"/>
                      <a:r>
                        <a:rPr lang="en-US" sz="500" u="none" strike="noStrike" dirty="0">
                          <a:effectLst/>
                        </a:rPr>
                        <a:t>$438,000</a:t>
                      </a:r>
                      <a:endParaRPr lang="en-US" sz="500" b="0" i="0" u="none" strike="noStrike" dirty="0">
                        <a:solidFill>
                          <a:srgbClr val="000000"/>
                        </a:solidFill>
                        <a:effectLst/>
                        <a:latin typeface="Calibri" panose="020F0502020204030204" pitchFamily="34" charset="0"/>
                      </a:endParaRPr>
                    </a:p>
                  </a:txBody>
                  <a:tcPr marL="4411" marR="4411" marT="4411" marB="0" anchor="b"/>
                </a:tc>
                <a:extLst>
                  <a:ext uri="{0D108BD9-81ED-4DB2-BD59-A6C34878D82A}">
                    <a16:rowId xmlns:a16="http://schemas.microsoft.com/office/drawing/2014/main" val="2957223738"/>
                  </a:ext>
                </a:extLst>
              </a:tr>
            </a:tbl>
          </a:graphicData>
        </a:graphic>
      </p:graphicFrame>
    </p:spTree>
    <p:extLst>
      <p:ext uri="{BB962C8B-B14F-4D97-AF65-F5344CB8AC3E}">
        <p14:creationId xmlns:p14="http://schemas.microsoft.com/office/powerpoint/2010/main" val="54859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Standard          Assumptions</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1528277661"/>
              </p:ext>
            </p:extLst>
          </p:nvPr>
        </p:nvGraphicFramePr>
        <p:xfrm>
          <a:off x="-1" y="2484117"/>
          <a:ext cx="9143999" cy="3418233"/>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3758867134"/>
                    </a:ext>
                  </a:extLst>
                </a:gridCol>
              </a:tblGrid>
              <a:tr h="1954682">
                <a:tc>
                  <a:txBody>
                    <a:bodyPr/>
                    <a:lstStyle/>
                    <a:p>
                      <a:pPr marL="285750" indent="-285750">
                        <a:buFont typeface="Arial" panose="020B0604020202020204" pitchFamily="34" charset="0"/>
                        <a:buChar char="•"/>
                      </a:pPr>
                      <a:r>
                        <a:rPr lang="en-US" sz="1800" b="1" kern="1200" dirty="0" smtClean="0">
                          <a:solidFill>
                            <a:schemeClr val="tx1"/>
                          </a:solidFill>
                          <a:effectLst/>
                          <a:latin typeface="+mn-lt"/>
                          <a:ea typeface="+mn-ea"/>
                          <a:cs typeface="+mn-cs"/>
                        </a:rPr>
                        <a:t>Front End: 		                                                                               28% - 31%</a:t>
                      </a:r>
                    </a:p>
                    <a:p>
                      <a:pPr marL="285750" indent="-285750">
                        <a:buFont typeface="Arial" panose="020B0604020202020204" pitchFamily="34" charset="0"/>
                        <a:buChar char="•"/>
                      </a:pPr>
                      <a:r>
                        <a:rPr lang="en-US" sz="1800" b="1" kern="1200" dirty="0" smtClean="0">
                          <a:solidFill>
                            <a:schemeClr val="tx1"/>
                          </a:solidFill>
                          <a:effectLst/>
                          <a:latin typeface="+mn-lt"/>
                          <a:ea typeface="+mn-ea"/>
                          <a:cs typeface="+mn-cs"/>
                        </a:rPr>
                        <a:t>Back End:			                                                             39% - 41%</a:t>
                      </a:r>
                    </a:p>
                    <a:p>
                      <a:pPr marL="285750" indent="-285750">
                        <a:buFont typeface="Arial" panose="020B0604020202020204" pitchFamily="34" charset="0"/>
                        <a:buChar char="•"/>
                      </a:pPr>
                      <a:r>
                        <a:rPr lang="en-US" sz="1800" b="1" kern="1200" dirty="0" smtClean="0">
                          <a:solidFill>
                            <a:schemeClr val="tx1"/>
                          </a:solidFill>
                          <a:effectLst/>
                          <a:latin typeface="+mn-lt"/>
                          <a:ea typeface="+mn-ea"/>
                          <a:cs typeface="+mn-cs"/>
                        </a:rPr>
                        <a:t>Average Credit Card Debt:	 $2,000 (State average is $6,129)</a:t>
                      </a:r>
                    </a:p>
                    <a:p>
                      <a:pPr marL="285750" indent="-285750">
                        <a:buFont typeface="Arial" panose="020B0604020202020204" pitchFamily="34" charset="0"/>
                        <a:buChar char="•"/>
                      </a:pPr>
                      <a:r>
                        <a:rPr lang="en-US" sz="1800" b="1" kern="1200" dirty="0" smtClean="0">
                          <a:solidFill>
                            <a:schemeClr val="tx1"/>
                          </a:solidFill>
                          <a:effectLst/>
                          <a:latin typeface="+mn-lt"/>
                          <a:ea typeface="+mn-ea"/>
                          <a:cs typeface="+mn-cs"/>
                        </a:rPr>
                        <a:t>Income:  Dependent on size of home and parish of project location.</a:t>
                      </a:r>
                    </a:p>
                    <a:p>
                      <a:pPr marL="285750" indent="-285750">
                        <a:buFont typeface="Arial" panose="020B0604020202020204" pitchFamily="34" charset="0"/>
                        <a:buChar char="•"/>
                      </a:pPr>
                      <a:r>
                        <a:rPr lang="en-US" dirty="0" smtClean="0">
                          <a:solidFill>
                            <a:schemeClr val="tx1"/>
                          </a:solidFill>
                        </a:rPr>
                        <a:t>For Annual Taxes 		                                                                $600.00	</a:t>
                      </a:r>
                    </a:p>
                    <a:p>
                      <a:pPr marL="285750" indent="-285750">
                        <a:buFont typeface="Arial" panose="020B0604020202020204" pitchFamily="34" charset="0"/>
                        <a:buChar char="•"/>
                      </a:pPr>
                      <a:r>
                        <a:rPr lang="en-US" dirty="0" smtClean="0">
                          <a:solidFill>
                            <a:schemeClr val="tx1"/>
                          </a:solidFill>
                        </a:rPr>
                        <a:t>Annual Insurance		                                                                $750.00</a:t>
                      </a:r>
                    </a:p>
                    <a:p>
                      <a:pPr marL="285750" indent="-285750">
                        <a:buFont typeface="Arial" panose="020B0604020202020204" pitchFamily="34" charset="0"/>
                        <a:buChar char="•"/>
                      </a:pPr>
                      <a:r>
                        <a:rPr lang="en-US" dirty="0" smtClean="0">
                          <a:solidFill>
                            <a:schemeClr val="tx1"/>
                          </a:solidFill>
                        </a:rPr>
                        <a:t>Loan to Value                                                                                                          97.00%  </a:t>
                      </a:r>
                      <a:endParaRPr lang="en-US" dirty="0">
                        <a:solidFill>
                          <a:schemeClr val="tx1"/>
                        </a:solidFill>
                      </a:endParaRPr>
                    </a:p>
                  </a:txBody>
                  <a:tcPr>
                    <a:noFill/>
                  </a:tcPr>
                </a:tc>
                <a:extLst>
                  <a:ext uri="{0D108BD9-81ED-4DB2-BD59-A6C34878D82A}">
                    <a16:rowId xmlns:a16="http://schemas.microsoft.com/office/drawing/2014/main" val="335414032"/>
                  </a:ext>
                </a:extLst>
              </a:tr>
              <a:tr h="1406553">
                <a:tc>
                  <a:txBody>
                    <a:bodyPr/>
                    <a:lstStyle/>
                    <a:p>
                      <a:endParaRPr lang="en-US" dirty="0">
                        <a:solidFill>
                          <a:schemeClr val="tx1"/>
                        </a:solidFill>
                      </a:endParaRPr>
                    </a:p>
                  </a:txBody>
                  <a:tcPr>
                    <a:noFill/>
                  </a:tcPr>
                </a:tc>
                <a:extLst>
                  <a:ext uri="{0D108BD9-81ED-4DB2-BD59-A6C34878D82A}">
                    <a16:rowId xmlns:a16="http://schemas.microsoft.com/office/drawing/2014/main" val="963189128"/>
                  </a:ext>
                </a:extLst>
              </a:tr>
            </a:tbl>
          </a:graphicData>
        </a:graphic>
      </p:graphicFrame>
    </p:spTree>
    <p:extLst>
      <p:ext uri="{BB962C8B-B14F-4D97-AF65-F5344CB8AC3E}">
        <p14:creationId xmlns:p14="http://schemas.microsoft.com/office/powerpoint/2010/main" val="23034862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Extended           Affordability</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3241344278"/>
              </p:ext>
            </p:extLst>
          </p:nvPr>
        </p:nvGraphicFramePr>
        <p:xfrm>
          <a:off x="-1" y="2216331"/>
          <a:ext cx="8610601" cy="3672608"/>
        </p:xfrm>
        <a:graphic>
          <a:graphicData uri="http://schemas.openxmlformats.org/drawingml/2006/table">
            <a:tbl>
              <a:tblPr firstRow="1" bandRow="1">
                <a:tableStyleId>{5C22544A-7EE6-4342-B048-85BDC9FD1C3A}</a:tableStyleId>
              </a:tblPr>
              <a:tblGrid>
                <a:gridCol w="8610601">
                  <a:extLst>
                    <a:ext uri="{9D8B030D-6E8A-4147-A177-3AD203B41FA5}">
                      <a16:colId xmlns:a16="http://schemas.microsoft.com/office/drawing/2014/main" val="3758867134"/>
                    </a:ext>
                  </a:extLst>
                </a:gridCol>
              </a:tblGrid>
              <a:tr h="967624">
                <a:tc>
                  <a:txBody>
                    <a:bodyPr/>
                    <a:lstStyle/>
                    <a:p>
                      <a:endParaRPr lang="en-US" sz="800" dirty="0">
                        <a:solidFill>
                          <a:schemeClr val="tx1"/>
                        </a:solidFill>
                      </a:endParaRPr>
                    </a:p>
                  </a:txBody>
                  <a:tcPr>
                    <a:noFill/>
                  </a:tcPr>
                </a:tc>
                <a:extLst>
                  <a:ext uri="{0D108BD9-81ED-4DB2-BD59-A6C34878D82A}">
                    <a16:rowId xmlns:a16="http://schemas.microsoft.com/office/drawing/2014/main" val="335414032"/>
                  </a:ext>
                </a:extLst>
              </a:tr>
              <a:tr h="14415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endParaRPr lang="en-US" dirty="0">
                        <a:solidFill>
                          <a:schemeClr val="tx1"/>
                        </a:solidFill>
                      </a:endParaRPr>
                    </a:p>
                  </a:txBody>
                  <a:tcPr>
                    <a:noFill/>
                  </a:tcPr>
                </a:tc>
                <a:extLst>
                  <a:ext uri="{0D108BD9-81ED-4DB2-BD59-A6C34878D82A}">
                    <a16:rowId xmlns:a16="http://schemas.microsoft.com/office/drawing/2014/main" val="963189128"/>
                  </a:ext>
                </a:extLst>
              </a:tr>
              <a:tr h="967624">
                <a:tc>
                  <a:txBody>
                    <a:bodyPr/>
                    <a:lstStyle/>
                    <a:p>
                      <a:endParaRPr lang="en-US" dirty="0">
                        <a:solidFill>
                          <a:schemeClr val="tx1"/>
                        </a:solidFill>
                      </a:endParaRPr>
                    </a:p>
                  </a:txBody>
                  <a:tcPr>
                    <a:noFill/>
                  </a:tcPr>
                </a:tc>
                <a:extLst>
                  <a:ext uri="{0D108BD9-81ED-4DB2-BD59-A6C34878D82A}">
                    <a16:rowId xmlns:a16="http://schemas.microsoft.com/office/drawing/2014/main" val="498029061"/>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231430258"/>
              </p:ext>
            </p:extLst>
          </p:nvPr>
        </p:nvGraphicFramePr>
        <p:xfrm>
          <a:off x="27213" y="2895600"/>
          <a:ext cx="8968808" cy="2873093"/>
        </p:xfrm>
        <a:graphic>
          <a:graphicData uri="http://schemas.openxmlformats.org/drawingml/2006/table">
            <a:tbl>
              <a:tblPr firstRow="1" firstCol="1" bandRow="1">
                <a:tableStyleId>{5C22544A-7EE6-4342-B048-85BDC9FD1C3A}</a:tableStyleId>
              </a:tblPr>
              <a:tblGrid>
                <a:gridCol w="4484404">
                  <a:extLst>
                    <a:ext uri="{9D8B030D-6E8A-4147-A177-3AD203B41FA5}">
                      <a16:colId xmlns:a16="http://schemas.microsoft.com/office/drawing/2014/main" val="3453114904"/>
                    </a:ext>
                  </a:extLst>
                </a:gridCol>
                <a:gridCol w="4484404">
                  <a:extLst>
                    <a:ext uri="{9D8B030D-6E8A-4147-A177-3AD203B41FA5}">
                      <a16:colId xmlns:a16="http://schemas.microsoft.com/office/drawing/2014/main" val="3444890582"/>
                    </a:ext>
                  </a:extLst>
                </a:gridCol>
              </a:tblGrid>
              <a:tr h="624383">
                <a:tc>
                  <a:txBody>
                    <a:bodyPr/>
                    <a:lstStyle/>
                    <a:p>
                      <a:pPr marL="0" marR="0">
                        <a:lnSpc>
                          <a:spcPct val="107000"/>
                        </a:lnSpc>
                        <a:spcBef>
                          <a:spcPts val="0"/>
                        </a:spcBef>
                        <a:spcAft>
                          <a:spcPts val="0"/>
                        </a:spcAft>
                      </a:pPr>
                      <a:r>
                        <a:rPr lang="en-US" sz="1800" dirty="0">
                          <a:effectLst/>
                        </a:rPr>
                        <a:t>Homeownership assistance HOME amount per-unit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rPr>
                        <a:t>Minimum period of affordability in years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2282490"/>
                  </a:ext>
                </a:extLst>
              </a:tr>
              <a:tr h="749570">
                <a:tc>
                  <a:txBody>
                    <a:bodyPr/>
                    <a:lstStyle/>
                    <a:p>
                      <a:pPr marL="0" marR="0">
                        <a:lnSpc>
                          <a:spcPct val="107000"/>
                        </a:lnSpc>
                        <a:spcBef>
                          <a:spcPts val="0"/>
                        </a:spcBef>
                        <a:spcAft>
                          <a:spcPts val="0"/>
                        </a:spcAft>
                      </a:pPr>
                      <a:r>
                        <a:rPr lang="en-US" sz="1800" dirty="0">
                          <a:effectLst/>
                        </a:rPr>
                        <a:t>Under $15,000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3633959"/>
                  </a:ext>
                </a:extLst>
              </a:tr>
              <a:tr h="749570">
                <a:tc>
                  <a:txBody>
                    <a:bodyPr/>
                    <a:lstStyle/>
                    <a:p>
                      <a:pPr marL="0" marR="0">
                        <a:lnSpc>
                          <a:spcPct val="107000"/>
                        </a:lnSpc>
                        <a:spcBef>
                          <a:spcPts val="0"/>
                        </a:spcBef>
                        <a:spcAft>
                          <a:spcPts val="0"/>
                        </a:spcAft>
                      </a:pPr>
                      <a:r>
                        <a:rPr lang="en-US" sz="1800" dirty="0">
                          <a:effectLst/>
                        </a:rPr>
                        <a:t>$15,000 to $40,000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81691217"/>
                  </a:ext>
                </a:extLst>
              </a:tr>
              <a:tr h="749570">
                <a:tc>
                  <a:txBody>
                    <a:bodyPr/>
                    <a:lstStyle/>
                    <a:p>
                      <a:pPr marL="0" marR="0">
                        <a:lnSpc>
                          <a:spcPct val="107000"/>
                        </a:lnSpc>
                        <a:spcBef>
                          <a:spcPts val="0"/>
                        </a:spcBef>
                        <a:spcAft>
                          <a:spcPts val="0"/>
                        </a:spcAft>
                      </a:pPr>
                      <a:r>
                        <a:rPr lang="en-US" sz="1800" dirty="0">
                          <a:effectLst/>
                        </a:rPr>
                        <a:t>Over $40,000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dirty="0">
                          <a:effectLst/>
                        </a:rPr>
                        <a:t>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75682957"/>
                  </a:ext>
                </a:extLst>
              </a:tr>
            </a:tbl>
          </a:graphicData>
        </a:graphic>
      </p:graphicFrame>
    </p:spTree>
    <p:extLst>
      <p:ext uri="{BB962C8B-B14F-4D97-AF65-F5344CB8AC3E}">
        <p14:creationId xmlns:p14="http://schemas.microsoft.com/office/powerpoint/2010/main" val="101632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a:solidFill>
                  <a:schemeClr val="bg1"/>
                </a:solidFill>
              </a:rPr>
              <a:t>Development </a:t>
            </a:r>
            <a:r>
              <a:rPr lang="en-US" sz="3500" b="1" dirty="0" smtClean="0">
                <a:solidFill>
                  <a:schemeClr val="bg1"/>
                </a:solidFill>
              </a:rPr>
              <a:t>          Subsidy </a:t>
            </a:r>
            <a:br>
              <a:rPr lang="en-US" sz="3500" b="1"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3296461231"/>
              </p:ext>
            </p:extLst>
          </p:nvPr>
        </p:nvGraphicFramePr>
        <p:xfrm>
          <a:off x="-1" y="2484117"/>
          <a:ext cx="9143999" cy="7838097"/>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3758867134"/>
                    </a:ext>
                  </a:extLst>
                </a:gridCol>
              </a:tblGrid>
              <a:tr h="37842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0" baseline="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0" baseline="0" dirty="0" smtClean="0">
                          <a:solidFill>
                            <a:schemeClr val="tx1"/>
                          </a:solidFill>
                        </a:rPr>
                        <a:t>Development Subsidy – The portion of Total Development Costs that does not have to be mortgaged to an eligible homebuyer.</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600" b="0" baseline="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0" baseline="0" dirty="0" smtClean="0">
                          <a:solidFill>
                            <a:schemeClr val="tx1"/>
                          </a:solidFill>
                        </a:rPr>
                        <a:t>A Development Subsidy is necessary when the total cost to develop (TDC) of a home exceeds the appraised value.</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600" b="0" baseline="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0" baseline="0" dirty="0" smtClean="0">
                          <a:solidFill>
                            <a:schemeClr val="tx1"/>
                          </a:solidFill>
                        </a:rPr>
                        <a:t>Example: TDC = $130,000  As-Build Appraised Value = $120,000 Development Subsidy = $10,000 (TDC – ABAV)</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600" b="0" baseline="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b="0" baseline="0" dirty="0" smtClean="0">
                          <a:solidFill>
                            <a:schemeClr val="tx1"/>
                          </a:solidFill>
                        </a:rPr>
                        <a:t>LHC limits Development Subsidy to $10,000 except in Areas of Demonstrated Need</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b="0" baseline="0" dirty="0" smtClean="0">
                          <a:solidFill>
                            <a:schemeClr val="tx1"/>
                          </a:solidFill>
                        </a:rPr>
                        <a:t> </a:t>
                      </a:r>
                      <a:endParaRPr lang="en-US" sz="1600" b="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dirty="0" smtClean="0">
                        <a:solidFill>
                          <a:srgbClr val="FF0000"/>
                        </a:solidFill>
                      </a:endParaRPr>
                    </a:p>
                    <a:p>
                      <a:endParaRPr lang="en-US" dirty="0">
                        <a:solidFill>
                          <a:srgbClr val="FF0000"/>
                        </a:solidFill>
                      </a:endParaRPr>
                    </a:p>
                  </a:txBody>
                  <a:tcPr>
                    <a:noFill/>
                  </a:tcPr>
                </a:tc>
                <a:extLst>
                  <a:ext uri="{0D108BD9-81ED-4DB2-BD59-A6C34878D82A}">
                    <a16:rowId xmlns:a16="http://schemas.microsoft.com/office/drawing/2014/main" val="335414032"/>
                  </a:ext>
                </a:extLst>
              </a:tr>
              <a:tr h="3784257">
                <a:tc>
                  <a:txBody>
                    <a:bodyPr/>
                    <a:lstStyle/>
                    <a:p>
                      <a:endParaRPr lang="en-US" dirty="0">
                        <a:solidFill>
                          <a:srgbClr val="FF0000"/>
                        </a:solidFill>
                      </a:endParaRPr>
                    </a:p>
                  </a:txBody>
                  <a:tcPr>
                    <a:noFill/>
                  </a:tcPr>
                </a:tc>
                <a:extLst>
                  <a:ext uri="{0D108BD9-81ED-4DB2-BD59-A6C34878D82A}">
                    <a16:rowId xmlns:a16="http://schemas.microsoft.com/office/drawing/2014/main" val="3114222667"/>
                  </a:ext>
                </a:extLst>
              </a:tr>
            </a:tbl>
          </a:graphicData>
        </a:graphic>
      </p:graphicFrame>
    </p:spTree>
    <p:extLst>
      <p:ext uri="{BB962C8B-B14F-4D97-AF65-F5344CB8AC3E}">
        <p14:creationId xmlns:p14="http://schemas.microsoft.com/office/powerpoint/2010/main" val="1856196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Area of Demonstrated Need Determination</a:t>
            </a:r>
            <a:br>
              <a:rPr lang="en-US" sz="3500" b="1"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3240956794"/>
              </p:ext>
            </p:extLst>
          </p:nvPr>
        </p:nvGraphicFramePr>
        <p:xfrm>
          <a:off x="-1" y="2484117"/>
          <a:ext cx="9143999" cy="7568514"/>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3758867134"/>
                    </a:ext>
                  </a:extLst>
                </a:gridCol>
              </a:tblGrid>
              <a:tr h="37842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 </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dirty="0" smtClean="0">
                          <a:solidFill>
                            <a:schemeClr val="tx1"/>
                          </a:solidFill>
                        </a:rPr>
                        <a:t>Area of Demonstrated Need -- An Area of Demonstrated Need is one that is located in a Qualified Census Tract, has a shortage of standard affordable housing units available for 80% AMI households and meets at least two of the following three criteria:</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600"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dirty="0" smtClean="0">
                          <a:solidFill>
                            <a:schemeClr val="tx1"/>
                          </a:solidFill>
                        </a:rPr>
                        <a:t>1. Housing value at or below 50% of the State average. The State Average is currently $144,100 (2015 ACS 5-Year Estimates, Table B25077)</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dirty="0" smtClean="0">
                          <a:solidFill>
                            <a:schemeClr val="tx1"/>
                          </a:solidFill>
                        </a:rPr>
                        <a:t>2. Median Household Income at or below 65% of the State Average. The State Average is currently $45,047.00 (2015 ACS 5-Year Estimates, Table B19013).</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dirty="0" smtClean="0">
                          <a:solidFill>
                            <a:schemeClr val="tx1"/>
                          </a:solidFill>
                        </a:rPr>
                        <a:t>3. A Poverty Rate at or above 1.5 times the state average. The State Average is currently 0.20197615 as computed from Poverty Status in the Past 12 Months By Sex and Age Table B17001 (2015 ACS 5-Year Estimates). </a:t>
                      </a:r>
                    </a:p>
                    <a:p>
                      <a:endParaRPr lang="en-US" dirty="0" smtClean="0">
                        <a:solidFill>
                          <a:srgbClr val="FF0000"/>
                        </a:solidFill>
                      </a:endParaRPr>
                    </a:p>
                    <a:p>
                      <a:endParaRPr lang="en-US" dirty="0">
                        <a:solidFill>
                          <a:srgbClr val="FF0000"/>
                        </a:solidFill>
                      </a:endParaRPr>
                    </a:p>
                  </a:txBody>
                  <a:tcPr>
                    <a:noFill/>
                  </a:tcPr>
                </a:tc>
                <a:extLst>
                  <a:ext uri="{0D108BD9-81ED-4DB2-BD59-A6C34878D82A}">
                    <a16:rowId xmlns:a16="http://schemas.microsoft.com/office/drawing/2014/main" val="335414032"/>
                  </a:ext>
                </a:extLst>
              </a:tr>
              <a:tr h="3784257">
                <a:tc>
                  <a:txBody>
                    <a:bodyPr/>
                    <a:lstStyle/>
                    <a:p>
                      <a:endParaRPr lang="en-US" dirty="0">
                        <a:solidFill>
                          <a:srgbClr val="FF0000"/>
                        </a:solidFill>
                      </a:endParaRPr>
                    </a:p>
                  </a:txBody>
                  <a:tcPr>
                    <a:noFill/>
                  </a:tcPr>
                </a:tc>
                <a:extLst>
                  <a:ext uri="{0D108BD9-81ED-4DB2-BD59-A6C34878D82A}">
                    <a16:rowId xmlns:a16="http://schemas.microsoft.com/office/drawing/2014/main" val="3114222667"/>
                  </a:ext>
                </a:extLst>
              </a:tr>
            </a:tbl>
          </a:graphicData>
        </a:graphic>
      </p:graphicFrame>
    </p:spTree>
    <p:extLst>
      <p:ext uri="{BB962C8B-B14F-4D97-AF65-F5344CB8AC3E}">
        <p14:creationId xmlns:p14="http://schemas.microsoft.com/office/powerpoint/2010/main" val="31354516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Area of Demonstrated Need Determination</a:t>
            </a:r>
            <a:br>
              <a:rPr lang="en-US" sz="3500" b="1"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979708485"/>
              </p:ext>
            </p:extLst>
          </p:nvPr>
        </p:nvGraphicFramePr>
        <p:xfrm>
          <a:off x="-1" y="2484117"/>
          <a:ext cx="9143999" cy="7777137"/>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3758867134"/>
                    </a:ext>
                  </a:extLst>
                </a:gridCol>
              </a:tblGrid>
              <a:tr h="37842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 </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dirty="0" smtClean="0">
                        <a:solidFill>
                          <a:schemeClr val="tx1"/>
                        </a:solidFill>
                      </a:endParaRP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smtClean="0">
                          <a:solidFill>
                            <a:schemeClr val="tx1"/>
                          </a:solidFill>
                        </a:rPr>
                        <a:t>Qualified Census Tract:</a:t>
                      </a:r>
                      <a:r>
                        <a:rPr lang="en-US" dirty="0" smtClean="0"/>
                        <a:t> </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smtClean="0"/>
                        <a:t>                   </a:t>
                      </a:r>
                      <a:r>
                        <a:rPr lang="en-US" sz="1200" dirty="0" smtClean="0">
                          <a:hlinkClick r:id="rId8"/>
                        </a:rPr>
                        <a:t>https://www.huduser.gov/qct/qctmap.html</a:t>
                      </a:r>
                      <a:r>
                        <a:rPr lang="en-US" sz="1200" dirty="0" smtClean="0"/>
                        <a:t> </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dirty="0" smtClean="0">
                          <a:solidFill>
                            <a:schemeClr val="tx1"/>
                          </a:solidFill>
                        </a:rPr>
                        <a:t>                            Enter the City and State of your project in the address box and press GO.</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dirty="0" smtClean="0">
                          <a:solidFill>
                            <a:schemeClr val="tx1"/>
                          </a:solidFill>
                        </a:rPr>
                        <a:t>                            Click the Click Here for Full Screen Map</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dirty="0" smtClean="0">
                          <a:solidFill>
                            <a:schemeClr val="tx1"/>
                          </a:solidFill>
                        </a:rPr>
                        <a:t>                            You can now enlarge your view by using the + sign on the map</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dirty="0" smtClean="0">
                          <a:solidFill>
                            <a:schemeClr val="tx1"/>
                          </a:solidFill>
                        </a:rPr>
                        <a:t>                            Find the Census Tract your project is located in</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dirty="0" smtClean="0">
                          <a:solidFill>
                            <a:schemeClr val="tx1"/>
                          </a:solidFill>
                        </a:rPr>
                        <a:t>                            Double Click anywhere in the Census Tract.</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dirty="0" smtClean="0">
                          <a:solidFill>
                            <a:schemeClr val="tx1"/>
                          </a:solidFill>
                        </a:rPr>
                        <a:t>                            This bring up a status table.</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200" dirty="0" smtClean="0">
                          <a:solidFill>
                            <a:schemeClr val="tx1"/>
                          </a:solidFill>
                        </a:rPr>
                        <a:t>                            As long as the tract shows as “Qualified” for any year you may proceed to the next step. If it does not show as “Qualified”</a:t>
                      </a: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dirty="0" smtClean="0">
                          <a:solidFill>
                            <a:schemeClr val="tx1"/>
                          </a:solidFill>
                        </a:rPr>
                        <a:t>                                    then your project is not in an Area of Demonstrated Need.</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200" dirty="0" smtClean="0"/>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200" dirty="0" smtClean="0"/>
                    </a:p>
                    <a:p>
                      <a:pPr marL="0" indent="0">
                        <a:buFont typeface="Wingdings" panose="05000000000000000000" pitchFamily="2" charset="2"/>
                        <a:buNone/>
                      </a:pPr>
                      <a:endParaRPr lang="en-US" sz="1200" dirty="0" smtClean="0">
                        <a:solidFill>
                          <a:srgbClr val="FF0000"/>
                        </a:solidFill>
                      </a:endParaRPr>
                    </a:p>
                    <a:p>
                      <a:endParaRPr lang="en-US" dirty="0" smtClean="0">
                        <a:solidFill>
                          <a:srgbClr val="FF0000"/>
                        </a:solidFill>
                      </a:endParaRPr>
                    </a:p>
                    <a:p>
                      <a:endParaRPr lang="en-US" dirty="0">
                        <a:solidFill>
                          <a:srgbClr val="FF0000"/>
                        </a:solidFill>
                      </a:endParaRPr>
                    </a:p>
                  </a:txBody>
                  <a:tcPr>
                    <a:noFill/>
                  </a:tcPr>
                </a:tc>
                <a:extLst>
                  <a:ext uri="{0D108BD9-81ED-4DB2-BD59-A6C34878D82A}">
                    <a16:rowId xmlns:a16="http://schemas.microsoft.com/office/drawing/2014/main" val="335414032"/>
                  </a:ext>
                </a:extLst>
              </a:tr>
              <a:tr h="3784257">
                <a:tc>
                  <a:txBody>
                    <a:bodyPr/>
                    <a:lstStyle/>
                    <a:p>
                      <a:endParaRPr lang="en-US" dirty="0">
                        <a:solidFill>
                          <a:srgbClr val="FF0000"/>
                        </a:solidFill>
                      </a:endParaRPr>
                    </a:p>
                  </a:txBody>
                  <a:tcPr>
                    <a:noFill/>
                  </a:tcPr>
                </a:tc>
                <a:extLst>
                  <a:ext uri="{0D108BD9-81ED-4DB2-BD59-A6C34878D82A}">
                    <a16:rowId xmlns:a16="http://schemas.microsoft.com/office/drawing/2014/main" val="3114222667"/>
                  </a:ext>
                </a:extLst>
              </a:tr>
            </a:tbl>
          </a:graphicData>
        </a:graphic>
      </p:graphicFrame>
    </p:spTree>
    <p:extLst>
      <p:ext uri="{BB962C8B-B14F-4D97-AF65-F5344CB8AC3E}">
        <p14:creationId xmlns:p14="http://schemas.microsoft.com/office/powerpoint/2010/main" val="26785646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267200" y="152400"/>
            <a:ext cx="4953000" cy="2286000"/>
          </a:xfrm>
        </p:spPr>
        <p:txBody>
          <a:bodyPr>
            <a:normAutofit/>
          </a:bodyPr>
          <a:lstStyle/>
          <a:p>
            <a:r>
              <a:rPr lang="en-US" sz="3500" dirty="0" smtClean="0">
                <a:solidFill>
                  <a:schemeClr val="bg1"/>
                </a:solidFill>
              </a:rPr>
              <a:t>Homeownership</a:t>
            </a:r>
            <a:br>
              <a:rPr lang="en-US" sz="3500" dirty="0" smtClean="0">
                <a:solidFill>
                  <a:schemeClr val="bg1"/>
                </a:solidFill>
              </a:rPr>
            </a:br>
            <a:r>
              <a:rPr lang="en-US" sz="3500" dirty="0" smtClean="0">
                <a:solidFill>
                  <a:schemeClr val="bg1"/>
                </a:solidFill>
              </a:rPr>
              <a:t> Development Initial Considerations</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pic>
        <p:nvPicPr>
          <p:cNvPr id="14" name="Picture 13"/>
          <p:cNvPicPr>
            <a:picLocks noChangeAspect="1"/>
          </p:cNvPicPr>
          <p:nvPr/>
        </p:nvPicPr>
        <p:blipFill>
          <a:blip r:embed="rId8"/>
          <a:stretch>
            <a:fillRect/>
          </a:stretch>
        </p:blipFill>
        <p:spPr>
          <a:xfrm>
            <a:off x="-24785" y="4800596"/>
            <a:ext cx="9193565" cy="2367251"/>
          </a:xfrm>
          <a:prstGeom prst="rect">
            <a:avLst/>
          </a:prstGeom>
        </p:spPr>
      </p:pic>
      <p:sp>
        <p:nvSpPr>
          <p:cNvPr id="15" name="TextBox 14"/>
          <p:cNvSpPr txBox="1"/>
          <p:nvPr/>
        </p:nvSpPr>
        <p:spPr>
          <a:xfrm>
            <a:off x="13605" y="2160950"/>
            <a:ext cx="9116784"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500" dirty="0" smtClean="0">
                <a:ln w="0"/>
                <a:solidFill>
                  <a:schemeClr val="tx1"/>
                </a:solidFill>
                <a:effectLst>
                  <a:outerShdw blurRad="38100" dist="19050" dir="2700000" algn="tl" rotWithShape="0">
                    <a:schemeClr val="dk1">
                      <a:alpha val="40000"/>
                    </a:schemeClr>
                  </a:outerShdw>
                </a:effectLst>
              </a:rPr>
              <a:t>Market</a:t>
            </a:r>
          </a:p>
          <a:p>
            <a:endParaRPr lang="en-US" sz="1500" b="1" dirty="0" smtClean="0">
              <a:ln w="0"/>
              <a:solidFill>
                <a:schemeClr val="tx1"/>
              </a:solidFill>
              <a:effectLst>
                <a:outerShdw blurRad="38100" dist="19050" dir="2700000" algn="tl" rotWithShape="0">
                  <a:schemeClr val="dk1">
                    <a:alpha val="40000"/>
                  </a:schemeClr>
                </a:outerShdw>
              </a:effectLst>
            </a:endParaRPr>
          </a:p>
          <a:p>
            <a:r>
              <a:rPr lang="en-US" sz="1500" dirty="0" smtClean="0">
                <a:ln w="0"/>
                <a:solidFill>
                  <a:schemeClr val="tx1"/>
                </a:solidFill>
                <a:effectLst>
                  <a:outerShdw blurRad="38100" dist="19050" dir="2700000" algn="tl" rotWithShape="0">
                    <a:schemeClr val="dk1">
                      <a:alpha val="40000"/>
                    </a:schemeClr>
                  </a:outerShdw>
                </a:effectLst>
              </a:rPr>
              <a:t>Primary Question is Does a Market Exist for your project?</a:t>
            </a:r>
          </a:p>
          <a:p>
            <a:endParaRPr lang="en-US" sz="1500" dirty="0">
              <a:ln w="0"/>
              <a:solidFill>
                <a:schemeClr val="tx1"/>
              </a:solidFill>
              <a:effectLst>
                <a:outerShdw blurRad="38100" dist="19050" dir="2700000" algn="tl" rotWithShape="0">
                  <a:schemeClr val="dk1">
                    <a:alpha val="40000"/>
                  </a:schemeClr>
                </a:outerShdw>
              </a:effectLst>
            </a:endParaRPr>
          </a:p>
          <a:p>
            <a:pPr marL="285750" indent="-285750">
              <a:buFont typeface="Arial" panose="020B0604020202020204" pitchFamily="34" charset="0"/>
              <a:buChar char="•"/>
            </a:pPr>
            <a:r>
              <a:rPr lang="en-US" sz="1500" dirty="0" smtClean="0">
                <a:ln w="0"/>
                <a:solidFill>
                  <a:schemeClr val="tx1"/>
                </a:solidFill>
                <a:effectLst>
                  <a:outerShdw blurRad="38100" dist="19050" dir="2700000" algn="tl" rotWithShape="0">
                    <a:schemeClr val="dk1">
                      <a:alpha val="40000"/>
                    </a:schemeClr>
                  </a:outerShdw>
                </a:effectLst>
              </a:rPr>
              <a:t>Is </a:t>
            </a:r>
            <a:r>
              <a:rPr lang="en-US" sz="1500" dirty="0">
                <a:ln w="0"/>
                <a:solidFill>
                  <a:schemeClr val="tx1"/>
                </a:solidFill>
                <a:effectLst>
                  <a:outerShdw blurRad="38100" dist="19050" dir="2700000" algn="tl" rotWithShape="0">
                    <a:schemeClr val="dk1">
                      <a:alpha val="40000"/>
                    </a:schemeClr>
                  </a:outerShdw>
                </a:effectLst>
              </a:rPr>
              <a:t>there a market at </a:t>
            </a:r>
            <a:r>
              <a:rPr lang="en-US" sz="1500" dirty="0" smtClean="0">
                <a:ln w="0"/>
                <a:solidFill>
                  <a:schemeClr val="tx1"/>
                </a:solidFill>
                <a:effectLst>
                  <a:outerShdw blurRad="38100" dist="19050" dir="2700000" algn="tl" rotWithShape="0">
                    <a:schemeClr val="dk1">
                      <a:alpha val="40000"/>
                    </a:schemeClr>
                  </a:outerShdw>
                </a:effectLst>
              </a:rPr>
              <a:t>all.</a:t>
            </a:r>
            <a:endParaRPr lang="en-US" sz="1500" dirty="0">
              <a:ln w="0"/>
              <a:solidFill>
                <a:schemeClr val="tx1"/>
              </a:solidFill>
              <a:effectLst>
                <a:outerShdw blurRad="38100" dist="19050" dir="2700000" algn="tl" rotWithShape="0">
                  <a:schemeClr val="dk1">
                    <a:alpha val="40000"/>
                  </a:schemeClr>
                </a:outerShdw>
              </a:effectLst>
            </a:endParaRPr>
          </a:p>
          <a:p>
            <a:endParaRPr lang="en-US" sz="1500" dirty="0">
              <a:ln w="0"/>
              <a:solidFill>
                <a:schemeClr val="tx1"/>
              </a:solidFill>
              <a:effectLst>
                <a:outerShdw blurRad="38100" dist="19050" dir="2700000" algn="tl" rotWithShape="0">
                  <a:schemeClr val="dk1">
                    <a:alpha val="40000"/>
                  </a:schemeClr>
                </a:outerShdw>
              </a:effectLst>
            </a:endParaRPr>
          </a:p>
          <a:p>
            <a:pPr marL="285750" indent="-285750">
              <a:buFont typeface="Arial" panose="020B0604020202020204" pitchFamily="34" charset="0"/>
              <a:buChar char="•"/>
            </a:pPr>
            <a:r>
              <a:rPr lang="en-US" sz="1500" dirty="0" smtClean="0">
                <a:ln w="0"/>
                <a:solidFill>
                  <a:schemeClr val="tx1"/>
                </a:solidFill>
                <a:effectLst>
                  <a:outerShdw blurRad="38100" dist="19050" dir="2700000" algn="tl" rotWithShape="0">
                    <a:schemeClr val="dk1">
                      <a:alpha val="40000"/>
                    </a:schemeClr>
                  </a:outerShdw>
                </a:effectLst>
              </a:rPr>
              <a:t>In </a:t>
            </a:r>
            <a:r>
              <a:rPr lang="en-US" sz="1500" dirty="0">
                <a:ln w="0"/>
                <a:solidFill>
                  <a:schemeClr val="tx1"/>
                </a:solidFill>
                <a:effectLst>
                  <a:outerShdw blurRad="38100" dist="19050" dir="2700000" algn="tl" rotWithShape="0">
                    <a:schemeClr val="dk1">
                      <a:alpha val="40000"/>
                    </a:schemeClr>
                  </a:outerShdw>
                </a:effectLst>
              </a:rPr>
              <a:t>your target </a:t>
            </a:r>
            <a:r>
              <a:rPr lang="en-US" sz="1500" dirty="0" smtClean="0">
                <a:ln w="0"/>
                <a:solidFill>
                  <a:schemeClr val="tx1"/>
                </a:solidFill>
                <a:effectLst>
                  <a:outerShdw blurRad="38100" dist="19050" dir="2700000" algn="tl" rotWithShape="0">
                    <a:schemeClr val="dk1">
                      <a:alpha val="40000"/>
                    </a:schemeClr>
                  </a:outerShdw>
                </a:effectLst>
              </a:rPr>
              <a:t>area.</a:t>
            </a:r>
          </a:p>
          <a:p>
            <a:pPr marL="742950" lvl="1" indent="-285750">
              <a:buFont typeface="Arial" panose="020B0604020202020204" pitchFamily="34" charset="0"/>
              <a:buChar char="•"/>
            </a:pPr>
            <a:r>
              <a:rPr lang="en-US" sz="1500" dirty="0" smtClean="0">
                <a:ln w="0"/>
                <a:solidFill>
                  <a:schemeClr val="tx1"/>
                </a:solidFill>
                <a:effectLst>
                  <a:outerShdw blurRad="38100" dist="19050" dir="2700000" algn="tl" rotWithShape="0">
                    <a:schemeClr val="dk1">
                      <a:alpha val="40000"/>
                    </a:schemeClr>
                  </a:outerShdw>
                </a:effectLst>
              </a:rPr>
              <a:t>Amenities </a:t>
            </a:r>
          </a:p>
          <a:p>
            <a:pPr marL="742950" lvl="1" indent="-285750">
              <a:buFont typeface="Arial" panose="020B0604020202020204" pitchFamily="34" charset="0"/>
              <a:buChar char="•"/>
            </a:pPr>
            <a:r>
              <a:rPr lang="en-US" sz="1500" dirty="0" smtClean="0">
                <a:ln w="0"/>
                <a:solidFill>
                  <a:schemeClr val="tx1"/>
                </a:solidFill>
                <a:effectLst>
                  <a:outerShdw blurRad="38100" dist="19050" dir="2700000" algn="tl" rotWithShape="0">
                    <a:schemeClr val="dk1">
                      <a:alpha val="40000"/>
                    </a:schemeClr>
                  </a:outerShdw>
                </a:effectLst>
              </a:rPr>
              <a:t>Disadvantages</a:t>
            </a:r>
          </a:p>
          <a:p>
            <a:pPr marL="742950" lvl="1" indent="-285750">
              <a:buFont typeface="Arial" panose="020B0604020202020204" pitchFamily="34" charset="0"/>
              <a:buChar char="•"/>
            </a:pPr>
            <a:endParaRPr lang="en-US" sz="1500" dirty="0" smtClean="0">
              <a:ln w="0"/>
              <a:solidFill>
                <a:schemeClr val="tx1"/>
              </a:solidFill>
              <a:effectLst>
                <a:outerShdw blurRad="38100" dist="19050" dir="2700000" algn="tl" rotWithShape="0">
                  <a:schemeClr val="dk1">
                    <a:alpha val="40000"/>
                  </a:schemeClr>
                </a:outerShdw>
              </a:effectLst>
            </a:endParaRPr>
          </a:p>
          <a:p>
            <a:endParaRPr lang="en-US" sz="1500" dirty="0">
              <a:ln w="0"/>
              <a:solidFill>
                <a:schemeClr val="tx1"/>
              </a:solidFill>
              <a:effectLst>
                <a:outerShdw blurRad="38100" dist="19050" dir="2700000" algn="tl" rotWithShape="0">
                  <a:schemeClr val="dk1">
                    <a:alpha val="40000"/>
                  </a:schemeClr>
                </a:outerShdw>
              </a:effectLst>
            </a:endParaRPr>
          </a:p>
          <a:p>
            <a:r>
              <a:rPr lang="en-US" sz="1500" dirty="0" smtClean="0">
                <a:ln w="0"/>
                <a:solidFill>
                  <a:schemeClr val="tx1"/>
                </a:solidFill>
                <a:effectLst>
                  <a:outerShdw blurRad="38100" dist="19050" dir="2700000" algn="tl" rotWithShape="0">
                    <a:schemeClr val="dk1">
                      <a:alpha val="40000"/>
                    </a:schemeClr>
                  </a:outerShdw>
                </a:effectLst>
              </a:rPr>
              <a:t>Market Study</a:t>
            </a:r>
          </a:p>
          <a:p>
            <a:r>
              <a:rPr lang="en-US" sz="1500" dirty="0" smtClean="0">
                <a:ln w="0"/>
                <a:solidFill>
                  <a:schemeClr val="tx1"/>
                </a:solidFill>
                <a:effectLst>
                  <a:outerShdw blurRad="38100" dist="19050" dir="2700000" algn="tl" rotWithShape="0">
                    <a:schemeClr val="dk1">
                      <a:alpha val="40000"/>
                    </a:schemeClr>
                  </a:outerShdw>
                </a:effectLst>
              </a:rPr>
              <a:t>    Pros : Timely, Profession, Reliable, Independent</a:t>
            </a:r>
          </a:p>
          <a:p>
            <a:r>
              <a:rPr lang="en-US" sz="1500" dirty="0">
                <a:ln w="0"/>
                <a:solidFill>
                  <a:schemeClr val="tx1"/>
                </a:solidFill>
                <a:effectLst>
                  <a:outerShdw blurRad="38100" dist="19050" dir="2700000" algn="tl" rotWithShape="0">
                    <a:schemeClr val="dk1">
                      <a:alpha val="40000"/>
                    </a:schemeClr>
                  </a:outerShdw>
                </a:effectLst>
              </a:rPr>
              <a:t> </a:t>
            </a:r>
            <a:r>
              <a:rPr lang="en-US" sz="1500" dirty="0" smtClean="0">
                <a:ln w="0"/>
                <a:solidFill>
                  <a:schemeClr val="tx1"/>
                </a:solidFill>
                <a:effectLst>
                  <a:outerShdw blurRad="38100" dist="19050" dir="2700000" algn="tl" rotWithShape="0">
                    <a:schemeClr val="dk1">
                      <a:alpha val="40000"/>
                    </a:schemeClr>
                  </a:outerShdw>
                </a:effectLst>
              </a:rPr>
              <a:t>  Cons : Costly</a:t>
            </a:r>
            <a:r>
              <a:rPr lang="en-US" sz="1500" dirty="0">
                <a:ln w="0"/>
                <a:solidFill>
                  <a:schemeClr val="tx1"/>
                </a:solidFill>
                <a:effectLst>
                  <a:outerShdw blurRad="38100" dist="19050" dir="2700000" algn="tl" rotWithShape="0">
                    <a:schemeClr val="dk1">
                      <a:alpha val="40000"/>
                    </a:schemeClr>
                  </a:outerShdw>
                </a:effectLst>
              </a:rPr>
              <a:t>	</a:t>
            </a:r>
            <a:endParaRPr lang="en-US" sz="1500" dirty="0" smtClean="0">
              <a:ln w="0"/>
              <a:solidFill>
                <a:schemeClr val="tx1"/>
              </a:solidFill>
              <a:effectLst>
                <a:outerShdw blurRad="38100" dist="19050" dir="2700000" algn="tl" rotWithShape="0">
                  <a:schemeClr val="dk1">
                    <a:alpha val="40000"/>
                  </a:schemeClr>
                </a:outerShdw>
              </a:effectLst>
            </a:endParaRPr>
          </a:p>
          <a:p>
            <a:endParaRPr lang="en-US" sz="1500" dirty="0">
              <a:ln w="0"/>
              <a:solidFill>
                <a:schemeClr val="tx1"/>
              </a:solidFill>
              <a:effectLst>
                <a:outerShdw blurRad="38100" dist="19050" dir="2700000" algn="tl" rotWithShape="0">
                  <a:schemeClr val="dk1">
                    <a:alpha val="40000"/>
                  </a:schemeClr>
                </a:outerShdw>
              </a:effectLst>
            </a:endParaRPr>
          </a:p>
          <a:p>
            <a:r>
              <a:rPr lang="en-US" sz="1500" dirty="0" smtClean="0">
                <a:ln w="0"/>
                <a:solidFill>
                  <a:schemeClr val="tx1"/>
                </a:solidFill>
                <a:effectLst>
                  <a:outerShdw blurRad="38100" dist="19050" dir="2700000" algn="tl" rotWithShape="0">
                    <a:schemeClr val="dk1">
                      <a:alpha val="40000"/>
                    </a:schemeClr>
                  </a:outerShdw>
                </a:effectLst>
              </a:rPr>
              <a:t>Alternative Market Analysis</a:t>
            </a:r>
          </a:p>
          <a:p>
            <a:r>
              <a:rPr lang="en-US" sz="1500" dirty="0">
                <a:ln w="0"/>
                <a:solidFill>
                  <a:schemeClr val="tx1"/>
                </a:solidFill>
                <a:effectLst>
                  <a:outerShdw blurRad="38100" dist="19050" dir="2700000" algn="tl" rotWithShape="0">
                    <a:schemeClr val="dk1">
                      <a:alpha val="40000"/>
                    </a:schemeClr>
                  </a:outerShdw>
                </a:effectLst>
              </a:rPr>
              <a:t> </a:t>
            </a:r>
            <a:r>
              <a:rPr lang="en-US" sz="1500" dirty="0" smtClean="0">
                <a:ln w="0"/>
                <a:solidFill>
                  <a:schemeClr val="tx1"/>
                </a:solidFill>
                <a:effectLst>
                  <a:outerShdw blurRad="38100" dist="19050" dir="2700000" algn="tl" rotWithShape="0">
                    <a:schemeClr val="dk1">
                      <a:alpha val="40000"/>
                    </a:schemeClr>
                  </a:outerShdw>
                </a:effectLst>
              </a:rPr>
              <a:t>  Pros:  Cheep, Sized for Your Project</a:t>
            </a:r>
          </a:p>
          <a:p>
            <a:r>
              <a:rPr lang="en-US" sz="1500" dirty="0">
                <a:ln w="0"/>
                <a:solidFill>
                  <a:schemeClr val="tx1"/>
                </a:solidFill>
                <a:effectLst>
                  <a:outerShdw blurRad="38100" dist="19050" dir="2700000" algn="tl" rotWithShape="0">
                    <a:schemeClr val="dk1">
                      <a:alpha val="40000"/>
                    </a:schemeClr>
                  </a:outerShdw>
                </a:effectLst>
              </a:rPr>
              <a:t> </a:t>
            </a:r>
            <a:r>
              <a:rPr lang="en-US" sz="1500" dirty="0" smtClean="0">
                <a:ln w="0"/>
                <a:solidFill>
                  <a:schemeClr val="tx1"/>
                </a:solidFill>
                <a:effectLst>
                  <a:outerShdw blurRad="38100" dist="19050" dir="2700000" algn="tl" rotWithShape="0">
                    <a:schemeClr val="dk1">
                      <a:alpha val="40000"/>
                    </a:schemeClr>
                  </a:outerShdw>
                </a:effectLst>
              </a:rPr>
              <a:t>  Cons: May take longer, Not as reliable, Information may be difficult to obtain</a:t>
            </a:r>
            <a:endParaRPr lang="en-US" sz="1500"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550830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Area of Demonstrated Need Determination</a:t>
            </a:r>
            <a:br>
              <a:rPr lang="en-US" sz="3500" b="1"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3802202766"/>
              </p:ext>
            </p:extLst>
          </p:nvPr>
        </p:nvGraphicFramePr>
        <p:xfrm>
          <a:off x="-1" y="2484117"/>
          <a:ext cx="9143999" cy="7568514"/>
        </p:xfrm>
        <a:graphic>
          <a:graphicData uri="http://schemas.openxmlformats.org/drawingml/2006/table">
            <a:tbl>
              <a:tblPr firstRow="1" bandRow="1">
                <a:tableStyleId>{5C22544A-7EE6-4342-B048-85BDC9FD1C3A}</a:tableStyleId>
              </a:tblPr>
              <a:tblGrid>
                <a:gridCol w="9143999">
                  <a:extLst>
                    <a:ext uri="{9D8B030D-6E8A-4147-A177-3AD203B41FA5}">
                      <a16:colId xmlns:a16="http://schemas.microsoft.com/office/drawing/2014/main" val="3758867134"/>
                    </a:ext>
                  </a:extLst>
                </a:gridCol>
              </a:tblGrid>
              <a:tr h="3784257">
                <a:tc>
                  <a:txBody>
                    <a:bodyPr/>
                    <a:lstStyle/>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sz="1600" dirty="0" smtClean="0">
                          <a:solidFill>
                            <a:schemeClr val="tx2"/>
                          </a:solidFill>
                        </a:rPr>
                        <a:t> </a:t>
                      </a:r>
                      <a:r>
                        <a:rPr lang="en-US" dirty="0" smtClean="0">
                          <a:solidFill>
                            <a:schemeClr val="tx2"/>
                          </a:solidFill>
                        </a:rPr>
                        <a:t>Demographic Information:</a:t>
                      </a:r>
                    </a:p>
                    <a:p>
                      <a:pPr marL="285750" marR="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US" dirty="0" smtClean="0">
                          <a:solidFill>
                            <a:schemeClr val="tx2"/>
                          </a:solidFill>
                        </a:rPr>
                        <a:t>   </a:t>
                      </a:r>
                      <a:r>
                        <a:rPr lang="en-US" sz="1200" dirty="0" smtClean="0">
                          <a:solidFill>
                            <a:schemeClr val="tx2"/>
                          </a:solidFill>
                          <a:hlinkClick r:id="rId8"/>
                        </a:rPr>
                        <a:t>https://www.census.gov/acs/www/data/data-tables-and-tools/data-profiles/2015/</a:t>
                      </a:r>
                      <a:endParaRPr lang="en-US" sz="1200" dirty="0" smtClean="0">
                        <a:solidFill>
                          <a:schemeClr val="tx2"/>
                        </a:solidFill>
                      </a:endParaRPr>
                    </a:p>
                    <a:p>
                      <a:pPr marL="171450" indent="-171450">
                        <a:buFont typeface="Wingdings" panose="05000000000000000000" pitchFamily="2" charset="2"/>
                        <a:buChar char="Ø"/>
                      </a:pPr>
                      <a:r>
                        <a:rPr lang="en-US" sz="1200" dirty="0" smtClean="0">
                          <a:solidFill>
                            <a:schemeClr val="tx2"/>
                          </a:solidFill>
                        </a:rPr>
                        <a:t>       Scroll down and click the factfinder link.</a:t>
                      </a:r>
                    </a:p>
                    <a:p>
                      <a:pPr marL="171450" indent="-171450">
                        <a:buFont typeface="Wingdings" panose="05000000000000000000" pitchFamily="2" charset="2"/>
                        <a:buChar char="Ø"/>
                      </a:pPr>
                      <a:r>
                        <a:rPr lang="en-US" sz="1200" dirty="0" smtClean="0">
                          <a:solidFill>
                            <a:schemeClr val="tx2"/>
                          </a:solidFill>
                        </a:rPr>
                        <a:t>       In the State County Place box enter Louisiana and click GO.</a:t>
                      </a:r>
                    </a:p>
                    <a:p>
                      <a:pPr marL="171450" indent="-171450">
                        <a:buFont typeface="Wingdings" panose="05000000000000000000" pitchFamily="2" charset="2"/>
                        <a:buChar char="Ø"/>
                      </a:pPr>
                      <a:r>
                        <a:rPr lang="en-US" sz="1200" dirty="0" smtClean="0">
                          <a:solidFill>
                            <a:schemeClr val="tx2"/>
                          </a:solidFill>
                        </a:rPr>
                        <a:t>       In the State County Place box enter the town your project is located in and click GO.</a:t>
                      </a:r>
                    </a:p>
                    <a:p>
                      <a:pPr marL="171450" indent="-171450">
                        <a:buFont typeface="Wingdings" panose="05000000000000000000" pitchFamily="2" charset="2"/>
                        <a:buChar char="Ø"/>
                      </a:pPr>
                      <a:r>
                        <a:rPr lang="en-US" sz="1200" dirty="0" smtClean="0">
                          <a:solidFill>
                            <a:schemeClr val="tx2"/>
                          </a:solidFill>
                        </a:rPr>
                        <a:t>      Click on Selected Housing Characteristics.</a:t>
                      </a:r>
                    </a:p>
                    <a:p>
                      <a:pPr marL="171450" indent="-171450">
                        <a:buFont typeface="Wingdings" panose="05000000000000000000" pitchFamily="2" charset="2"/>
                        <a:buChar char="Ø"/>
                      </a:pPr>
                      <a:r>
                        <a:rPr lang="en-US" sz="1200" dirty="0" smtClean="0">
                          <a:solidFill>
                            <a:schemeClr val="tx2"/>
                          </a:solidFill>
                        </a:rPr>
                        <a:t>      Scroll down to VALUE and look at the Median for Louisiana and Your Town. If your town median value is 50% or less than the Louisiana</a:t>
                      </a:r>
                    </a:p>
                    <a:p>
                      <a:pPr marL="0" indent="0">
                        <a:buFont typeface="Wingdings" panose="05000000000000000000" pitchFamily="2" charset="2"/>
                        <a:buNone/>
                      </a:pPr>
                      <a:r>
                        <a:rPr lang="en-US" sz="1200" dirty="0" smtClean="0">
                          <a:solidFill>
                            <a:schemeClr val="tx2"/>
                          </a:solidFill>
                        </a:rPr>
                        <a:t>           number, you meet this criterion.</a:t>
                      </a:r>
                    </a:p>
                    <a:p>
                      <a:pPr marL="171450" indent="-171450">
                        <a:buFont typeface="Wingdings" panose="05000000000000000000" pitchFamily="2" charset="2"/>
                        <a:buChar char="Ø"/>
                      </a:pPr>
                      <a:r>
                        <a:rPr lang="en-US" sz="1200" dirty="0" smtClean="0">
                          <a:solidFill>
                            <a:schemeClr val="tx2"/>
                          </a:solidFill>
                        </a:rPr>
                        <a:t>      Click the Back Button</a:t>
                      </a:r>
                    </a:p>
                    <a:p>
                      <a:pPr marL="171450" indent="-171450">
                        <a:buFont typeface="Wingdings" panose="05000000000000000000" pitchFamily="2" charset="2"/>
                        <a:buChar char="Ø"/>
                      </a:pPr>
                      <a:r>
                        <a:rPr lang="en-US" sz="1200" dirty="0" smtClean="0">
                          <a:solidFill>
                            <a:schemeClr val="tx2"/>
                          </a:solidFill>
                        </a:rPr>
                        <a:t>      Click SELECTED ECONOMIC CHARACTERISTICS</a:t>
                      </a:r>
                    </a:p>
                    <a:p>
                      <a:pPr marL="171450" indent="-171450">
                        <a:buFont typeface="Wingdings" panose="05000000000000000000" pitchFamily="2" charset="2"/>
                        <a:buChar char="Ø"/>
                      </a:pPr>
                      <a:r>
                        <a:rPr lang="en-US" sz="1200" dirty="0" smtClean="0">
                          <a:solidFill>
                            <a:schemeClr val="tx2"/>
                          </a:solidFill>
                        </a:rPr>
                        <a:t>      Scroll to INCOME AND BENEFITS (IN 2015 INFLATION-ADJUSTED DOLLARS) and check Median Household Income for Louisiana and your</a:t>
                      </a:r>
                    </a:p>
                    <a:p>
                      <a:pPr marL="0" indent="0">
                        <a:buFont typeface="Wingdings" panose="05000000000000000000" pitchFamily="2" charset="2"/>
                        <a:buNone/>
                      </a:pPr>
                      <a:r>
                        <a:rPr lang="en-US" sz="1200" dirty="0" smtClean="0">
                          <a:solidFill>
                            <a:schemeClr val="tx2"/>
                          </a:solidFill>
                        </a:rPr>
                        <a:t>           town. If your towns number is 65% or less of the State number, then you meet this criterion. </a:t>
                      </a:r>
                    </a:p>
                    <a:p>
                      <a:pPr marL="171450" indent="-171450">
                        <a:buFont typeface="Wingdings" panose="05000000000000000000" pitchFamily="2" charset="2"/>
                        <a:buChar char="Ø"/>
                      </a:pPr>
                      <a:r>
                        <a:rPr lang="en-US" sz="1200" dirty="0" smtClean="0">
                          <a:solidFill>
                            <a:schemeClr val="tx2"/>
                          </a:solidFill>
                        </a:rPr>
                        <a:t>      Now scroll to PERCENTAGE OF FAMILIES AND PEOPLE WHOSE INCOME IN THE PAST 12 MONTHS IS BELOW THE POVERTY LEVEL and</a:t>
                      </a:r>
                    </a:p>
                    <a:p>
                      <a:pPr marL="0" indent="0">
                        <a:buFont typeface="Wingdings" panose="05000000000000000000" pitchFamily="2" charset="2"/>
                        <a:buNone/>
                      </a:pPr>
                      <a:r>
                        <a:rPr lang="en-US" sz="1200" baseline="0" dirty="0" smtClean="0">
                          <a:solidFill>
                            <a:schemeClr val="tx2"/>
                          </a:solidFill>
                        </a:rPr>
                        <a:t>        </a:t>
                      </a:r>
                      <a:r>
                        <a:rPr lang="en-US" sz="1200" dirty="0" smtClean="0">
                          <a:solidFill>
                            <a:schemeClr val="tx2"/>
                          </a:solidFill>
                        </a:rPr>
                        <a:t>   check</a:t>
                      </a:r>
                    </a:p>
                    <a:p>
                      <a:pPr marL="171450" indent="-171450">
                        <a:buFont typeface="Wingdings" panose="05000000000000000000" pitchFamily="2" charset="2"/>
                        <a:buChar char="Ø"/>
                      </a:pPr>
                      <a:r>
                        <a:rPr lang="en-US" sz="1200" dirty="0" smtClean="0">
                          <a:solidFill>
                            <a:schemeClr val="tx2"/>
                          </a:solidFill>
                        </a:rPr>
                        <a:t>      the All Families line. If your towns number is 1.5 times greater than the State number, you meet this criterion.</a:t>
                      </a:r>
                    </a:p>
                    <a:p>
                      <a:pPr marL="171450" indent="-171450">
                        <a:buFont typeface="Wingdings" panose="05000000000000000000" pitchFamily="2" charset="2"/>
                        <a:buChar char="Ø"/>
                      </a:pPr>
                      <a:r>
                        <a:rPr lang="en-US" sz="1200" dirty="0" smtClean="0">
                          <a:solidFill>
                            <a:schemeClr val="tx2"/>
                          </a:solidFill>
                        </a:rPr>
                        <a:t>      Remember to qualify you must be in a non-entitlement area, be in a Qualified Census Tract and meet two of the three criteria</a:t>
                      </a:r>
                      <a:r>
                        <a:rPr lang="en-US" sz="1200" dirty="0" smtClean="0">
                          <a:solidFill>
                            <a:schemeClr val="tx1"/>
                          </a:solidFill>
                        </a:rPr>
                        <a:t>.</a:t>
                      </a:r>
                    </a:p>
                    <a:p>
                      <a:endParaRPr lang="en-US" dirty="0">
                        <a:solidFill>
                          <a:srgbClr val="FF0000"/>
                        </a:solidFill>
                      </a:endParaRPr>
                    </a:p>
                  </a:txBody>
                  <a:tcPr>
                    <a:noFill/>
                  </a:tcPr>
                </a:tc>
                <a:extLst>
                  <a:ext uri="{0D108BD9-81ED-4DB2-BD59-A6C34878D82A}">
                    <a16:rowId xmlns:a16="http://schemas.microsoft.com/office/drawing/2014/main" val="335414032"/>
                  </a:ext>
                </a:extLst>
              </a:tr>
              <a:tr h="3784257">
                <a:tc>
                  <a:txBody>
                    <a:bodyPr/>
                    <a:lstStyle/>
                    <a:p>
                      <a:endParaRPr lang="en-US" dirty="0">
                        <a:solidFill>
                          <a:srgbClr val="FF0000"/>
                        </a:solidFill>
                      </a:endParaRPr>
                    </a:p>
                  </a:txBody>
                  <a:tcPr>
                    <a:noFill/>
                  </a:tcPr>
                </a:tc>
                <a:extLst>
                  <a:ext uri="{0D108BD9-81ED-4DB2-BD59-A6C34878D82A}">
                    <a16:rowId xmlns:a16="http://schemas.microsoft.com/office/drawing/2014/main" val="3114222667"/>
                  </a:ext>
                </a:extLst>
              </a:tr>
            </a:tbl>
          </a:graphicData>
        </a:graphic>
      </p:graphicFrame>
    </p:spTree>
    <p:extLst>
      <p:ext uri="{BB962C8B-B14F-4D97-AF65-F5344CB8AC3E}">
        <p14:creationId xmlns:p14="http://schemas.microsoft.com/office/powerpoint/2010/main" val="98810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Income                           Table</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1480492474"/>
              </p:ext>
            </p:extLst>
          </p:nvPr>
        </p:nvGraphicFramePr>
        <p:xfrm>
          <a:off x="-1" y="2216331"/>
          <a:ext cx="8610601" cy="3552362"/>
        </p:xfrm>
        <a:graphic>
          <a:graphicData uri="http://schemas.openxmlformats.org/drawingml/2006/table">
            <a:tbl>
              <a:tblPr firstRow="1" bandRow="1">
                <a:tableStyleId>{5C22544A-7EE6-4342-B048-85BDC9FD1C3A}</a:tableStyleId>
              </a:tblPr>
              <a:tblGrid>
                <a:gridCol w="8610601">
                  <a:extLst>
                    <a:ext uri="{9D8B030D-6E8A-4147-A177-3AD203B41FA5}">
                      <a16:colId xmlns:a16="http://schemas.microsoft.com/office/drawing/2014/main" val="3758867134"/>
                    </a:ext>
                  </a:extLst>
                </a:gridCol>
              </a:tblGrid>
              <a:tr h="683742">
                <a:tc>
                  <a:txBody>
                    <a:bodyPr/>
                    <a:lstStyle/>
                    <a:p>
                      <a:endParaRPr lang="en-US" sz="800" dirty="0">
                        <a:solidFill>
                          <a:schemeClr val="tx1"/>
                        </a:solidFill>
                      </a:endParaRPr>
                    </a:p>
                  </a:txBody>
                  <a:tcPr>
                    <a:noFill/>
                  </a:tcPr>
                </a:tc>
                <a:extLst>
                  <a:ext uri="{0D108BD9-81ED-4DB2-BD59-A6C34878D82A}">
                    <a16:rowId xmlns:a16="http://schemas.microsoft.com/office/drawing/2014/main" val="335414032"/>
                  </a:ext>
                </a:extLst>
              </a:tr>
              <a:tr h="2184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Income and Value Tables Can</a:t>
                      </a:r>
                      <a:r>
                        <a:rPr lang="en-US" sz="1800" baseline="0" dirty="0" smtClean="0">
                          <a:solidFill>
                            <a:schemeClr val="tx1"/>
                          </a:solidFill>
                        </a:rPr>
                        <a:t> Be Found: </a:t>
                      </a:r>
                      <a:r>
                        <a:rPr lang="en-US" dirty="0" smtClean="0">
                          <a:solidFill>
                            <a:schemeClr val="tx1"/>
                          </a:solidFill>
                          <a:hlinkClick r:id="rId8"/>
                        </a:rPr>
                        <a:t>https://www.lhc.la.gov/</a:t>
                      </a:r>
                      <a:endParaRPr lang="en-US"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     So go to the LHC website and click on Partners.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     Then click on HOME Program.</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     Scroll to the bottom of the page and click on HOME Income Limits.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     The HUD Income Limits Spreadsheet should open up.</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     The titles across the top tell you what each column is.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     Find you parish under area name (for 2017 column 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noFill/>
                  </a:tcPr>
                </a:tc>
                <a:extLst>
                  <a:ext uri="{0D108BD9-81ED-4DB2-BD59-A6C34878D82A}">
                    <a16:rowId xmlns:a16="http://schemas.microsoft.com/office/drawing/2014/main" val="963189128"/>
                  </a:ext>
                </a:extLst>
              </a:tr>
              <a:tr h="683742">
                <a:tc>
                  <a:txBody>
                    <a:bodyPr/>
                    <a:lstStyle/>
                    <a:p>
                      <a:endParaRPr lang="en-US" dirty="0">
                        <a:solidFill>
                          <a:schemeClr val="tx1"/>
                        </a:solidFill>
                      </a:endParaRPr>
                    </a:p>
                  </a:txBody>
                  <a:tcPr>
                    <a:noFill/>
                  </a:tcPr>
                </a:tc>
                <a:extLst>
                  <a:ext uri="{0D108BD9-81ED-4DB2-BD59-A6C34878D82A}">
                    <a16:rowId xmlns:a16="http://schemas.microsoft.com/office/drawing/2014/main" val="498029061"/>
                  </a:ext>
                </a:extLst>
              </a:tr>
            </a:tbl>
          </a:graphicData>
        </a:graphic>
      </p:graphicFrame>
    </p:spTree>
    <p:extLst>
      <p:ext uri="{BB962C8B-B14F-4D97-AF65-F5344CB8AC3E}">
        <p14:creationId xmlns:p14="http://schemas.microsoft.com/office/powerpoint/2010/main" val="9429592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182156" y="152400"/>
            <a:ext cx="5038044" cy="1986502"/>
          </a:xfrm>
        </p:spPr>
        <p:txBody>
          <a:bodyPr>
            <a:normAutofit/>
          </a:bodyPr>
          <a:lstStyle/>
          <a:p>
            <a:r>
              <a:rPr lang="en-US" sz="3500" dirty="0" smtClean="0">
                <a:solidFill>
                  <a:schemeClr val="bg1"/>
                </a:solidFill>
              </a:rPr>
              <a:t>Alternative Market Study Requirements</a:t>
            </a:r>
            <a:br>
              <a:rPr lang="en-US" sz="3500"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pic>
        <p:nvPicPr>
          <p:cNvPr id="14" name="Picture 13"/>
          <p:cNvPicPr>
            <a:picLocks noChangeAspect="1"/>
          </p:cNvPicPr>
          <p:nvPr/>
        </p:nvPicPr>
        <p:blipFill>
          <a:blip r:embed="rId8"/>
          <a:stretch>
            <a:fillRect/>
          </a:stretch>
        </p:blipFill>
        <p:spPr>
          <a:xfrm>
            <a:off x="-24785" y="4800596"/>
            <a:ext cx="9193565" cy="2367251"/>
          </a:xfrm>
          <a:prstGeom prst="rect">
            <a:avLst/>
          </a:prstGeom>
        </p:spPr>
      </p:pic>
      <p:sp>
        <p:nvSpPr>
          <p:cNvPr id="15" name="TextBox 14"/>
          <p:cNvSpPr txBox="1"/>
          <p:nvPr/>
        </p:nvSpPr>
        <p:spPr>
          <a:xfrm>
            <a:off x="0" y="2308047"/>
            <a:ext cx="9143998" cy="455509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182880" lvl="0" indent="-182880">
              <a:spcBef>
                <a:spcPts val="600"/>
              </a:spcBef>
              <a:spcAft>
                <a:spcPts val="600"/>
              </a:spcAft>
              <a:buFont typeface="Arial" panose="020B0604020202020204" pitchFamily="34" charset="0"/>
              <a:buChar char="•"/>
            </a:pPr>
            <a:r>
              <a:rPr lang="en-US" sz="1500" dirty="0" smtClean="0"/>
              <a:t>1</a:t>
            </a:r>
            <a:r>
              <a:rPr lang="en-US" sz="1500" dirty="0"/>
              <a:t>. Number of prospective low income (80% of AMI and less) current rental households in the Market Area;</a:t>
            </a:r>
          </a:p>
          <a:p>
            <a:pPr marL="182880" lvl="0" indent="-182880">
              <a:spcBef>
                <a:spcPts val="600"/>
              </a:spcBef>
              <a:spcAft>
                <a:spcPts val="600"/>
              </a:spcAft>
              <a:buFont typeface="Arial" panose="020B0604020202020204" pitchFamily="34" charset="0"/>
              <a:buChar char="•"/>
            </a:pPr>
            <a:r>
              <a:rPr lang="en-US" sz="1500" dirty="0"/>
              <a:t>2. Household size of eligible prospective buyers;</a:t>
            </a:r>
          </a:p>
          <a:p>
            <a:pPr marL="182880" lvl="0" indent="-182880">
              <a:spcBef>
                <a:spcPts val="600"/>
              </a:spcBef>
              <a:spcAft>
                <a:spcPts val="600"/>
              </a:spcAft>
              <a:buFont typeface="Arial" panose="020B0604020202020204" pitchFamily="34" charset="0"/>
              <a:buChar char="•"/>
            </a:pPr>
            <a:r>
              <a:rPr lang="en-US" sz="1500" dirty="0"/>
              <a:t>3. Income Required of prospective buyers;</a:t>
            </a:r>
          </a:p>
          <a:p>
            <a:pPr marL="182880" lvl="0" indent="-182880">
              <a:spcBef>
                <a:spcPts val="600"/>
              </a:spcBef>
              <a:spcAft>
                <a:spcPts val="600"/>
              </a:spcAft>
              <a:buFont typeface="Arial" panose="020B0604020202020204" pitchFamily="34" charset="0"/>
              <a:buChar char="•"/>
            </a:pPr>
            <a:r>
              <a:rPr lang="en-US" sz="1500" dirty="0"/>
              <a:t>4. Average amount of direct homebuyer assistance required (if any) of prospective buyers;</a:t>
            </a:r>
          </a:p>
          <a:p>
            <a:pPr marL="182880" lvl="0" indent="-182880">
              <a:spcBef>
                <a:spcPts val="600"/>
              </a:spcBef>
              <a:spcAft>
                <a:spcPts val="600"/>
              </a:spcAft>
              <a:buFont typeface="Arial" panose="020B0604020202020204" pitchFamily="34" charset="0"/>
              <a:buChar char="•"/>
            </a:pPr>
            <a:r>
              <a:rPr lang="en-US" sz="1500" dirty="0"/>
              <a:t>5. Number of comparable units sold over the last year;</a:t>
            </a:r>
          </a:p>
          <a:p>
            <a:pPr marL="182880" lvl="0" indent="-182880">
              <a:spcBef>
                <a:spcPts val="600"/>
              </a:spcBef>
              <a:spcAft>
                <a:spcPts val="600"/>
              </a:spcAft>
              <a:buFont typeface="Arial" panose="020B0604020202020204" pitchFamily="34" charset="0"/>
              <a:buChar char="•"/>
            </a:pPr>
            <a:r>
              <a:rPr lang="en-US" sz="1500" dirty="0"/>
              <a:t>6. Sale price of comparable units sold in the last year;</a:t>
            </a:r>
          </a:p>
          <a:p>
            <a:pPr marL="182880" lvl="0" indent="-182880">
              <a:spcBef>
                <a:spcPts val="600"/>
              </a:spcBef>
              <a:spcAft>
                <a:spcPts val="600"/>
              </a:spcAft>
              <a:buFont typeface="Arial" panose="020B0604020202020204" pitchFamily="34" charset="0"/>
              <a:buChar char="•"/>
            </a:pPr>
            <a:r>
              <a:rPr lang="en-US" sz="1500" dirty="0"/>
              <a:t>7. Size of comparable units sold in the last year;</a:t>
            </a:r>
          </a:p>
          <a:p>
            <a:pPr marL="182880" lvl="0" indent="-182880">
              <a:spcBef>
                <a:spcPts val="600"/>
              </a:spcBef>
              <a:spcAft>
                <a:spcPts val="600"/>
              </a:spcAft>
              <a:buFont typeface="Arial" panose="020B0604020202020204" pitchFamily="34" charset="0"/>
              <a:buChar char="•"/>
            </a:pPr>
            <a:r>
              <a:rPr lang="en-US" sz="1500" dirty="0"/>
              <a:t>8. Square foot cost of comparable units sold in the last year;</a:t>
            </a:r>
          </a:p>
          <a:p>
            <a:pPr marL="182880" lvl="0" indent="-182880">
              <a:spcBef>
                <a:spcPts val="600"/>
              </a:spcBef>
              <a:spcAft>
                <a:spcPts val="600"/>
              </a:spcAft>
              <a:buFont typeface="Arial" panose="020B0604020202020204" pitchFamily="34" charset="0"/>
              <a:buChar char="•"/>
            </a:pPr>
            <a:r>
              <a:rPr lang="en-US" sz="1500" dirty="0"/>
              <a:t>9. Listing date of comparable units sold in the last year;</a:t>
            </a:r>
          </a:p>
          <a:p>
            <a:pPr marL="182880" lvl="0" indent="-182880">
              <a:spcBef>
                <a:spcPts val="600"/>
              </a:spcBef>
              <a:spcAft>
                <a:spcPts val="600"/>
              </a:spcAft>
              <a:buFont typeface="Arial" panose="020B0604020202020204" pitchFamily="34" charset="0"/>
              <a:buChar char="•"/>
            </a:pPr>
            <a:r>
              <a:rPr lang="en-US" sz="1500" dirty="0"/>
              <a:t>10. Sale date of comparable units sold in the last year;</a:t>
            </a:r>
          </a:p>
          <a:p>
            <a:pPr marL="182880" lvl="0" indent="-182880">
              <a:spcBef>
                <a:spcPts val="600"/>
              </a:spcBef>
              <a:spcAft>
                <a:spcPts val="600"/>
              </a:spcAft>
              <a:buFont typeface="Arial" panose="020B0604020202020204" pitchFamily="34" charset="0"/>
              <a:buChar char="•"/>
            </a:pPr>
            <a:r>
              <a:rPr lang="en-US" sz="1500" dirty="0"/>
              <a:t>11. Time on market (Average, Maximum, </a:t>
            </a:r>
            <a:r>
              <a:rPr lang="en-US" sz="1500" dirty="0" smtClean="0"/>
              <a:t>Minimum)</a:t>
            </a:r>
          </a:p>
          <a:p>
            <a:pPr marL="182880" lvl="0" indent="-182880">
              <a:spcBef>
                <a:spcPts val="600"/>
              </a:spcBef>
              <a:spcAft>
                <a:spcPts val="600"/>
              </a:spcAft>
              <a:buFont typeface="Arial" panose="020B0604020202020204" pitchFamily="34" charset="0"/>
              <a:buChar char="•"/>
            </a:pPr>
            <a:r>
              <a:rPr lang="en-US" sz="1500" dirty="0" smtClean="0"/>
              <a:t>12. Absorption Rate</a:t>
            </a:r>
            <a:endParaRPr lang="en-US" sz="1500" dirty="0"/>
          </a:p>
        </p:txBody>
      </p:sp>
    </p:spTree>
    <p:extLst>
      <p:ext uri="{BB962C8B-B14F-4D97-AF65-F5344CB8AC3E}">
        <p14:creationId xmlns:p14="http://schemas.microsoft.com/office/powerpoint/2010/main" val="17227514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101203" y="-73077"/>
            <a:ext cx="9042797" cy="1977643"/>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t>  </a:t>
            </a: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32923"/>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267200" y="152400"/>
            <a:ext cx="4953000" cy="2286000"/>
          </a:xfrm>
        </p:spPr>
        <p:txBody>
          <a:bodyPr>
            <a:normAutofit/>
          </a:bodyPr>
          <a:lstStyle/>
          <a:p>
            <a:r>
              <a:rPr lang="en-US" sz="3500" b="1" dirty="0">
                <a:solidFill>
                  <a:schemeClr val="bg1"/>
                </a:solidFill>
              </a:rPr>
              <a:t>American Community Survey </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sp>
        <p:nvSpPr>
          <p:cNvPr id="14" name="Rectangle 13"/>
          <p:cNvSpPr/>
          <p:nvPr/>
        </p:nvSpPr>
        <p:spPr>
          <a:xfrm>
            <a:off x="381000" y="3105835"/>
            <a:ext cx="8382000" cy="3139321"/>
          </a:xfrm>
          <a:prstGeom prst="rect">
            <a:avLst/>
          </a:prstGeom>
        </p:spPr>
        <p:txBody>
          <a:bodyPr wrap="square">
            <a:spAutoFit/>
          </a:bodyPr>
          <a:lstStyle/>
          <a:p>
            <a:r>
              <a:rPr lang="en-US" dirty="0"/>
              <a:t>American Community Survey </a:t>
            </a:r>
            <a:r>
              <a:rPr lang="en-US" dirty="0" smtClean="0"/>
              <a:t>can be accessed by at this link:</a:t>
            </a:r>
            <a:endParaRPr lang="en-US" dirty="0"/>
          </a:p>
          <a:p>
            <a:r>
              <a:rPr lang="en-US" dirty="0" smtClean="0"/>
              <a:t> </a:t>
            </a:r>
            <a:r>
              <a:rPr lang="en-US" dirty="0">
                <a:hlinkClick r:id="rId8"/>
              </a:rPr>
              <a:t>https://www.census.gov/acs/www/data/data-tables-and-tools/data-profiles/2015</a:t>
            </a:r>
            <a:r>
              <a:rPr lang="en-US" dirty="0" smtClean="0">
                <a:hlinkClick r:id="rId8"/>
              </a:rPr>
              <a:t>/</a:t>
            </a:r>
            <a:r>
              <a:rPr lang="en-US" dirty="0" smtClean="0"/>
              <a:t> </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11075207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1772" y="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a:p>
            <a:pPr algn="ctr"/>
            <a:endParaRPr lang="en-US"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Alternative Market Analysis                     Existing Market Data</a:t>
            </a:r>
            <a:br>
              <a:rPr lang="en-US" sz="3500" b="1"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861774"/>
          </a:xfrm>
          <a:prstGeom prst="rect">
            <a:avLst/>
          </a:prstGeom>
        </p:spPr>
        <p:txBody>
          <a:bodyPr wrap="square">
            <a:spAutoFit/>
          </a:bodyPr>
          <a:lstStyle/>
          <a:p>
            <a:pPr>
              <a:buFont typeface="Arial" charset="0"/>
              <a:buNone/>
            </a:pPr>
            <a:endParaRPr lang="en-US" altLang="en-US" sz="2400" dirty="0"/>
          </a:p>
          <a:p>
            <a:endParaRPr lang="en-US" sz="2600" dirty="0"/>
          </a:p>
        </p:txBody>
      </p:sp>
      <p:graphicFrame>
        <p:nvGraphicFramePr>
          <p:cNvPr id="17" name="Table 16"/>
          <p:cNvGraphicFramePr>
            <a:graphicFrameLocks noGrp="1"/>
          </p:cNvGraphicFramePr>
          <p:nvPr>
            <p:extLst>
              <p:ext uri="{D42A27DB-BD31-4B8C-83A1-F6EECF244321}">
                <p14:modId xmlns:p14="http://schemas.microsoft.com/office/powerpoint/2010/main" val="2205819297"/>
              </p:ext>
            </p:extLst>
          </p:nvPr>
        </p:nvGraphicFramePr>
        <p:xfrm>
          <a:off x="228598" y="2209805"/>
          <a:ext cx="4876801" cy="3849536"/>
        </p:xfrm>
        <a:graphic>
          <a:graphicData uri="http://schemas.openxmlformats.org/drawingml/2006/table">
            <a:tbl>
              <a:tblPr firstRow="1" firstCol="1" bandRow="1">
                <a:tableStyleId>{5C22544A-7EE6-4342-B048-85BDC9FD1C3A}</a:tableStyleId>
              </a:tblPr>
              <a:tblGrid>
                <a:gridCol w="1651411">
                  <a:extLst>
                    <a:ext uri="{9D8B030D-6E8A-4147-A177-3AD203B41FA5}">
                      <a16:colId xmlns:a16="http://schemas.microsoft.com/office/drawing/2014/main" val="3051956469"/>
                    </a:ext>
                  </a:extLst>
                </a:gridCol>
                <a:gridCol w="939389">
                  <a:extLst>
                    <a:ext uri="{9D8B030D-6E8A-4147-A177-3AD203B41FA5}">
                      <a16:colId xmlns:a16="http://schemas.microsoft.com/office/drawing/2014/main" val="2272201174"/>
                    </a:ext>
                  </a:extLst>
                </a:gridCol>
                <a:gridCol w="2286001">
                  <a:extLst>
                    <a:ext uri="{9D8B030D-6E8A-4147-A177-3AD203B41FA5}">
                      <a16:colId xmlns:a16="http://schemas.microsoft.com/office/drawing/2014/main" val="2921921106"/>
                    </a:ext>
                  </a:extLst>
                </a:gridCol>
              </a:tblGrid>
              <a:tr h="504912">
                <a:tc gridSpan="2">
                  <a:txBody>
                    <a:bodyPr/>
                    <a:lstStyle/>
                    <a:p>
                      <a:pPr marL="0" marR="0">
                        <a:lnSpc>
                          <a:spcPct val="107000"/>
                        </a:lnSpc>
                        <a:spcBef>
                          <a:spcPts val="0"/>
                        </a:spcBef>
                        <a:spcAft>
                          <a:spcPts val="0"/>
                        </a:spcAft>
                      </a:pPr>
                      <a:r>
                        <a:rPr lang="en-US" sz="1000" dirty="0">
                          <a:effectLst/>
                        </a:rPr>
                        <a:t>INCOME AND BENEFITS (IN 2015 INFLATION-ADJUSTED DOLLARS)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hMerge="1">
                  <a:txBody>
                    <a:bodyPr/>
                    <a:lstStyle/>
                    <a:p>
                      <a:pPr marL="0" marR="0" algn="ctr">
                        <a:lnSpc>
                          <a:spcPct val="107000"/>
                        </a:lnSpc>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endParaRPr lang="en-US"/>
                    </a:p>
                  </a:txBody>
                  <a:tcPr marL="6531" marR="6531" marT="32654" marB="32654" anchor="ctr"/>
                </a:tc>
                <a:extLst>
                  <a:ext uri="{0D108BD9-81ED-4DB2-BD59-A6C34878D82A}">
                    <a16:rowId xmlns:a16="http://schemas.microsoft.com/office/drawing/2014/main" val="3636934690"/>
                  </a:ext>
                </a:extLst>
              </a:tr>
              <a:tr h="207948">
                <a:tc>
                  <a:txBody>
                    <a:bodyPr/>
                    <a:lstStyle/>
                    <a:p>
                      <a:pPr marL="0" marR="0">
                        <a:lnSpc>
                          <a:spcPct val="107000"/>
                        </a:lnSpc>
                        <a:spcBef>
                          <a:spcPts val="0"/>
                        </a:spcBef>
                        <a:spcAft>
                          <a:spcPts val="0"/>
                        </a:spcAft>
                      </a:pPr>
                      <a:r>
                        <a:rPr lang="en-US" sz="1000" dirty="0">
                          <a:effectLst/>
                        </a:rPr>
                        <a:t>Total households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4,672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tc>
                  <a:txBody>
                    <a:bodyPr/>
                    <a:lstStyle/>
                    <a:p>
                      <a:pPr marL="0" marR="0" algn="ctr">
                        <a:lnSpc>
                          <a:spcPct val="107000"/>
                        </a:lnSpc>
                        <a:spcBef>
                          <a:spcPts val="0"/>
                        </a:spcBef>
                        <a:spcAft>
                          <a:spcPts val="0"/>
                        </a:spcAft>
                      </a:pPr>
                      <a:r>
                        <a:rPr lang="en-US" sz="1000" dirty="0">
                          <a:effectLst/>
                        </a:rPr>
                        <a:t>4,672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extLst>
                  <a:ext uri="{0D108BD9-81ED-4DB2-BD59-A6C34878D82A}">
                    <a16:rowId xmlns:a16="http://schemas.microsoft.com/office/drawing/2014/main" val="749865941"/>
                  </a:ext>
                </a:extLst>
              </a:tr>
              <a:tr h="207948">
                <a:tc>
                  <a:txBody>
                    <a:bodyPr/>
                    <a:lstStyle/>
                    <a:p>
                      <a:pPr marL="0" marR="0">
                        <a:lnSpc>
                          <a:spcPct val="107000"/>
                        </a:lnSpc>
                        <a:spcBef>
                          <a:spcPts val="0"/>
                        </a:spcBef>
                        <a:spcAft>
                          <a:spcPts val="0"/>
                        </a:spcAft>
                      </a:pPr>
                      <a:r>
                        <a:rPr lang="en-US" sz="1000" dirty="0">
                          <a:effectLst/>
                        </a:rPr>
                        <a:t>Less than $10,000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1,135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24.3%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extLst>
                  <a:ext uri="{0D108BD9-81ED-4DB2-BD59-A6C34878D82A}">
                    <a16:rowId xmlns:a16="http://schemas.microsoft.com/office/drawing/2014/main" val="3800257057"/>
                  </a:ext>
                </a:extLst>
              </a:tr>
              <a:tr h="207948">
                <a:tc>
                  <a:txBody>
                    <a:bodyPr/>
                    <a:lstStyle/>
                    <a:p>
                      <a:pPr marL="0" marR="0">
                        <a:lnSpc>
                          <a:spcPct val="107000"/>
                        </a:lnSpc>
                        <a:spcBef>
                          <a:spcPts val="0"/>
                        </a:spcBef>
                        <a:spcAft>
                          <a:spcPts val="0"/>
                        </a:spcAft>
                      </a:pPr>
                      <a:r>
                        <a:rPr lang="en-US" sz="1000" dirty="0">
                          <a:effectLst/>
                        </a:rPr>
                        <a:t>$10,000 to $14,999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531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tc>
                  <a:txBody>
                    <a:bodyPr/>
                    <a:lstStyle/>
                    <a:p>
                      <a:pPr marL="0" marR="0" algn="ctr">
                        <a:lnSpc>
                          <a:spcPct val="107000"/>
                        </a:lnSpc>
                        <a:spcBef>
                          <a:spcPts val="0"/>
                        </a:spcBef>
                        <a:spcAft>
                          <a:spcPts val="0"/>
                        </a:spcAft>
                      </a:pPr>
                      <a:r>
                        <a:rPr lang="en-US" sz="1000" dirty="0">
                          <a:effectLst/>
                        </a:rPr>
                        <a:t>11.4%</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extLst>
                  <a:ext uri="{0D108BD9-81ED-4DB2-BD59-A6C34878D82A}">
                    <a16:rowId xmlns:a16="http://schemas.microsoft.com/office/drawing/2014/main" val="2717253623"/>
                  </a:ext>
                </a:extLst>
              </a:tr>
              <a:tr h="207948">
                <a:tc>
                  <a:txBody>
                    <a:bodyPr/>
                    <a:lstStyle/>
                    <a:p>
                      <a:pPr marL="0" marR="0">
                        <a:lnSpc>
                          <a:spcPct val="107000"/>
                        </a:lnSpc>
                        <a:spcBef>
                          <a:spcPts val="0"/>
                        </a:spcBef>
                        <a:spcAft>
                          <a:spcPts val="0"/>
                        </a:spcAft>
                      </a:pPr>
                      <a:r>
                        <a:rPr lang="en-US" sz="1000" dirty="0">
                          <a:effectLst/>
                        </a:rPr>
                        <a:t>$15,000 to $24,999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850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18.2%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extLst>
                  <a:ext uri="{0D108BD9-81ED-4DB2-BD59-A6C34878D82A}">
                    <a16:rowId xmlns:a16="http://schemas.microsoft.com/office/drawing/2014/main" val="2682699713"/>
                  </a:ext>
                </a:extLst>
              </a:tr>
              <a:tr h="207948">
                <a:tc>
                  <a:txBody>
                    <a:bodyPr/>
                    <a:lstStyle/>
                    <a:p>
                      <a:pPr marL="0" marR="0">
                        <a:lnSpc>
                          <a:spcPct val="107000"/>
                        </a:lnSpc>
                        <a:spcBef>
                          <a:spcPts val="0"/>
                        </a:spcBef>
                        <a:spcAft>
                          <a:spcPts val="0"/>
                        </a:spcAft>
                      </a:pPr>
                      <a:r>
                        <a:rPr lang="en-US" sz="1000" dirty="0">
                          <a:effectLst/>
                          <a:highlight>
                            <a:srgbClr val="FFFF00"/>
                          </a:highlight>
                        </a:rPr>
                        <a:t>$</a:t>
                      </a:r>
                      <a:r>
                        <a:rPr lang="en-US" sz="1000" baseline="0" dirty="0">
                          <a:solidFill>
                            <a:schemeClr val="tx1"/>
                          </a:solidFill>
                          <a:effectLst/>
                          <a:highlight>
                            <a:srgbClr val="FFFF00"/>
                          </a:highlight>
                        </a:rPr>
                        <a:t>25,000</a:t>
                      </a:r>
                      <a:r>
                        <a:rPr lang="en-US" sz="1000" dirty="0">
                          <a:solidFill>
                            <a:schemeClr val="tx1"/>
                          </a:solidFill>
                          <a:effectLst/>
                          <a:highlight>
                            <a:srgbClr val="FFFF00"/>
                          </a:highlight>
                        </a:rPr>
                        <a:t> to $34,999</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highlight>
                            <a:srgbClr val="FFFF00"/>
                          </a:highlight>
                        </a:rPr>
                        <a:t>618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tc>
                  <a:txBody>
                    <a:bodyPr/>
                    <a:lstStyle/>
                    <a:p>
                      <a:pPr marL="0" marR="0" algn="ctr">
                        <a:lnSpc>
                          <a:spcPct val="107000"/>
                        </a:lnSpc>
                        <a:spcBef>
                          <a:spcPts val="0"/>
                        </a:spcBef>
                        <a:spcAft>
                          <a:spcPts val="0"/>
                        </a:spcAft>
                      </a:pPr>
                      <a:r>
                        <a:rPr lang="en-US" sz="1000" dirty="0">
                          <a:effectLst/>
                          <a:highlight>
                            <a:srgbClr val="FFFF00"/>
                          </a:highlight>
                        </a:rPr>
                        <a:t>13.2%</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extLst>
                  <a:ext uri="{0D108BD9-81ED-4DB2-BD59-A6C34878D82A}">
                    <a16:rowId xmlns:a16="http://schemas.microsoft.com/office/drawing/2014/main" val="1435191239"/>
                  </a:ext>
                </a:extLst>
              </a:tr>
              <a:tr h="207948">
                <a:tc>
                  <a:txBody>
                    <a:bodyPr/>
                    <a:lstStyle/>
                    <a:p>
                      <a:pPr marL="0" marR="0">
                        <a:lnSpc>
                          <a:spcPct val="107000"/>
                        </a:lnSpc>
                        <a:spcBef>
                          <a:spcPts val="0"/>
                        </a:spcBef>
                        <a:spcAft>
                          <a:spcPts val="0"/>
                        </a:spcAft>
                      </a:pPr>
                      <a:r>
                        <a:rPr lang="en-US" sz="1000" dirty="0">
                          <a:effectLst/>
                        </a:rPr>
                        <a:t>$35,000 to $49,999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551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11.8%</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extLst>
                  <a:ext uri="{0D108BD9-81ED-4DB2-BD59-A6C34878D82A}">
                    <a16:rowId xmlns:a16="http://schemas.microsoft.com/office/drawing/2014/main" val="1178569584"/>
                  </a:ext>
                </a:extLst>
              </a:tr>
              <a:tr h="207948">
                <a:tc>
                  <a:txBody>
                    <a:bodyPr/>
                    <a:lstStyle/>
                    <a:p>
                      <a:pPr marL="0" marR="0">
                        <a:lnSpc>
                          <a:spcPct val="107000"/>
                        </a:lnSpc>
                        <a:spcBef>
                          <a:spcPts val="0"/>
                        </a:spcBef>
                        <a:spcAft>
                          <a:spcPts val="0"/>
                        </a:spcAft>
                      </a:pPr>
                      <a:r>
                        <a:rPr lang="en-US" sz="1000" dirty="0">
                          <a:effectLst/>
                        </a:rPr>
                        <a:t>$50,000 to $74,999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419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tc>
                  <a:txBody>
                    <a:bodyPr/>
                    <a:lstStyle/>
                    <a:p>
                      <a:pPr marL="0" marR="0" algn="ctr">
                        <a:lnSpc>
                          <a:spcPct val="107000"/>
                        </a:lnSpc>
                        <a:spcBef>
                          <a:spcPts val="0"/>
                        </a:spcBef>
                        <a:spcAft>
                          <a:spcPts val="0"/>
                        </a:spcAft>
                      </a:pPr>
                      <a:r>
                        <a:rPr lang="en-US" sz="1000" dirty="0">
                          <a:effectLst/>
                        </a:rPr>
                        <a:t>9.0%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extLst>
                  <a:ext uri="{0D108BD9-81ED-4DB2-BD59-A6C34878D82A}">
                    <a16:rowId xmlns:a16="http://schemas.microsoft.com/office/drawing/2014/main" val="4174104606"/>
                  </a:ext>
                </a:extLst>
              </a:tr>
              <a:tr h="207948">
                <a:tc>
                  <a:txBody>
                    <a:bodyPr/>
                    <a:lstStyle/>
                    <a:p>
                      <a:pPr marL="0" marR="0">
                        <a:lnSpc>
                          <a:spcPct val="107000"/>
                        </a:lnSpc>
                        <a:spcBef>
                          <a:spcPts val="0"/>
                        </a:spcBef>
                        <a:spcAft>
                          <a:spcPts val="0"/>
                        </a:spcAft>
                      </a:pPr>
                      <a:r>
                        <a:rPr lang="en-US" sz="1000" dirty="0">
                          <a:effectLst/>
                        </a:rPr>
                        <a:t>$75,000 to $99,999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216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4.6%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extLst>
                  <a:ext uri="{0D108BD9-81ED-4DB2-BD59-A6C34878D82A}">
                    <a16:rowId xmlns:a16="http://schemas.microsoft.com/office/drawing/2014/main" val="4053784365"/>
                  </a:ext>
                </a:extLst>
              </a:tr>
              <a:tr h="207948">
                <a:tc>
                  <a:txBody>
                    <a:bodyPr/>
                    <a:lstStyle/>
                    <a:p>
                      <a:pPr marL="0" marR="0">
                        <a:lnSpc>
                          <a:spcPct val="107000"/>
                        </a:lnSpc>
                        <a:spcBef>
                          <a:spcPts val="0"/>
                        </a:spcBef>
                        <a:spcAft>
                          <a:spcPts val="0"/>
                        </a:spcAft>
                      </a:pPr>
                      <a:r>
                        <a:rPr lang="en-US" sz="1000" dirty="0">
                          <a:effectLst/>
                        </a:rPr>
                        <a:t>$100,000 to $149,999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293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tc>
                  <a:txBody>
                    <a:bodyPr/>
                    <a:lstStyle/>
                    <a:p>
                      <a:pPr marL="0" marR="0" algn="ctr">
                        <a:lnSpc>
                          <a:spcPct val="107000"/>
                        </a:lnSpc>
                        <a:spcBef>
                          <a:spcPts val="0"/>
                        </a:spcBef>
                        <a:spcAft>
                          <a:spcPts val="0"/>
                        </a:spcAft>
                      </a:pPr>
                      <a:r>
                        <a:rPr lang="en-US" sz="1000" dirty="0">
                          <a:effectLst/>
                        </a:rPr>
                        <a:t>6.3%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extLst>
                  <a:ext uri="{0D108BD9-81ED-4DB2-BD59-A6C34878D82A}">
                    <a16:rowId xmlns:a16="http://schemas.microsoft.com/office/drawing/2014/main" val="795400223"/>
                  </a:ext>
                </a:extLst>
              </a:tr>
              <a:tr h="207948">
                <a:tc>
                  <a:txBody>
                    <a:bodyPr/>
                    <a:lstStyle/>
                    <a:p>
                      <a:pPr marL="0" marR="0">
                        <a:lnSpc>
                          <a:spcPct val="107000"/>
                        </a:lnSpc>
                        <a:spcBef>
                          <a:spcPts val="0"/>
                        </a:spcBef>
                        <a:spcAft>
                          <a:spcPts val="0"/>
                        </a:spcAft>
                      </a:pPr>
                      <a:r>
                        <a:rPr lang="en-US" sz="1000" dirty="0">
                          <a:effectLst/>
                        </a:rPr>
                        <a:t>$150,000 to $199,999</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53</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1.1%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extLst>
                  <a:ext uri="{0D108BD9-81ED-4DB2-BD59-A6C34878D82A}">
                    <a16:rowId xmlns:a16="http://schemas.microsoft.com/office/drawing/2014/main" val="2918078185"/>
                  </a:ext>
                </a:extLst>
              </a:tr>
              <a:tr h="207948">
                <a:tc>
                  <a:txBody>
                    <a:bodyPr/>
                    <a:lstStyle/>
                    <a:p>
                      <a:pPr marL="0" marR="0">
                        <a:lnSpc>
                          <a:spcPct val="107000"/>
                        </a:lnSpc>
                        <a:spcBef>
                          <a:spcPts val="0"/>
                        </a:spcBef>
                        <a:spcAft>
                          <a:spcPts val="0"/>
                        </a:spcAft>
                      </a:pPr>
                      <a:r>
                        <a:rPr lang="en-US" sz="1000" dirty="0">
                          <a:effectLst/>
                        </a:rPr>
                        <a:t>$200,000 or more</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6</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tc>
                  <a:txBody>
                    <a:bodyPr/>
                    <a:lstStyle/>
                    <a:p>
                      <a:pPr marL="0" marR="0" algn="ctr">
                        <a:lnSpc>
                          <a:spcPct val="107000"/>
                        </a:lnSpc>
                        <a:spcBef>
                          <a:spcPts val="0"/>
                        </a:spcBef>
                        <a:spcAft>
                          <a:spcPts val="0"/>
                        </a:spcAft>
                      </a:pPr>
                      <a:r>
                        <a:rPr lang="en-US" sz="1000" dirty="0">
                          <a:effectLst/>
                        </a:rPr>
                        <a:t>0.1%</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654" marR="32654" marT="6531" marB="6531" anchor="ctr"/>
                </a:tc>
                <a:extLst>
                  <a:ext uri="{0D108BD9-81ED-4DB2-BD59-A6C34878D82A}">
                    <a16:rowId xmlns:a16="http://schemas.microsoft.com/office/drawing/2014/main" val="856027910"/>
                  </a:ext>
                </a:extLst>
              </a:tr>
              <a:tr h="356430">
                <a:tc>
                  <a:txBody>
                    <a:bodyPr/>
                    <a:lstStyle/>
                    <a:p>
                      <a:pPr marL="0" marR="0">
                        <a:lnSpc>
                          <a:spcPct val="107000"/>
                        </a:lnSpc>
                        <a:spcBef>
                          <a:spcPts val="0"/>
                        </a:spcBef>
                        <a:spcAft>
                          <a:spcPts val="0"/>
                        </a:spcAft>
                      </a:pPr>
                      <a:r>
                        <a:rPr lang="en-US" sz="1000" dirty="0">
                          <a:effectLst/>
                        </a:rPr>
                        <a:t>Median household income (dollars)</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23,315</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algn="ctr">
                        <a:lnSpc>
                          <a:spcPct val="107000"/>
                        </a:lnSpc>
                      </a:pPr>
                      <a:endParaRPr lang="en-US" sz="1000" dirty="0">
                        <a:effectLst/>
                        <a:latin typeface="Calibri" panose="020F0502020204030204" pitchFamily="34" charset="0"/>
                      </a:endParaRPr>
                    </a:p>
                  </a:txBody>
                  <a:tcPr marL="6531" marR="6531" marT="32654" marB="32654" anchor="ctr"/>
                </a:tc>
                <a:extLst>
                  <a:ext uri="{0D108BD9-81ED-4DB2-BD59-A6C34878D82A}">
                    <a16:rowId xmlns:a16="http://schemas.microsoft.com/office/drawing/2014/main" val="2732818201"/>
                  </a:ext>
                </a:extLst>
              </a:tr>
              <a:tr h="356430">
                <a:tc>
                  <a:txBody>
                    <a:bodyPr/>
                    <a:lstStyle/>
                    <a:p>
                      <a:pPr marL="0" marR="0">
                        <a:lnSpc>
                          <a:spcPct val="107000"/>
                        </a:lnSpc>
                        <a:spcBef>
                          <a:spcPts val="0"/>
                        </a:spcBef>
                        <a:spcAft>
                          <a:spcPts val="0"/>
                        </a:spcAft>
                      </a:pPr>
                      <a:r>
                        <a:rPr lang="en-US" sz="1000" dirty="0">
                          <a:effectLst/>
                        </a:rPr>
                        <a:t>HUD Median Household Income (4 Person)</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33.600</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tc>
                  <a:txBody>
                    <a:bodyPr/>
                    <a:lstStyle/>
                    <a:p>
                      <a:pPr marL="0" marR="0" algn="ctr">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531" marR="6531" marT="32654" marB="32654" anchor="ctr"/>
                </a:tc>
                <a:extLst>
                  <a:ext uri="{0D108BD9-81ED-4DB2-BD59-A6C34878D82A}">
                    <a16:rowId xmlns:a16="http://schemas.microsoft.com/office/drawing/2014/main" val="2422176021"/>
                  </a:ext>
                </a:extLst>
              </a:tr>
            </a:tbl>
          </a:graphicData>
        </a:graphic>
      </p:graphicFrame>
      <p:sp>
        <p:nvSpPr>
          <p:cNvPr id="18" name="TextBox 17"/>
          <p:cNvSpPr txBox="1"/>
          <p:nvPr/>
        </p:nvSpPr>
        <p:spPr>
          <a:xfrm>
            <a:off x="5127170" y="2209800"/>
            <a:ext cx="3868852" cy="3477875"/>
          </a:xfrm>
          <a:prstGeom prst="rect">
            <a:avLst/>
          </a:prstGeom>
          <a:noFill/>
        </p:spPr>
        <p:txBody>
          <a:bodyPr wrap="square" rtlCol="0">
            <a:spAutoFit/>
          </a:bodyPr>
          <a:lstStyle/>
          <a:p>
            <a:r>
              <a:rPr lang="en-US" sz="1400" dirty="0" smtClean="0"/>
              <a:t>How to Determine </a:t>
            </a:r>
            <a:r>
              <a:rPr lang="en-US" sz="1400" smtClean="0"/>
              <a:t>Eligible </a:t>
            </a:r>
            <a:r>
              <a:rPr lang="en-US" sz="1400" smtClean="0"/>
              <a:t>Households </a:t>
            </a:r>
            <a:r>
              <a:rPr lang="en-US" sz="1400" dirty="0" smtClean="0"/>
              <a:t>in Fractional </a:t>
            </a:r>
          </a:p>
          <a:p>
            <a:r>
              <a:rPr lang="en-US" sz="1200" dirty="0" smtClean="0"/>
              <a:t>HUD </a:t>
            </a:r>
            <a:r>
              <a:rPr lang="en-US" sz="1200" dirty="0"/>
              <a:t>Median Household Income $</a:t>
            </a:r>
            <a:r>
              <a:rPr lang="en-US" sz="1200" dirty="0" smtClean="0"/>
              <a:t>33,600</a:t>
            </a:r>
          </a:p>
          <a:p>
            <a:endParaRPr lang="en-US" sz="1200" dirty="0"/>
          </a:p>
          <a:p>
            <a:r>
              <a:rPr lang="en-US" sz="1200" dirty="0"/>
              <a:t>How to Determine population of Eligible households.:</a:t>
            </a:r>
          </a:p>
          <a:p>
            <a:r>
              <a:rPr lang="en-US" sz="1200" dirty="0"/>
              <a:t> Census Range 34,999 – 25,000 = 9,999 (Largest Income in range – Lowest income in rage</a:t>
            </a:r>
            <a:r>
              <a:rPr lang="en-US" sz="1200" dirty="0" smtClean="0"/>
              <a:t>)</a:t>
            </a:r>
          </a:p>
          <a:p>
            <a:endParaRPr lang="en-US" sz="1200" dirty="0"/>
          </a:p>
          <a:p>
            <a:r>
              <a:rPr lang="en-US" sz="1200" dirty="0"/>
              <a:t>HUD Median Income Percentage Within Range.:</a:t>
            </a:r>
          </a:p>
          <a:p>
            <a:r>
              <a:rPr lang="en-US" sz="1200" dirty="0"/>
              <a:t>  33,600 – 25,000 = 8,600/9999 = 86% (HUD Median Income – Lowest Income in rage divided by the Census rage</a:t>
            </a:r>
            <a:r>
              <a:rPr lang="en-US" sz="1200" dirty="0" smtClean="0"/>
              <a:t>).</a:t>
            </a:r>
          </a:p>
          <a:p>
            <a:endParaRPr lang="en-US" sz="1200" dirty="0"/>
          </a:p>
          <a:p>
            <a:r>
              <a:rPr lang="en-US" sz="1200" dirty="0"/>
              <a:t>618 X 0.86 = 531 Population in Census Rage X HUD Percentage within rage</a:t>
            </a:r>
            <a:r>
              <a:rPr lang="en-US" sz="1200" dirty="0" smtClean="0"/>
              <a:t>.</a:t>
            </a:r>
          </a:p>
          <a:p>
            <a:endParaRPr lang="en-US" sz="1200" dirty="0"/>
          </a:p>
          <a:p>
            <a:r>
              <a:rPr lang="en-US" sz="1200" dirty="0"/>
              <a:t>531+850+531+1,135 = 3,047. This is all the households below the HUD Median 4-person household 80% limit.</a:t>
            </a:r>
          </a:p>
        </p:txBody>
      </p:sp>
    </p:spTree>
    <p:extLst>
      <p:ext uri="{BB962C8B-B14F-4D97-AF65-F5344CB8AC3E}">
        <p14:creationId xmlns:p14="http://schemas.microsoft.com/office/powerpoint/2010/main" val="1455744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1772" y="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fontScale="90000"/>
          </a:bodyPr>
          <a:lstStyle/>
          <a:p>
            <a:r>
              <a:rPr lang="en-US" sz="3500" b="1" dirty="0" smtClean="0">
                <a:solidFill>
                  <a:schemeClr val="bg1"/>
                </a:solidFill>
              </a:rPr>
              <a:t>Alternative Market Analysis                     Existing Market Data    (Cont.)</a:t>
            </a:r>
            <a:br>
              <a:rPr lang="en-US" sz="3500" b="1" dirty="0" smtClean="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861774"/>
          </a:xfrm>
          <a:prstGeom prst="rect">
            <a:avLst/>
          </a:prstGeom>
        </p:spPr>
        <p:txBody>
          <a:bodyPr wrap="square">
            <a:spAutoFit/>
          </a:bodyPr>
          <a:lstStyle/>
          <a:p>
            <a:pPr>
              <a:buFont typeface="Arial" charset="0"/>
              <a:buNone/>
            </a:pPr>
            <a:endParaRPr lang="en-US" altLang="en-US" sz="2400"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4179071418"/>
              </p:ext>
            </p:extLst>
          </p:nvPr>
        </p:nvGraphicFramePr>
        <p:xfrm>
          <a:off x="0" y="2155373"/>
          <a:ext cx="4114801" cy="2772193"/>
        </p:xfrm>
        <a:graphic>
          <a:graphicData uri="http://schemas.openxmlformats.org/drawingml/2006/table">
            <a:tbl>
              <a:tblPr firstRow="1" firstCol="1" bandRow="1">
                <a:tableStyleId>{5C22544A-7EE6-4342-B048-85BDC9FD1C3A}</a:tableStyleId>
              </a:tblPr>
              <a:tblGrid>
                <a:gridCol w="1166884">
                  <a:extLst>
                    <a:ext uri="{9D8B030D-6E8A-4147-A177-3AD203B41FA5}">
                      <a16:colId xmlns:a16="http://schemas.microsoft.com/office/drawing/2014/main" val="550033977"/>
                    </a:ext>
                  </a:extLst>
                </a:gridCol>
                <a:gridCol w="1210557">
                  <a:extLst>
                    <a:ext uri="{9D8B030D-6E8A-4147-A177-3AD203B41FA5}">
                      <a16:colId xmlns:a16="http://schemas.microsoft.com/office/drawing/2014/main" val="3955276044"/>
                    </a:ext>
                  </a:extLst>
                </a:gridCol>
                <a:gridCol w="1737360">
                  <a:extLst>
                    <a:ext uri="{9D8B030D-6E8A-4147-A177-3AD203B41FA5}">
                      <a16:colId xmlns:a16="http://schemas.microsoft.com/office/drawing/2014/main" val="1210837558"/>
                    </a:ext>
                  </a:extLst>
                </a:gridCol>
              </a:tblGrid>
              <a:tr h="435146">
                <a:tc>
                  <a:txBody>
                    <a:bodyPr/>
                    <a:lstStyle/>
                    <a:p>
                      <a:pPr marL="0" marR="0">
                        <a:lnSpc>
                          <a:spcPct val="107000"/>
                        </a:lnSpc>
                        <a:spcBef>
                          <a:spcPts val="0"/>
                        </a:spcBef>
                        <a:spcAft>
                          <a:spcPts val="0"/>
                        </a:spcAft>
                      </a:pPr>
                      <a:r>
                        <a:rPr lang="en-US" sz="850" dirty="0">
                          <a:effectLst/>
                        </a:rPr>
                        <a:t>SELECTED MONTHLY OWNER COSTS (SMOC)</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Estimate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a:effectLst/>
                        </a:rPr>
                        <a:t>Percent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945489051"/>
                  </a:ext>
                </a:extLst>
              </a:tr>
              <a:tr h="342308">
                <a:tc>
                  <a:txBody>
                    <a:bodyPr/>
                    <a:lstStyle/>
                    <a:p>
                      <a:pPr marL="0" marR="0" algn="ctr">
                        <a:lnSpc>
                          <a:spcPct val="107000"/>
                        </a:lnSpc>
                        <a:spcBef>
                          <a:spcPts val="0"/>
                        </a:spcBef>
                        <a:spcAft>
                          <a:spcPts val="0"/>
                        </a:spcAft>
                      </a:pPr>
                      <a:r>
                        <a:rPr lang="en-US" sz="850" dirty="0">
                          <a:effectLst/>
                        </a:rPr>
                        <a:t>Housing units with a mortgage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1,058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1,058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230133603"/>
                  </a:ext>
                </a:extLst>
              </a:tr>
              <a:tr h="173642">
                <a:tc>
                  <a:txBody>
                    <a:bodyPr/>
                    <a:lstStyle/>
                    <a:p>
                      <a:pPr marL="0" marR="0" algn="ctr">
                        <a:lnSpc>
                          <a:spcPct val="107000"/>
                        </a:lnSpc>
                        <a:spcBef>
                          <a:spcPts val="0"/>
                        </a:spcBef>
                        <a:spcAft>
                          <a:spcPts val="0"/>
                        </a:spcAft>
                      </a:pPr>
                      <a:r>
                        <a:rPr lang="en-US" sz="850" dirty="0">
                          <a:effectLst/>
                        </a:rPr>
                        <a:t>Less than $500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29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a:effectLst/>
                        </a:rPr>
                        <a:t>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1605379279"/>
                  </a:ext>
                </a:extLst>
              </a:tr>
              <a:tr h="173642">
                <a:tc>
                  <a:txBody>
                    <a:bodyPr/>
                    <a:lstStyle/>
                    <a:p>
                      <a:pPr marL="0" marR="0" algn="ctr">
                        <a:lnSpc>
                          <a:spcPct val="107000"/>
                        </a:lnSpc>
                        <a:spcBef>
                          <a:spcPts val="0"/>
                        </a:spcBef>
                        <a:spcAft>
                          <a:spcPts val="0"/>
                        </a:spcAft>
                      </a:pPr>
                      <a:r>
                        <a:rPr lang="en-US" sz="850" dirty="0">
                          <a:effectLst/>
                        </a:rPr>
                        <a:t>$500 to $999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638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60.3%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797492365"/>
                  </a:ext>
                </a:extLst>
              </a:tr>
              <a:tr h="249469">
                <a:tc>
                  <a:txBody>
                    <a:bodyPr/>
                    <a:lstStyle/>
                    <a:p>
                      <a:pPr marL="0" marR="0" algn="ctr">
                        <a:lnSpc>
                          <a:spcPct val="107000"/>
                        </a:lnSpc>
                        <a:spcBef>
                          <a:spcPts val="0"/>
                        </a:spcBef>
                        <a:spcAft>
                          <a:spcPts val="0"/>
                        </a:spcAft>
                      </a:pPr>
                      <a:r>
                        <a:rPr lang="en-US" sz="850" dirty="0">
                          <a:effectLst/>
                        </a:rPr>
                        <a:t>$1,000 to $1,499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307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a:effectLst/>
                        </a:rPr>
                        <a:t>29.0%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2153767916"/>
                  </a:ext>
                </a:extLst>
              </a:tr>
              <a:tr h="249469">
                <a:tc>
                  <a:txBody>
                    <a:bodyPr/>
                    <a:lstStyle/>
                    <a:p>
                      <a:pPr marL="0" marR="0" algn="ctr">
                        <a:lnSpc>
                          <a:spcPct val="107000"/>
                        </a:lnSpc>
                        <a:spcBef>
                          <a:spcPts val="0"/>
                        </a:spcBef>
                        <a:spcAft>
                          <a:spcPts val="0"/>
                        </a:spcAft>
                      </a:pPr>
                      <a:r>
                        <a:rPr lang="en-US" sz="850" dirty="0">
                          <a:effectLst/>
                        </a:rPr>
                        <a:t>$1,500 to $1,999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595845946"/>
                  </a:ext>
                </a:extLst>
              </a:tr>
              <a:tr h="249469">
                <a:tc>
                  <a:txBody>
                    <a:bodyPr/>
                    <a:lstStyle/>
                    <a:p>
                      <a:pPr marL="0" marR="0" algn="ctr">
                        <a:lnSpc>
                          <a:spcPct val="107000"/>
                        </a:lnSpc>
                        <a:spcBef>
                          <a:spcPts val="0"/>
                        </a:spcBef>
                        <a:spcAft>
                          <a:spcPts val="0"/>
                        </a:spcAft>
                      </a:pPr>
                      <a:r>
                        <a:rPr lang="en-US" sz="850" dirty="0">
                          <a:effectLst/>
                        </a:rPr>
                        <a:t>$2,000 to $2,499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a:effectLst/>
                        </a:rPr>
                        <a:t>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476112700"/>
                  </a:ext>
                </a:extLst>
              </a:tr>
              <a:tr h="249469">
                <a:tc>
                  <a:txBody>
                    <a:bodyPr/>
                    <a:lstStyle/>
                    <a:p>
                      <a:pPr marL="0" marR="0" algn="ctr">
                        <a:lnSpc>
                          <a:spcPct val="107000"/>
                        </a:lnSpc>
                        <a:spcBef>
                          <a:spcPts val="0"/>
                        </a:spcBef>
                        <a:spcAft>
                          <a:spcPts val="0"/>
                        </a:spcAft>
                      </a:pPr>
                      <a:r>
                        <a:rPr lang="en-US" sz="850" dirty="0">
                          <a:effectLst/>
                        </a:rPr>
                        <a:t>$2,500 to $2,999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3561523853"/>
                  </a:ext>
                </a:extLst>
              </a:tr>
              <a:tr h="249469">
                <a:tc>
                  <a:txBody>
                    <a:bodyPr/>
                    <a:lstStyle/>
                    <a:p>
                      <a:pPr marL="0" marR="0" algn="ctr">
                        <a:lnSpc>
                          <a:spcPct val="107000"/>
                        </a:lnSpc>
                        <a:spcBef>
                          <a:spcPts val="0"/>
                        </a:spcBef>
                        <a:spcAft>
                          <a:spcPts val="0"/>
                        </a:spcAft>
                      </a:pPr>
                      <a:r>
                        <a:rPr lang="en-US" sz="850" dirty="0">
                          <a:effectLst/>
                        </a:rPr>
                        <a:t>$3,000 or more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423003162"/>
                  </a:ext>
                </a:extLst>
              </a:tr>
              <a:tr h="249469">
                <a:tc>
                  <a:txBody>
                    <a:bodyPr/>
                    <a:lstStyle/>
                    <a:p>
                      <a:pPr marL="0" marR="0" algn="ctr">
                        <a:lnSpc>
                          <a:spcPct val="107000"/>
                        </a:lnSpc>
                        <a:spcBef>
                          <a:spcPts val="0"/>
                        </a:spcBef>
                        <a:spcAft>
                          <a:spcPts val="0"/>
                        </a:spcAft>
                      </a:pPr>
                      <a:r>
                        <a:rPr lang="en-US" sz="850" dirty="0">
                          <a:effectLst/>
                        </a:rPr>
                        <a:t>Median (dollars)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916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4239343715"/>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716702882"/>
              </p:ext>
            </p:extLst>
          </p:nvPr>
        </p:nvGraphicFramePr>
        <p:xfrm>
          <a:off x="4495802" y="2155377"/>
          <a:ext cx="3733797" cy="2814941"/>
        </p:xfrm>
        <a:graphic>
          <a:graphicData uri="http://schemas.openxmlformats.org/drawingml/2006/table">
            <a:tbl>
              <a:tblPr firstRow="1" firstCol="1" bandRow="1">
                <a:tableStyleId>{5C22544A-7EE6-4342-B048-85BDC9FD1C3A}</a:tableStyleId>
              </a:tblPr>
              <a:tblGrid>
                <a:gridCol w="1057908">
                  <a:extLst>
                    <a:ext uri="{9D8B030D-6E8A-4147-A177-3AD203B41FA5}">
                      <a16:colId xmlns:a16="http://schemas.microsoft.com/office/drawing/2014/main" val="2604939239"/>
                    </a:ext>
                  </a:extLst>
                </a:gridCol>
                <a:gridCol w="808990">
                  <a:extLst>
                    <a:ext uri="{9D8B030D-6E8A-4147-A177-3AD203B41FA5}">
                      <a16:colId xmlns:a16="http://schemas.microsoft.com/office/drawing/2014/main" val="3529607192"/>
                    </a:ext>
                  </a:extLst>
                </a:gridCol>
                <a:gridCol w="1866899">
                  <a:extLst>
                    <a:ext uri="{9D8B030D-6E8A-4147-A177-3AD203B41FA5}">
                      <a16:colId xmlns:a16="http://schemas.microsoft.com/office/drawing/2014/main" val="278952985"/>
                    </a:ext>
                  </a:extLst>
                </a:gridCol>
              </a:tblGrid>
              <a:tr h="172827">
                <a:tc>
                  <a:txBody>
                    <a:bodyPr/>
                    <a:lstStyle/>
                    <a:p>
                      <a:pPr marL="0" marR="0" algn="ctr">
                        <a:lnSpc>
                          <a:spcPct val="107000"/>
                        </a:lnSpc>
                        <a:spcBef>
                          <a:spcPts val="0"/>
                        </a:spcBef>
                        <a:spcAft>
                          <a:spcPts val="0"/>
                        </a:spcAft>
                      </a:pPr>
                      <a:r>
                        <a:rPr lang="en-US" sz="850" dirty="0">
                          <a:effectLst/>
                        </a:rPr>
                        <a:t>VALUE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Estimate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Percent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063890839"/>
                  </a:ext>
                </a:extLst>
              </a:tr>
              <a:tr h="258107">
                <a:tc>
                  <a:txBody>
                    <a:bodyPr/>
                    <a:lstStyle/>
                    <a:p>
                      <a:pPr marL="0" marR="0" algn="ctr">
                        <a:lnSpc>
                          <a:spcPct val="107000"/>
                        </a:lnSpc>
                        <a:spcBef>
                          <a:spcPts val="0"/>
                        </a:spcBef>
                        <a:spcAft>
                          <a:spcPts val="0"/>
                        </a:spcAft>
                      </a:pPr>
                      <a:r>
                        <a:rPr lang="en-US" sz="850" dirty="0">
                          <a:effectLst/>
                        </a:rPr>
                        <a:t>Owner-occupied units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2,710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a:effectLst/>
                        </a:rPr>
                        <a:t>2,710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3494404765"/>
                  </a:ext>
                </a:extLst>
              </a:tr>
              <a:tr h="258107">
                <a:tc>
                  <a:txBody>
                    <a:bodyPr/>
                    <a:lstStyle/>
                    <a:p>
                      <a:pPr marL="0" marR="0" algn="ctr">
                        <a:lnSpc>
                          <a:spcPct val="107000"/>
                        </a:lnSpc>
                        <a:spcBef>
                          <a:spcPts val="0"/>
                        </a:spcBef>
                        <a:spcAft>
                          <a:spcPts val="0"/>
                        </a:spcAft>
                      </a:pPr>
                      <a:r>
                        <a:rPr lang="en-US" sz="850" dirty="0">
                          <a:effectLst/>
                        </a:rPr>
                        <a:t>Less than $50,000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929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34.3%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566459946"/>
                  </a:ext>
                </a:extLst>
              </a:tr>
              <a:tr h="258107">
                <a:tc>
                  <a:txBody>
                    <a:bodyPr/>
                    <a:lstStyle/>
                    <a:p>
                      <a:pPr marL="0" marR="0" algn="ctr">
                        <a:lnSpc>
                          <a:spcPct val="107000"/>
                        </a:lnSpc>
                        <a:spcBef>
                          <a:spcPts val="0"/>
                        </a:spcBef>
                        <a:spcAft>
                          <a:spcPts val="0"/>
                        </a:spcAft>
                      </a:pPr>
                      <a:r>
                        <a:rPr lang="en-US" sz="850" dirty="0">
                          <a:effectLst/>
                        </a:rPr>
                        <a:t>$50,000 to $99,999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1,069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dirty="0">
                          <a:effectLst/>
                        </a:rPr>
                        <a:t>39.4%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2238677429"/>
                  </a:ext>
                </a:extLst>
              </a:tr>
              <a:tr h="258107">
                <a:tc>
                  <a:txBody>
                    <a:bodyPr/>
                    <a:lstStyle/>
                    <a:p>
                      <a:pPr marL="0" marR="0" algn="ctr">
                        <a:lnSpc>
                          <a:spcPct val="107000"/>
                        </a:lnSpc>
                        <a:spcBef>
                          <a:spcPts val="0"/>
                        </a:spcBef>
                        <a:spcAft>
                          <a:spcPts val="0"/>
                        </a:spcAft>
                      </a:pPr>
                      <a:r>
                        <a:rPr lang="en-US" sz="850" dirty="0">
                          <a:effectLst/>
                        </a:rPr>
                        <a:t>$100,000 to $149,999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375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13.8%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76422917"/>
                  </a:ext>
                </a:extLst>
              </a:tr>
              <a:tr h="258107">
                <a:tc>
                  <a:txBody>
                    <a:bodyPr/>
                    <a:lstStyle/>
                    <a:p>
                      <a:pPr marL="0" marR="0" algn="ctr">
                        <a:lnSpc>
                          <a:spcPct val="107000"/>
                        </a:lnSpc>
                        <a:spcBef>
                          <a:spcPts val="0"/>
                        </a:spcBef>
                        <a:spcAft>
                          <a:spcPts val="0"/>
                        </a:spcAft>
                      </a:pPr>
                      <a:r>
                        <a:rPr lang="en-US" sz="850" dirty="0">
                          <a:effectLst/>
                        </a:rPr>
                        <a:t>$150,000 to $199,999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156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dirty="0">
                          <a:effectLst/>
                        </a:rPr>
                        <a:t>5.8%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2047344187"/>
                  </a:ext>
                </a:extLst>
              </a:tr>
              <a:tr h="258107">
                <a:tc>
                  <a:txBody>
                    <a:bodyPr/>
                    <a:lstStyle/>
                    <a:p>
                      <a:pPr marL="0" marR="0" algn="ctr">
                        <a:lnSpc>
                          <a:spcPct val="107000"/>
                        </a:lnSpc>
                        <a:spcBef>
                          <a:spcPts val="0"/>
                        </a:spcBef>
                        <a:spcAft>
                          <a:spcPts val="0"/>
                        </a:spcAft>
                      </a:pPr>
                      <a:r>
                        <a:rPr lang="en-US" sz="850" dirty="0">
                          <a:effectLst/>
                        </a:rPr>
                        <a:t>$200,000 to $299,999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102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3.8%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865112969"/>
                  </a:ext>
                </a:extLst>
              </a:tr>
              <a:tr h="258107">
                <a:tc>
                  <a:txBody>
                    <a:bodyPr/>
                    <a:lstStyle/>
                    <a:p>
                      <a:pPr marL="0" marR="0" algn="ctr">
                        <a:lnSpc>
                          <a:spcPct val="107000"/>
                        </a:lnSpc>
                        <a:spcBef>
                          <a:spcPts val="0"/>
                        </a:spcBef>
                        <a:spcAft>
                          <a:spcPts val="0"/>
                        </a:spcAft>
                      </a:pPr>
                      <a:r>
                        <a:rPr lang="en-US" sz="850" dirty="0">
                          <a:effectLst/>
                        </a:rPr>
                        <a:t>$300,000 to $499,999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   53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dirty="0">
                          <a:effectLst/>
                        </a:rPr>
                        <a:t>2.0%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3177352939"/>
                  </a:ext>
                </a:extLst>
              </a:tr>
              <a:tr h="258107">
                <a:tc>
                  <a:txBody>
                    <a:bodyPr/>
                    <a:lstStyle/>
                    <a:p>
                      <a:pPr marL="0" marR="0" algn="ctr">
                        <a:lnSpc>
                          <a:spcPct val="107000"/>
                        </a:lnSpc>
                        <a:spcBef>
                          <a:spcPts val="0"/>
                        </a:spcBef>
                        <a:spcAft>
                          <a:spcPts val="0"/>
                        </a:spcAft>
                      </a:pPr>
                      <a:r>
                        <a:rPr lang="en-US" sz="850" dirty="0">
                          <a:effectLst/>
                        </a:rPr>
                        <a:t>$500,000 to $999,999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0.3%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711000704"/>
                  </a:ext>
                </a:extLst>
              </a:tr>
              <a:tr h="258107">
                <a:tc>
                  <a:txBody>
                    <a:bodyPr/>
                    <a:lstStyle/>
                    <a:p>
                      <a:pPr marL="0" marR="0" algn="ctr">
                        <a:lnSpc>
                          <a:spcPct val="107000"/>
                        </a:lnSpc>
                        <a:spcBef>
                          <a:spcPts val="0"/>
                        </a:spcBef>
                        <a:spcAft>
                          <a:spcPts val="0"/>
                        </a:spcAft>
                      </a:pPr>
                      <a:r>
                        <a:rPr lang="en-US" sz="850" dirty="0">
                          <a:effectLst/>
                        </a:rPr>
                        <a:t>$1,000,000 or more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r">
                        <a:lnSpc>
                          <a:spcPct val="107000"/>
                        </a:lnSpc>
                        <a:spcBef>
                          <a:spcPts val="0"/>
                        </a:spcBef>
                        <a:spcAft>
                          <a:spcPts val="0"/>
                        </a:spcAft>
                      </a:pPr>
                      <a:r>
                        <a:rPr lang="en-US" sz="850" dirty="0">
                          <a:effectLst/>
                        </a:rPr>
                        <a:t>0.7%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105249256"/>
                  </a:ext>
                </a:extLst>
              </a:tr>
              <a:tr h="258107">
                <a:tc>
                  <a:txBody>
                    <a:bodyPr/>
                    <a:lstStyle/>
                    <a:p>
                      <a:pPr marL="0" marR="0" algn="ctr">
                        <a:lnSpc>
                          <a:spcPct val="107000"/>
                        </a:lnSpc>
                        <a:spcBef>
                          <a:spcPts val="0"/>
                        </a:spcBef>
                        <a:spcAft>
                          <a:spcPts val="0"/>
                        </a:spcAft>
                      </a:pPr>
                      <a:r>
                        <a:rPr lang="en-US" sz="850" dirty="0">
                          <a:effectLst/>
                        </a:rPr>
                        <a:t>Median (dollars)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a:effectLst/>
                        </a:rPr>
                        <a:t>65,900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r">
                        <a:lnSpc>
                          <a:spcPct val="107000"/>
                        </a:lnSpc>
                        <a:spcBef>
                          <a:spcPts val="0"/>
                        </a:spcBef>
                        <a:spcAft>
                          <a:spcPts val="0"/>
                        </a:spcAft>
                      </a:pPr>
                      <a:r>
                        <a:rPr lang="en-US" sz="850" dirty="0">
                          <a:effectLst/>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515479990"/>
                  </a:ext>
                </a:extLst>
              </a:tr>
            </a:tbl>
          </a:graphicData>
        </a:graphic>
      </p:graphicFrame>
    </p:spTree>
    <p:extLst>
      <p:ext uri="{BB962C8B-B14F-4D97-AF65-F5344CB8AC3E}">
        <p14:creationId xmlns:p14="http://schemas.microsoft.com/office/powerpoint/2010/main" val="22500799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54429" y="88448"/>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fontScale="90000"/>
          </a:bodyPr>
          <a:lstStyle/>
          <a:p>
            <a:r>
              <a:rPr lang="en-US" sz="3500" b="1" dirty="0" smtClean="0">
                <a:solidFill>
                  <a:schemeClr val="bg1"/>
                </a:solidFill>
              </a:rPr>
              <a:t/>
            </a:r>
            <a:br>
              <a:rPr lang="en-US" sz="3500" b="1" dirty="0" smtClean="0">
                <a:solidFill>
                  <a:schemeClr val="bg1"/>
                </a:solidFill>
              </a:rPr>
            </a:br>
            <a:r>
              <a:rPr lang="en-US" sz="3500" b="1" dirty="0">
                <a:solidFill>
                  <a:schemeClr val="bg1"/>
                </a:solidFill>
              </a:rPr>
              <a:t/>
            </a:r>
            <a:br>
              <a:rPr lang="en-US" sz="3500" b="1" dirty="0">
                <a:solidFill>
                  <a:schemeClr val="bg1"/>
                </a:solidFill>
              </a:rPr>
            </a:br>
            <a:r>
              <a:rPr lang="en-US" sz="3500" b="1" dirty="0" smtClean="0">
                <a:solidFill>
                  <a:schemeClr val="bg1"/>
                </a:solidFill>
              </a:rPr>
              <a:t>Alternative </a:t>
            </a:r>
            <a:r>
              <a:rPr lang="en-US" sz="3500" b="1" dirty="0">
                <a:solidFill>
                  <a:schemeClr val="bg1"/>
                </a:solidFill>
              </a:rPr>
              <a:t>Market Analysis                     Existing Market </a:t>
            </a:r>
            <a:r>
              <a:rPr lang="en-US" sz="3500" b="1" dirty="0" smtClean="0">
                <a:solidFill>
                  <a:schemeClr val="bg1"/>
                </a:solidFill>
              </a:rPr>
              <a:t>Data     (Cont.)</a:t>
            </a:r>
            <a:br>
              <a:rPr lang="en-US" sz="3500" b="1" dirty="0" smtClean="0">
                <a:solidFill>
                  <a:schemeClr val="bg1"/>
                </a:solidFill>
              </a:rPr>
            </a:br>
            <a:r>
              <a:rPr lang="en-US" sz="3500" b="1" dirty="0">
                <a:solidFill>
                  <a:schemeClr val="bg1"/>
                </a:solidFill>
              </a:rPr>
              <a:t/>
            </a:r>
            <a:br>
              <a:rPr lang="en-US" sz="3500" b="1" dirty="0">
                <a:solidFill>
                  <a:schemeClr val="bg1"/>
                </a:solidFill>
              </a:rPr>
            </a:b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2068017790"/>
              </p:ext>
            </p:extLst>
          </p:nvPr>
        </p:nvGraphicFramePr>
        <p:xfrm>
          <a:off x="228600" y="2489501"/>
          <a:ext cx="4171133" cy="3355851"/>
        </p:xfrm>
        <a:graphic>
          <a:graphicData uri="http://schemas.openxmlformats.org/drawingml/2006/table">
            <a:tbl>
              <a:tblPr firstRow="1" firstCol="1" bandRow="1">
                <a:tableStyleId>{5C22544A-7EE6-4342-B048-85BDC9FD1C3A}</a:tableStyleId>
              </a:tblPr>
              <a:tblGrid>
                <a:gridCol w="1986254">
                  <a:extLst>
                    <a:ext uri="{9D8B030D-6E8A-4147-A177-3AD203B41FA5}">
                      <a16:colId xmlns:a16="http://schemas.microsoft.com/office/drawing/2014/main" val="2522472022"/>
                    </a:ext>
                  </a:extLst>
                </a:gridCol>
                <a:gridCol w="893814">
                  <a:extLst>
                    <a:ext uri="{9D8B030D-6E8A-4147-A177-3AD203B41FA5}">
                      <a16:colId xmlns:a16="http://schemas.microsoft.com/office/drawing/2014/main" val="4263360860"/>
                    </a:ext>
                  </a:extLst>
                </a:gridCol>
                <a:gridCol w="1291065">
                  <a:extLst>
                    <a:ext uri="{9D8B030D-6E8A-4147-A177-3AD203B41FA5}">
                      <a16:colId xmlns:a16="http://schemas.microsoft.com/office/drawing/2014/main" val="219246339"/>
                    </a:ext>
                  </a:extLst>
                </a:gridCol>
              </a:tblGrid>
              <a:tr h="574014">
                <a:tc>
                  <a:txBody>
                    <a:bodyPr/>
                    <a:lstStyle/>
                    <a:p>
                      <a:pPr marL="0" marR="0">
                        <a:lnSpc>
                          <a:spcPct val="107000"/>
                        </a:lnSpc>
                        <a:spcBef>
                          <a:spcPts val="0"/>
                        </a:spcBef>
                        <a:spcAft>
                          <a:spcPts val="0"/>
                        </a:spcAft>
                      </a:pPr>
                      <a:r>
                        <a:rPr lang="en-US" sz="850" dirty="0">
                          <a:effectLst/>
                        </a:rPr>
                        <a:t>GROSS RENT AS A PERCENTAGE OF HOUSEHOLD INCOME (GRAPI)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Estimate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dirty="0">
                          <a:effectLst/>
                        </a:rPr>
                        <a:t>Percent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1269155398"/>
                  </a:ext>
                </a:extLst>
              </a:tr>
              <a:tr h="821265">
                <a:tc>
                  <a:txBody>
                    <a:bodyPr/>
                    <a:lstStyle/>
                    <a:p>
                      <a:pPr marL="0" marR="0">
                        <a:lnSpc>
                          <a:spcPct val="107000"/>
                        </a:lnSpc>
                        <a:spcBef>
                          <a:spcPts val="0"/>
                        </a:spcBef>
                        <a:spcAft>
                          <a:spcPts val="0"/>
                        </a:spcAft>
                      </a:pPr>
                      <a:r>
                        <a:rPr lang="en-US" sz="850">
                          <a:effectLst/>
                        </a:rPr>
                        <a:t>Occupied units paying rent (excluding units where GRAPI cannot be computed)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1,633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1,633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58967100"/>
                  </a:ext>
                </a:extLst>
              </a:tr>
              <a:tr h="326762">
                <a:tc>
                  <a:txBody>
                    <a:bodyPr/>
                    <a:lstStyle/>
                    <a:p>
                      <a:pPr marL="0" marR="0">
                        <a:lnSpc>
                          <a:spcPct val="107000"/>
                        </a:lnSpc>
                        <a:spcBef>
                          <a:spcPts val="0"/>
                        </a:spcBef>
                        <a:spcAft>
                          <a:spcPts val="0"/>
                        </a:spcAft>
                      </a:pPr>
                      <a:r>
                        <a:rPr lang="en-US" sz="850">
                          <a:effectLst/>
                        </a:rPr>
                        <a:t>Less than 15.0 percent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227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dirty="0">
                          <a:effectLst/>
                        </a:rPr>
                        <a:t>13.9%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1074653993"/>
                  </a:ext>
                </a:extLst>
              </a:tr>
              <a:tr h="326762">
                <a:tc>
                  <a:txBody>
                    <a:bodyPr/>
                    <a:lstStyle/>
                    <a:p>
                      <a:pPr marL="0" marR="0">
                        <a:lnSpc>
                          <a:spcPct val="107000"/>
                        </a:lnSpc>
                        <a:spcBef>
                          <a:spcPts val="0"/>
                        </a:spcBef>
                        <a:spcAft>
                          <a:spcPts val="0"/>
                        </a:spcAft>
                      </a:pPr>
                      <a:r>
                        <a:rPr lang="en-US" sz="850">
                          <a:effectLst/>
                        </a:rPr>
                        <a:t>15.0 to 19.9 percent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123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7.5%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1972561311"/>
                  </a:ext>
                </a:extLst>
              </a:tr>
              <a:tr h="326762">
                <a:tc>
                  <a:txBody>
                    <a:bodyPr/>
                    <a:lstStyle/>
                    <a:p>
                      <a:pPr marL="0" marR="0">
                        <a:lnSpc>
                          <a:spcPct val="107000"/>
                        </a:lnSpc>
                        <a:spcBef>
                          <a:spcPts val="0"/>
                        </a:spcBef>
                        <a:spcAft>
                          <a:spcPts val="0"/>
                        </a:spcAft>
                      </a:pPr>
                      <a:r>
                        <a:rPr lang="en-US" sz="850">
                          <a:effectLst/>
                        </a:rPr>
                        <a:t>20.0 to 24.9 percent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63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dirty="0">
                          <a:effectLst/>
                        </a:rPr>
                        <a:t>3.9%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1057138416"/>
                  </a:ext>
                </a:extLst>
              </a:tr>
              <a:tr h="326762">
                <a:tc>
                  <a:txBody>
                    <a:bodyPr/>
                    <a:lstStyle/>
                    <a:p>
                      <a:pPr marL="0" marR="0">
                        <a:lnSpc>
                          <a:spcPct val="107000"/>
                        </a:lnSpc>
                        <a:spcBef>
                          <a:spcPts val="0"/>
                        </a:spcBef>
                        <a:spcAft>
                          <a:spcPts val="0"/>
                        </a:spcAft>
                      </a:pPr>
                      <a:r>
                        <a:rPr lang="en-US" sz="850">
                          <a:effectLst/>
                        </a:rPr>
                        <a:t>25.0 to 29.9 percent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195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11.9%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1221043467"/>
                  </a:ext>
                </a:extLst>
              </a:tr>
              <a:tr h="326762">
                <a:tc>
                  <a:txBody>
                    <a:bodyPr/>
                    <a:lstStyle/>
                    <a:p>
                      <a:pPr marL="0" marR="0">
                        <a:lnSpc>
                          <a:spcPct val="107000"/>
                        </a:lnSpc>
                        <a:spcBef>
                          <a:spcPts val="0"/>
                        </a:spcBef>
                        <a:spcAft>
                          <a:spcPts val="0"/>
                        </a:spcAft>
                      </a:pPr>
                      <a:r>
                        <a:rPr lang="en-US" sz="850">
                          <a:effectLst/>
                        </a:rPr>
                        <a:t>30.0 to 34.9 percent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138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dirty="0">
                          <a:effectLst/>
                        </a:rPr>
                        <a:t>8.5%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3451187075"/>
                  </a:ext>
                </a:extLst>
              </a:tr>
              <a:tr h="326762">
                <a:tc>
                  <a:txBody>
                    <a:bodyPr/>
                    <a:lstStyle/>
                    <a:p>
                      <a:pPr marL="0" marR="0">
                        <a:lnSpc>
                          <a:spcPct val="107000"/>
                        </a:lnSpc>
                        <a:spcBef>
                          <a:spcPts val="0"/>
                        </a:spcBef>
                        <a:spcAft>
                          <a:spcPts val="0"/>
                        </a:spcAft>
                      </a:pPr>
                      <a:r>
                        <a:rPr lang="en-US" sz="850">
                          <a:effectLst/>
                        </a:rPr>
                        <a:t>35.0 percent or more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887</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54.3%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418179370"/>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580367004"/>
              </p:ext>
            </p:extLst>
          </p:nvPr>
        </p:nvGraphicFramePr>
        <p:xfrm>
          <a:off x="4780734" y="2489504"/>
          <a:ext cx="4058464" cy="3355850"/>
        </p:xfrm>
        <a:graphic>
          <a:graphicData uri="http://schemas.openxmlformats.org/drawingml/2006/table">
            <a:tbl>
              <a:tblPr firstRow="1" firstCol="1" bandRow="1">
                <a:tableStyleId>{5C22544A-7EE6-4342-B048-85BDC9FD1C3A}</a:tableStyleId>
              </a:tblPr>
              <a:tblGrid>
                <a:gridCol w="2229666">
                  <a:extLst>
                    <a:ext uri="{9D8B030D-6E8A-4147-A177-3AD203B41FA5}">
                      <a16:colId xmlns:a16="http://schemas.microsoft.com/office/drawing/2014/main" val="3685248151"/>
                    </a:ext>
                  </a:extLst>
                </a:gridCol>
                <a:gridCol w="814184">
                  <a:extLst>
                    <a:ext uri="{9D8B030D-6E8A-4147-A177-3AD203B41FA5}">
                      <a16:colId xmlns:a16="http://schemas.microsoft.com/office/drawing/2014/main" val="2827604669"/>
                    </a:ext>
                  </a:extLst>
                </a:gridCol>
                <a:gridCol w="1014614">
                  <a:extLst>
                    <a:ext uri="{9D8B030D-6E8A-4147-A177-3AD203B41FA5}">
                      <a16:colId xmlns:a16="http://schemas.microsoft.com/office/drawing/2014/main" val="3271517419"/>
                    </a:ext>
                  </a:extLst>
                </a:gridCol>
              </a:tblGrid>
              <a:tr h="508411">
                <a:tc>
                  <a:txBody>
                    <a:bodyPr/>
                    <a:lstStyle/>
                    <a:p>
                      <a:pPr marL="0" marR="0" algn="ctr">
                        <a:lnSpc>
                          <a:spcPct val="107000"/>
                        </a:lnSpc>
                        <a:spcBef>
                          <a:spcPts val="0"/>
                        </a:spcBef>
                        <a:spcAft>
                          <a:spcPts val="0"/>
                        </a:spcAft>
                      </a:pPr>
                      <a:r>
                        <a:rPr lang="en-US" sz="850" dirty="0">
                          <a:effectLst/>
                        </a:rPr>
                        <a:t>GROSS RENT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Estimate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Percent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1648575666"/>
                  </a:ext>
                </a:extLst>
              </a:tr>
              <a:tr h="403094">
                <a:tc>
                  <a:txBody>
                    <a:bodyPr/>
                    <a:lstStyle/>
                    <a:p>
                      <a:pPr marL="0" marR="0" algn="ctr">
                        <a:lnSpc>
                          <a:spcPct val="107000"/>
                        </a:lnSpc>
                        <a:spcBef>
                          <a:spcPts val="0"/>
                        </a:spcBef>
                        <a:spcAft>
                          <a:spcPts val="0"/>
                        </a:spcAft>
                      </a:pPr>
                      <a:r>
                        <a:rPr lang="en-US" sz="850" dirty="0">
                          <a:effectLst/>
                        </a:rPr>
                        <a:t>Occupied units paying rent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1,695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a:effectLst/>
                        </a:rPr>
                        <a:t>1,695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1434493153"/>
                  </a:ext>
                </a:extLst>
              </a:tr>
              <a:tr h="253085">
                <a:tc>
                  <a:txBody>
                    <a:bodyPr/>
                    <a:lstStyle/>
                    <a:p>
                      <a:pPr marL="0" marR="0" algn="ctr">
                        <a:lnSpc>
                          <a:spcPct val="107000"/>
                        </a:lnSpc>
                        <a:spcBef>
                          <a:spcPts val="0"/>
                        </a:spcBef>
                        <a:spcAft>
                          <a:spcPts val="0"/>
                        </a:spcAft>
                      </a:pPr>
                      <a:r>
                        <a:rPr lang="en-US" sz="850" dirty="0">
                          <a:effectLst/>
                        </a:rPr>
                        <a:t>Less than $500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748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44.1%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295260445"/>
                  </a:ext>
                </a:extLst>
              </a:tr>
              <a:tr h="253085">
                <a:tc>
                  <a:txBody>
                    <a:bodyPr/>
                    <a:lstStyle/>
                    <a:p>
                      <a:pPr marL="0" marR="0" algn="ctr">
                        <a:lnSpc>
                          <a:spcPct val="107000"/>
                        </a:lnSpc>
                        <a:spcBef>
                          <a:spcPts val="0"/>
                        </a:spcBef>
                        <a:spcAft>
                          <a:spcPts val="0"/>
                        </a:spcAft>
                      </a:pPr>
                      <a:r>
                        <a:rPr lang="en-US" sz="850" dirty="0">
                          <a:effectLst/>
                        </a:rPr>
                        <a:t>$500 to $999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895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a:effectLst/>
                        </a:rPr>
                        <a:t>52.8%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282958425"/>
                  </a:ext>
                </a:extLst>
              </a:tr>
              <a:tr h="337018">
                <a:tc>
                  <a:txBody>
                    <a:bodyPr/>
                    <a:lstStyle/>
                    <a:p>
                      <a:pPr marL="0" marR="0" algn="ctr">
                        <a:lnSpc>
                          <a:spcPct val="107000"/>
                        </a:lnSpc>
                        <a:spcBef>
                          <a:spcPts val="0"/>
                        </a:spcBef>
                        <a:spcAft>
                          <a:spcPts val="0"/>
                        </a:spcAft>
                      </a:pPr>
                      <a:r>
                        <a:rPr lang="en-US" sz="850" dirty="0">
                          <a:effectLst/>
                        </a:rPr>
                        <a:t>$1,000 to $1,499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956088255"/>
                  </a:ext>
                </a:extLst>
              </a:tr>
              <a:tr h="337018">
                <a:tc>
                  <a:txBody>
                    <a:bodyPr/>
                    <a:lstStyle/>
                    <a:p>
                      <a:pPr marL="0" marR="0" algn="ctr">
                        <a:lnSpc>
                          <a:spcPct val="107000"/>
                        </a:lnSpc>
                        <a:spcBef>
                          <a:spcPts val="0"/>
                        </a:spcBef>
                        <a:spcAft>
                          <a:spcPts val="0"/>
                        </a:spcAft>
                      </a:pPr>
                      <a:r>
                        <a:rPr lang="en-US" sz="850" dirty="0">
                          <a:effectLst/>
                        </a:rPr>
                        <a:t>$1,500 to $1,999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3250932235"/>
                  </a:ext>
                </a:extLst>
              </a:tr>
              <a:tr h="337018">
                <a:tc>
                  <a:txBody>
                    <a:bodyPr/>
                    <a:lstStyle/>
                    <a:p>
                      <a:pPr marL="0" marR="0" algn="ctr">
                        <a:lnSpc>
                          <a:spcPct val="107000"/>
                        </a:lnSpc>
                        <a:spcBef>
                          <a:spcPts val="0"/>
                        </a:spcBef>
                        <a:spcAft>
                          <a:spcPts val="0"/>
                        </a:spcAft>
                      </a:pPr>
                      <a:r>
                        <a:rPr lang="en-US" sz="850" dirty="0">
                          <a:effectLst/>
                        </a:rPr>
                        <a:t>$2,000 to $2,499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3379209038"/>
                  </a:ext>
                </a:extLst>
              </a:tr>
              <a:tr h="337018">
                <a:tc>
                  <a:txBody>
                    <a:bodyPr/>
                    <a:lstStyle/>
                    <a:p>
                      <a:pPr marL="0" marR="0" algn="ctr">
                        <a:lnSpc>
                          <a:spcPct val="107000"/>
                        </a:lnSpc>
                        <a:spcBef>
                          <a:spcPts val="0"/>
                        </a:spcBef>
                        <a:spcAft>
                          <a:spcPts val="0"/>
                        </a:spcAft>
                      </a:pPr>
                      <a:r>
                        <a:rPr lang="en-US" sz="850" dirty="0">
                          <a:effectLst/>
                        </a:rPr>
                        <a:t>$2,500 to $2,999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481251699"/>
                  </a:ext>
                </a:extLst>
              </a:tr>
              <a:tr h="253085">
                <a:tc>
                  <a:txBody>
                    <a:bodyPr/>
                    <a:lstStyle/>
                    <a:p>
                      <a:pPr marL="0" marR="0" algn="ctr">
                        <a:lnSpc>
                          <a:spcPct val="107000"/>
                        </a:lnSpc>
                        <a:spcBef>
                          <a:spcPts val="0"/>
                        </a:spcBef>
                        <a:spcAft>
                          <a:spcPts val="0"/>
                        </a:spcAft>
                      </a:pPr>
                      <a:r>
                        <a:rPr lang="en-US" sz="850" dirty="0">
                          <a:effectLst/>
                        </a:rPr>
                        <a:t>$3,000 or more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a:effectLst/>
                        </a:rPr>
                        <a:t>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extLst>
                  <a:ext uri="{0D108BD9-81ED-4DB2-BD59-A6C34878D82A}">
                    <a16:rowId xmlns:a16="http://schemas.microsoft.com/office/drawing/2014/main" val="3396670143"/>
                  </a:ext>
                </a:extLst>
              </a:tr>
              <a:tr h="337018">
                <a:tc>
                  <a:txBody>
                    <a:bodyPr/>
                    <a:lstStyle/>
                    <a:p>
                      <a:pPr marL="0" marR="0" algn="ctr">
                        <a:lnSpc>
                          <a:spcPct val="107000"/>
                        </a:lnSpc>
                        <a:spcBef>
                          <a:spcPts val="0"/>
                        </a:spcBef>
                        <a:spcAft>
                          <a:spcPts val="0"/>
                        </a:spcAft>
                      </a:pPr>
                      <a:r>
                        <a:rPr lang="en-US" sz="850" dirty="0">
                          <a:effectLst/>
                        </a:rPr>
                        <a:t>Median (dollars)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47625" marB="47625" anchor="ctr"/>
                </a:tc>
                <a:tc>
                  <a:txBody>
                    <a:bodyPr/>
                    <a:lstStyle/>
                    <a:p>
                      <a:pPr marL="0" marR="0" algn="ctr">
                        <a:lnSpc>
                          <a:spcPct val="107000"/>
                        </a:lnSpc>
                        <a:spcBef>
                          <a:spcPts val="0"/>
                        </a:spcBef>
                        <a:spcAft>
                          <a:spcPts val="0"/>
                        </a:spcAft>
                      </a:pPr>
                      <a:r>
                        <a:rPr lang="en-US" sz="850" dirty="0">
                          <a:effectLst/>
                        </a:rPr>
                        <a:t>565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tc>
                  <a:txBody>
                    <a:bodyPr/>
                    <a:lstStyle/>
                    <a:p>
                      <a:pPr marL="0" marR="0" algn="ctr">
                        <a:lnSpc>
                          <a:spcPct val="107000"/>
                        </a:lnSpc>
                        <a:spcBef>
                          <a:spcPts val="0"/>
                        </a:spcBef>
                        <a:spcAft>
                          <a:spcPts val="0"/>
                        </a:spcAft>
                      </a:pPr>
                      <a:r>
                        <a:rPr lang="en-US" sz="850" dirty="0">
                          <a:effectLst/>
                        </a:rPr>
                        <a:t>(X)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7625" marR="47625" marT="9525" marB="9525" anchor="ctr"/>
                </a:tc>
                <a:extLst>
                  <a:ext uri="{0D108BD9-81ED-4DB2-BD59-A6C34878D82A}">
                    <a16:rowId xmlns:a16="http://schemas.microsoft.com/office/drawing/2014/main" val="1986811812"/>
                  </a:ext>
                </a:extLst>
              </a:tr>
            </a:tbl>
          </a:graphicData>
        </a:graphic>
      </p:graphicFrame>
    </p:spTree>
    <p:extLst>
      <p:ext uri="{BB962C8B-B14F-4D97-AF65-F5344CB8AC3E}">
        <p14:creationId xmlns:p14="http://schemas.microsoft.com/office/powerpoint/2010/main" val="1455744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7213" y="3048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Income                           Table</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769441"/>
          </a:xfrm>
          <a:prstGeom prst="rect">
            <a:avLst/>
          </a:prstGeom>
        </p:spPr>
        <p:txBody>
          <a:bodyPr wrap="square">
            <a:spAutoFit/>
          </a:bodyPr>
          <a:lstStyle/>
          <a:p>
            <a:pPr fontAlgn="b"/>
            <a:endParaRPr lang="en-US" dirty="0"/>
          </a:p>
          <a:p>
            <a:endParaRPr lang="en-US" sz="2600" dirty="0"/>
          </a:p>
        </p:txBody>
      </p:sp>
      <p:graphicFrame>
        <p:nvGraphicFramePr>
          <p:cNvPr id="12" name="Table 11"/>
          <p:cNvGraphicFramePr>
            <a:graphicFrameLocks noGrp="1"/>
          </p:cNvGraphicFramePr>
          <p:nvPr>
            <p:extLst>
              <p:ext uri="{D42A27DB-BD31-4B8C-83A1-F6EECF244321}">
                <p14:modId xmlns:p14="http://schemas.microsoft.com/office/powerpoint/2010/main" val="882076158"/>
              </p:ext>
            </p:extLst>
          </p:nvPr>
        </p:nvGraphicFramePr>
        <p:xfrm>
          <a:off x="-1" y="2216331"/>
          <a:ext cx="8610601" cy="5915022"/>
        </p:xfrm>
        <a:graphic>
          <a:graphicData uri="http://schemas.openxmlformats.org/drawingml/2006/table">
            <a:tbl>
              <a:tblPr firstRow="1" bandRow="1">
                <a:tableStyleId>{5C22544A-7EE6-4342-B048-85BDC9FD1C3A}</a:tableStyleId>
              </a:tblPr>
              <a:tblGrid>
                <a:gridCol w="8610601">
                  <a:extLst>
                    <a:ext uri="{9D8B030D-6E8A-4147-A177-3AD203B41FA5}">
                      <a16:colId xmlns:a16="http://schemas.microsoft.com/office/drawing/2014/main" val="3758867134"/>
                    </a:ext>
                  </a:extLst>
                </a:gridCol>
              </a:tblGrid>
              <a:tr h="1814511">
                <a:tc>
                  <a:txBody>
                    <a:bodyPr/>
                    <a:lstStyle/>
                    <a:p>
                      <a:endParaRPr lang="en-US" sz="800" dirty="0">
                        <a:solidFill>
                          <a:schemeClr val="tx1"/>
                        </a:solidFill>
                      </a:endParaRPr>
                    </a:p>
                  </a:txBody>
                  <a:tcPr>
                    <a:noFill/>
                  </a:tcPr>
                </a:tc>
                <a:extLst>
                  <a:ext uri="{0D108BD9-81ED-4DB2-BD59-A6C34878D82A}">
                    <a16:rowId xmlns:a16="http://schemas.microsoft.com/office/drawing/2014/main" val="335414032"/>
                  </a:ext>
                </a:extLst>
              </a:tr>
              <a:tr h="18145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Complete Income and Value Tables Can</a:t>
                      </a:r>
                      <a:r>
                        <a:rPr lang="en-US" sz="1800" baseline="0" dirty="0" smtClean="0">
                          <a:solidFill>
                            <a:schemeClr val="tx1"/>
                          </a:solidFill>
                        </a:rPr>
                        <a:t> Be Found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                                                                                  </a:t>
                      </a:r>
                      <a:r>
                        <a:rPr lang="en-US" sz="1800" dirty="0" smtClean="0">
                          <a:solidFill>
                            <a:schemeClr val="tx1"/>
                          </a:solidFill>
                          <a:hlinkClick r:id="rId8"/>
                        </a:rPr>
                        <a:t>https://www.lhc.la.gov/page/home</a:t>
                      </a:r>
                      <a:endParaRPr lang="en-US" sz="18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1"/>
                        </a:solidFill>
                      </a:endParaRPr>
                    </a:p>
                    <a:p>
                      <a:endParaRPr lang="en-US" dirty="0">
                        <a:solidFill>
                          <a:schemeClr val="tx1"/>
                        </a:solidFill>
                      </a:endParaRPr>
                    </a:p>
                  </a:txBody>
                  <a:tcPr>
                    <a:noFill/>
                  </a:tcPr>
                </a:tc>
                <a:extLst>
                  <a:ext uri="{0D108BD9-81ED-4DB2-BD59-A6C34878D82A}">
                    <a16:rowId xmlns:a16="http://schemas.microsoft.com/office/drawing/2014/main" val="963189128"/>
                  </a:ext>
                </a:extLst>
              </a:tr>
              <a:tr h="1814511">
                <a:tc>
                  <a:txBody>
                    <a:bodyPr/>
                    <a:lstStyle/>
                    <a:p>
                      <a:endParaRPr lang="en-US" dirty="0">
                        <a:solidFill>
                          <a:schemeClr val="tx1"/>
                        </a:solidFill>
                      </a:endParaRPr>
                    </a:p>
                  </a:txBody>
                  <a:tcPr>
                    <a:noFill/>
                  </a:tcPr>
                </a:tc>
                <a:extLst>
                  <a:ext uri="{0D108BD9-81ED-4DB2-BD59-A6C34878D82A}">
                    <a16:rowId xmlns:a16="http://schemas.microsoft.com/office/drawing/2014/main" val="49802906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915630730"/>
              </p:ext>
            </p:extLst>
          </p:nvPr>
        </p:nvGraphicFramePr>
        <p:xfrm>
          <a:off x="609600" y="2741412"/>
          <a:ext cx="7010400" cy="2240280"/>
        </p:xfrm>
        <a:graphic>
          <a:graphicData uri="http://schemas.openxmlformats.org/drawingml/2006/table">
            <a:tbl>
              <a:tblPr firstRow="1" bandRow="1">
                <a:tableStyleId>{5C22544A-7EE6-4342-B048-85BDC9FD1C3A}</a:tableStyleId>
              </a:tblPr>
              <a:tblGrid>
                <a:gridCol w="701040">
                  <a:extLst>
                    <a:ext uri="{9D8B030D-6E8A-4147-A177-3AD203B41FA5}">
                      <a16:colId xmlns:a16="http://schemas.microsoft.com/office/drawing/2014/main" val="383212075"/>
                    </a:ext>
                  </a:extLst>
                </a:gridCol>
                <a:gridCol w="701040">
                  <a:extLst>
                    <a:ext uri="{9D8B030D-6E8A-4147-A177-3AD203B41FA5}">
                      <a16:colId xmlns:a16="http://schemas.microsoft.com/office/drawing/2014/main" val="507746806"/>
                    </a:ext>
                  </a:extLst>
                </a:gridCol>
                <a:gridCol w="701040">
                  <a:extLst>
                    <a:ext uri="{9D8B030D-6E8A-4147-A177-3AD203B41FA5}">
                      <a16:colId xmlns:a16="http://schemas.microsoft.com/office/drawing/2014/main" val="1037841109"/>
                    </a:ext>
                  </a:extLst>
                </a:gridCol>
                <a:gridCol w="701040">
                  <a:extLst>
                    <a:ext uri="{9D8B030D-6E8A-4147-A177-3AD203B41FA5}">
                      <a16:colId xmlns:a16="http://schemas.microsoft.com/office/drawing/2014/main" val="1580407165"/>
                    </a:ext>
                  </a:extLst>
                </a:gridCol>
                <a:gridCol w="701040">
                  <a:extLst>
                    <a:ext uri="{9D8B030D-6E8A-4147-A177-3AD203B41FA5}">
                      <a16:colId xmlns:a16="http://schemas.microsoft.com/office/drawing/2014/main" val="4232768369"/>
                    </a:ext>
                  </a:extLst>
                </a:gridCol>
                <a:gridCol w="701040">
                  <a:extLst>
                    <a:ext uri="{9D8B030D-6E8A-4147-A177-3AD203B41FA5}">
                      <a16:colId xmlns:a16="http://schemas.microsoft.com/office/drawing/2014/main" val="612731510"/>
                    </a:ext>
                  </a:extLst>
                </a:gridCol>
                <a:gridCol w="701040">
                  <a:extLst>
                    <a:ext uri="{9D8B030D-6E8A-4147-A177-3AD203B41FA5}">
                      <a16:colId xmlns:a16="http://schemas.microsoft.com/office/drawing/2014/main" val="2602695084"/>
                    </a:ext>
                  </a:extLst>
                </a:gridCol>
                <a:gridCol w="701040">
                  <a:extLst>
                    <a:ext uri="{9D8B030D-6E8A-4147-A177-3AD203B41FA5}">
                      <a16:colId xmlns:a16="http://schemas.microsoft.com/office/drawing/2014/main" val="88306710"/>
                    </a:ext>
                  </a:extLst>
                </a:gridCol>
                <a:gridCol w="701040">
                  <a:extLst>
                    <a:ext uri="{9D8B030D-6E8A-4147-A177-3AD203B41FA5}">
                      <a16:colId xmlns:a16="http://schemas.microsoft.com/office/drawing/2014/main" val="2875961544"/>
                    </a:ext>
                  </a:extLst>
                </a:gridCol>
                <a:gridCol w="701040">
                  <a:extLst>
                    <a:ext uri="{9D8B030D-6E8A-4147-A177-3AD203B41FA5}">
                      <a16:colId xmlns:a16="http://schemas.microsoft.com/office/drawing/2014/main" val="466833200"/>
                    </a:ext>
                  </a:extLst>
                </a:gridCol>
              </a:tblGrid>
              <a:tr h="311312">
                <a:tc>
                  <a:txBody>
                    <a:bodyPr/>
                    <a:lstStyle/>
                    <a:p>
                      <a:r>
                        <a:rPr lang="en-US" sz="800" dirty="0" smtClean="0"/>
                        <a:t>Alexandria, LA MSA</a:t>
                      </a:r>
                      <a:endParaRPr lang="en-US" sz="800" dirty="0"/>
                    </a:p>
                  </a:txBody>
                  <a:tcPr/>
                </a:tc>
                <a:tc>
                  <a:txBody>
                    <a:bodyPr/>
                    <a:lstStyle/>
                    <a:p>
                      <a:endParaRPr lang="en-US"/>
                    </a:p>
                  </a:txBody>
                  <a:tcPr/>
                </a:tc>
                <a:tc>
                  <a:txBody>
                    <a:bodyPr/>
                    <a:lstStyle/>
                    <a:p>
                      <a:r>
                        <a:rPr lang="en-US" sz="1100" dirty="0" smtClean="0"/>
                        <a:t>1 Person</a:t>
                      </a:r>
                      <a:endParaRPr lang="en-US" sz="1100" dirty="0"/>
                    </a:p>
                  </a:txBody>
                  <a:tcPr/>
                </a:tc>
                <a:tc>
                  <a:txBody>
                    <a:bodyPr/>
                    <a:lstStyle/>
                    <a:p>
                      <a:r>
                        <a:rPr lang="en-US" sz="1100" dirty="0" smtClean="0"/>
                        <a:t>2 Person</a:t>
                      </a:r>
                      <a:endParaRPr lang="en-US" sz="1100" dirty="0"/>
                    </a:p>
                  </a:txBody>
                  <a:tcPr/>
                </a:tc>
                <a:tc>
                  <a:txBody>
                    <a:bodyPr/>
                    <a:lstStyle/>
                    <a:p>
                      <a:r>
                        <a:rPr lang="en-US" sz="1100" dirty="0" smtClean="0"/>
                        <a:t>3 Person</a:t>
                      </a:r>
                      <a:endParaRPr lang="en-US" sz="1100" dirty="0"/>
                    </a:p>
                  </a:txBody>
                  <a:tcPr/>
                </a:tc>
                <a:tc>
                  <a:txBody>
                    <a:bodyPr/>
                    <a:lstStyle/>
                    <a:p>
                      <a:r>
                        <a:rPr lang="en-US" sz="1100" dirty="0" smtClean="0"/>
                        <a:t>4 Person</a:t>
                      </a:r>
                      <a:endParaRPr lang="en-US" sz="1100" dirty="0"/>
                    </a:p>
                  </a:txBody>
                  <a:tcPr/>
                </a:tc>
                <a:tc>
                  <a:txBody>
                    <a:bodyPr/>
                    <a:lstStyle/>
                    <a:p>
                      <a:r>
                        <a:rPr lang="en-US" sz="1100" dirty="0" smtClean="0"/>
                        <a:t>5 Person</a:t>
                      </a:r>
                      <a:endParaRPr lang="en-US" sz="1100" dirty="0"/>
                    </a:p>
                  </a:txBody>
                  <a:tcPr/>
                </a:tc>
                <a:tc>
                  <a:txBody>
                    <a:bodyPr/>
                    <a:lstStyle/>
                    <a:p>
                      <a:r>
                        <a:rPr lang="en-US" sz="1100" dirty="0" smtClean="0"/>
                        <a:t>6 Person</a:t>
                      </a:r>
                      <a:endParaRPr lang="en-US" sz="1100" dirty="0"/>
                    </a:p>
                  </a:txBody>
                  <a:tcPr/>
                </a:tc>
                <a:tc>
                  <a:txBody>
                    <a:bodyPr/>
                    <a:lstStyle/>
                    <a:p>
                      <a:r>
                        <a:rPr lang="en-US" sz="1100" dirty="0" smtClean="0"/>
                        <a:t>7 Person</a:t>
                      </a:r>
                      <a:endParaRPr lang="en-US" sz="1100" dirty="0"/>
                    </a:p>
                  </a:txBody>
                  <a:tcPr/>
                </a:tc>
                <a:tc>
                  <a:txBody>
                    <a:bodyPr/>
                    <a:lstStyle/>
                    <a:p>
                      <a:r>
                        <a:rPr lang="en-US" sz="1100" dirty="0" smtClean="0"/>
                        <a:t>8 Person</a:t>
                      </a:r>
                      <a:endParaRPr lang="en-US" sz="1100" dirty="0"/>
                    </a:p>
                  </a:txBody>
                  <a:tcPr/>
                </a:tc>
                <a:extLst>
                  <a:ext uri="{0D108BD9-81ED-4DB2-BD59-A6C34878D82A}">
                    <a16:rowId xmlns:a16="http://schemas.microsoft.com/office/drawing/2014/main" val="3634364743"/>
                  </a:ext>
                </a:extLst>
              </a:tr>
              <a:tr h="363198">
                <a:tc>
                  <a:txBody>
                    <a:bodyPr/>
                    <a:lstStyle/>
                    <a:p>
                      <a:endParaRPr lang="en-US" sz="1100" dirty="0"/>
                    </a:p>
                  </a:txBody>
                  <a:tcPr/>
                </a:tc>
                <a:tc>
                  <a:txBody>
                    <a:bodyPr/>
                    <a:lstStyle/>
                    <a:p>
                      <a:r>
                        <a:rPr lang="en-US" sz="1100" dirty="0" smtClean="0"/>
                        <a:t>30% LIMITS</a:t>
                      </a:r>
                      <a:endParaRPr lang="en-US" sz="1100" dirty="0"/>
                    </a:p>
                  </a:txBody>
                  <a:tcPr/>
                </a:tc>
                <a:tc>
                  <a:txBody>
                    <a:bodyPr/>
                    <a:lstStyle/>
                    <a:p>
                      <a:r>
                        <a:rPr lang="en-US" sz="1100" dirty="0" smtClean="0"/>
                        <a:t>11650 </a:t>
                      </a:r>
                      <a:endParaRPr lang="en-US" sz="1100" dirty="0"/>
                    </a:p>
                  </a:txBody>
                  <a:tcPr/>
                </a:tc>
                <a:tc>
                  <a:txBody>
                    <a:bodyPr/>
                    <a:lstStyle/>
                    <a:p>
                      <a:r>
                        <a:rPr lang="en-US" sz="1100" dirty="0" smtClean="0"/>
                        <a:t>13300 </a:t>
                      </a:r>
                      <a:endParaRPr lang="en-US" sz="1100" dirty="0"/>
                    </a:p>
                  </a:txBody>
                  <a:tcPr/>
                </a:tc>
                <a:tc>
                  <a:txBody>
                    <a:bodyPr/>
                    <a:lstStyle/>
                    <a:p>
                      <a:r>
                        <a:rPr lang="en-US" sz="1100" dirty="0" smtClean="0"/>
                        <a:t>14950</a:t>
                      </a:r>
                      <a:endParaRPr lang="en-US" sz="1100" dirty="0"/>
                    </a:p>
                  </a:txBody>
                  <a:tcPr/>
                </a:tc>
                <a:tc>
                  <a:txBody>
                    <a:bodyPr/>
                    <a:lstStyle/>
                    <a:p>
                      <a:r>
                        <a:rPr lang="en-US" sz="1100" dirty="0" smtClean="0"/>
                        <a:t>16600</a:t>
                      </a:r>
                      <a:endParaRPr lang="en-US" sz="1100" dirty="0"/>
                    </a:p>
                  </a:txBody>
                  <a:tcPr/>
                </a:tc>
                <a:tc>
                  <a:txBody>
                    <a:bodyPr/>
                    <a:lstStyle/>
                    <a:p>
                      <a:r>
                        <a:rPr lang="en-US" sz="1100" dirty="0" smtClean="0"/>
                        <a:t>17950 </a:t>
                      </a:r>
                      <a:endParaRPr lang="en-US" sz="1100" dirty="0"/>
                    </a:p>
                  </a:txBody>
                  <a:tcPr/>
                </a:tc>
                <a:tc>
                  <a:txBody>
                    <a:bodyPr/>
                    <a:lstStyle/>
                    <a:p>
                      <a:r>
                        <a:rPr lang="en-US" sz="1100" dirty="0" smtClean="0"/>
                        <a:t>19300</a:t>
                      </a:r>
                      <a:endParaRPr lang="en-US" sz="1100" dirty="0"/>
                    </a:p>
                  </a:txBody>
                  <a:tcPr/>
                </a:tc>
                <a:tc>
                  <a:txBody>
                    <a:bodyPr/>
                    <a:lstStyle/>
                    <a:p>
                      <a:r>
                        <a:rPr lang="en-US" sz="1100" dirty="0" smtClean="0"/>
                        <a:t>20600</a:t>
                      </a:r>
                      <a:endParaRPr lang="en-US" sz="1100" dirty="0"/>
                    </a:p>
                  </a:txBody>
                  <a:tcPr/>
                </a:tc>
                <a:tc>
                  <a:txBody>
                    <a:bodyPr/>
                    <a:lstStyle/>
                    <a:p>
                      <a:r>
                        <a:rPr lang="en-US" sz="1100" dirty="0" smtClean="0"/>
                        <a:t>21950</a:t>
                      </a:r>
                      <a:endParaRPr lang="en-US" sz="1100" dirty="0"/>
                    </a:p>
                  </a:txBody>
                  <a:tcPr/>
                </a:tc>
                <a:extLst>
                  <a:ext uri="{0D108BD9-81ED-4DB2-BD59-A6C34878D82A}">
                    <a16:rowId xmlns:a16="http://schemas.microsoft.com/office/drawing/2014/main" val="1409287075"/>
                  </a:ext>
                </a:extLst>
              </a:tr>
              <a:tr h="505882">
                <a:tc>
                  <a:txBody>
                    <a:bodyPr/>
                    <a:lstStyle/>
                    <a:p>
                      <a:endParaRPr lang="en-US" sz="1100"/>
                    </a:p>
                  </a:txBody>
                  <a:tcPr/>
                </a:tc>
                <a:tc>
                  <a:txBody>
                    <a:bodyPr/>
                    <a:lstStyle/>
                    <a:p>
                      <a:r>
                        <a:rPr lang="en-US" sz="1100" dirty="0" smtClean="0"/>
                        <a:t>VERY LOW INCOME </a:t>
                      </a:r>
                      <a:endParaRPr lang="en-US" sz="1100" dirty="0"/>
                    </a:p>
                  </a:txBody>
                  <a:tcPr/>
                </a:tc>
                <a:tc>
                  <a:txBody>
                    <a:bodyPr/>
                    <a:lstStyle/>
                    <a:p>
                      <a:r>
                        <a:rPr lang="en-US" sz="1100" dirty="0" smtClean="0"/>
                        <a:t>19400</a:t>
                      </a:r>
                      <a:endParaRPr lang="en-US" sz="1100" dirty="0"/>
                    </a:p>
                  </a:txBody>
                  <a:tcPr/>
                </a:tc>
                <a:tc>
                  <a:txBody>
                    <a:bodyPr/>
                    <a:lstStyle/>
                    <a:p>
                      <a:r>
                        <a:rPr lang="en-US" sz="1100" dirty="0" smtClean="0"/>
                        <a:t>22200 </a:t>
                      </a:r>
                      <a:endParaRPr lang="en-US" sz="1100" dirty="0"/>
                    </a:p>
                  </a:txBody>
                  <a:tcPr/>
                </a:tc>
                <a:tc>
                  <a:txBody>
                    <a:bodyPr/>
                    <a:lstStyle/>
                    <a:p>
                      <a:r>
                        <a:rPr lang="en-US" sz="1100" dirty="0" smtClean="0"/>
                        <a:t>24950 </a:t>
                      </a:r>
                      <a:endParaRPr lang="en-US" sz="1100" dirty="0"/>
                    </a:p>
                  </a:txBody>
                  <a:tcPr/>
                </a:tc>
                <a:tc>
                  <a:txBody>
                    <a:bodyPr/>
                    <a:lstStyle/>
                    <a:p>
                      <a:r>
                        <a:rPr lang="en-US" sz="1100" dirty="0" smtClean="0"/>
                        <a:t>27700</a:t>
                      </a:r>
                      <a:endParaRPr lang="en-US" sz="1100" dirty="0"/>
                    </a:p>
                  </a:txBody>
                  <a:tcPr/>
                </a:tc>
                <a:tc>
                  <a:txBody>
                    <a:bodyPr/>
                    <a:lstStyle/>
                    <a:p>
                      <a:r>
                        <a:rPr lang="en-US" sz="1100" dirty="0" smtClean="0"/>
                        <a:t>29950</a:t>
                      </a:r>
                      <a:endParaRPr lang="en-US" sz="1100" dirty="0"/>
                    </a:p>
                  </a:txBody>
                  <a:tcPr/>
                </a:tc>
                <a:tc>
                  <a:txBody>
                    <a:bodyPr/>
                    <a:lstStyle/>
                    <a:p>
                      <a:r>
                        <a:rPr lang="en-US" sz="1100" dirty="0" smtClean="0"/>
                        <a:t>32150</a:t>
                      </a:r>
                      <a:endParaRPr lang="en-US" sz="1100" dirty="0"/>
                    </a:p>
                  </a:txBody>
                  <a:tcPr/>
                </a:tc>
                <a:tc>
                  <a:txBody>
                    <a:bodyPr/>
                    <a:lstStyle/>
                    <a:p>
                      <a:r>
                        <a:rPr lang="en-US" sz="1100" dirty="0" smtClean="0"/>
                        <a:t>34350</a:t>
                      </a:r>
                      <a:endParaRPr lang="en-US" sz="1100" dirty="0"/>
                    </a:p>
                  </a:txBody>
                  <a:tcPr/>
                </a:tc>
                <a:tc>
                  <a:txBody>
                    <a:bodyPr/>
                    <a:lstStyle/>
                    <a:p>
                      <a:r>
                        <a:rPr lang="en-US" sz="1100" dirty="0" smtClean="0"/>
                        <a:t>36600</a:t>
                      </a:r>
                      <a:endParaRPr lang="en-US" sz="1100" dirty="0"/>
                    </a:p>
                  </a:txBody>
                  <a:tcPr/>
                </a:tc>
                <a:extLst>
                  <a:ext uri="{0D108BD9-81ED-4DB2-BD59-A6C34878D82A}">
                    <a16:rowId xmlns:a16="http://schemas.microsoft.com/office/drawing/2014/main" val="1651415708"/>
                  </a:ext>
                </a:extLst>
              </a:tr>
              <a:tr h="363198">
                <a:tc>
                  <a:txBody>
                    <a:bodyPr/>
                    <a:lstStyle/>
                    <a:p>
                      <a:endParaRPr lang="en-US" sz="1100"/>
                    </a:p>
                  </a:txBody>
                  <a:tcPr/>
                </a:tc>
                <a:tc>
                  <a:txBody>
                    <a:bodyPr/>
                    <a:lstStyle/>
                    <a:p>
                      <a:r>
                        <a:rPr lang="en-US" sz="1100" dirty="0" smtClean="0"/>
                        <a:t>60% LIMITS </a:t>
                      </a:r>
                      <a:endParaRPr lang="en-US" sz="1100" dirty="0"/>
                    </a:p>
                  </a:txBody>
                  <a:tcPr/>
                </a:tc>
                <a:tc>
                  <a:txBody>
                    <a:bodyPr/>
                    <a:lstStyle/>
                    <a:p>
                      <a:r>
                        <a:rPr lang="en-US" sz="1100" dirty="0" smtClean="0"/>
                        <a:t>23280</a:t>
                      </a:r>
                      <a:endParaRPr lang="en-US" sz="1100" dirty="0"/>
                    </a:p>
                  </a:txBody>
                  <a:tcPr/>
                </a:tc>
                <a:tc>
                  <a:txBody>
                    <a:bodyPr/>
                    <a:lstStyle/>
                    <a:p>
                      <a:r>
                        <a:rPr lang="en-US" sz="1100" dirty="0" smtClean="0"/>
                        <a:t>26640 </a:t>
                      </a:r>
                      <a:endParaRPr lang="en-US" sz="1100" dirty="0"/>
                    </a:p>
                  </a:txBody>
                  <a:tcPr/>
                </a:tc>
                <a:tc>
                  <a:txBody>
                    <a:bodyPr/>
                    <a:lstStyle/>
                    <a:p>
                      <a:r>
                        <a:rPr lang="en-US" sz="1100" dirty="0" smtClean="0"/>
                        <a:t>29940 </a:t>
                      </a:r>
                      <a:endParaRPr lang="en-US" sz="1100" dirty="0"/>
                    </a:p>
                  </a:txBody>
                  <a:tcPr/>
                </a:tc>
                <a:tc>
                  <a:txBody>
                    <a:bodyPr/>
                    <a:lstStyle/>
                    <a:p>
                      <a:r>
                        <a:rPr lang="en-US" sz="1100" dirty="0" smtClean="0"/>
                        <a:t>33240 </a:t>
                      </a:r>
                      <a:endParaRPr lang="en-US" sz="1100" dirty="0"/>
                    </a:p>
                  </a:txBody>
                  <a:tcPr/>
                </a:tc>
                <a:tc>
                  <a:txBody>
                    <a:bodyPr/>
                    <a:lstStyle/>
                    <a:p>
                      <a:r>
                        <a:rPr lang="en-US" sz="1100" dirty="0" smtClean="0"/>
                        <a:t>35940 </a:t>
                      </a:r>
                      <a:endParaRPr lang="en-US" sz="1100" dirty="0"/>
                    </a:p>
                  </a:txBody>
                  <a:tcPr/>
                </a:tc>
                <a:tc>
                  <a:txBody>
                    <a:bodyPr/>
                    <a:lstStyle/>
                    <a:p>
                      <a:r>
                        <a:rPr lang="en-US" sz="1100" dirty="0" smtClean="0"/>
                        <a:t>38580</a:t>
                      </a:r>
                      <a:endParaRPr lang="en-US" sz="1100" dirty="0"/>
                    </a:p>
                  </a:txBody>
                  <a:tcPr/>
                </a:tc>
                <a:tc>
                  <a:txBody>
                    <a:bodyPr/>
                    <a:lstStyle/>
                    <a:p>
                      <a:r>
                        <a:rPr lang="en-US" sz="1100" dirty="0" smtClean="0"/>
                        <a:t>41220</a:t>
                      </a:r>
                      <a:endParaRPr lang="en-US" sz="1100" dirty="0"/>
                    </a:p>
                  </a:txBody>
                  <a:tcPr/>
                </a:tc>
                <a:tc>
                  <a:txBody>
                    <a:bodyPr/>
                    <a:lstStyle/>
                    <a:p>
                      <a:r>
                        <a:rPr lang="en-US" sz="1100" dirty="0" smtClean="0"/>
                        <a:t>43920</a:t>
                      </a:r>
                      <a:endParaRPr lang="en-US" sz="1100" dirty="0"/>
                    </a:p>
                  </a:txBody>
                  <a:tcPr/>
                </a:tc>
                <a:extLst>
                  <a:ext uri="{0D108BD9-81ED-4DB2-BD59-A6C34878D82A}">
                    <a16:rowId xmlns:a16="http://schemas.microsoft.com/office/drawing/2014/main" val="3245857444"/>
                  </a:ext>
                </a:extLst>
              </a:tr>
              <a:tr h="363198">
                <a:tc>
                  <a:txBody>
                    <a:bodyPr/>
                    <a:lstStyle/>
                    <a:p>
                      <a:endParaRPr lang="en-US" sz="1100"/>
                    </a:p>
                  </a:txBody>
                  <a:tcPr/>
                </a:tc>
                <a:tc>
                  <a:txBody>
                    <a:bodyPr/>
                    <a:lstStyle/>
                    <a:p>
                      <a:r>
                        <a:rPr lang="en-US" sz="1100" dirty="0" smtClean="0"/>
                        <a:t>LOW INCOME </a:t>
                      </a:r>
                      <a:endParaRPr lang="en-US" sz="1100" dirty="0"/>
                    </a:p>
                  </a:txBody>
                  <a:tcPr/>
                </a:tc>
                <a:tc>
                  <a:txBody>
                    <a:bodyPr/>
                    <a:lstStyle/>
                    <a:p>
                      <a:r>
                        <a:rPr lang="en-US" sz="1100" dirty="0" smtClean="0"/>
                        <a:t>31050</a:t>
                      </a:r>
                      <a:endParaRPr lang="en-US" sz="1100" dirty="0"/>
                    </a:p>
                  </a:txBody>
                  <a:tcPr/>
                </a:tc>
                <a:tc>
                  <a:txBody>
                    <a:bodyPr/>
                    <a:lstStyle/>
                    <a:p>
                      <a:r>
                        <a:rPr lang="en-US" sz="1100" dirty="0" smtClean="0"/>
                        <a:t>35450 </a:t>
                      </a:r>
                      <a:endParaRPr lang="en-US" sz="1100" dirty="0"/>
                    </a:p>
                  </a:txBody>
                  <a:tcPr/>
                </a:tc>
                <a:tc>
                  <a:txBody>
                    <a:bodyPr/>
                    <a:lstStyle/>
                    <a:p>
                      <a:r>
                        <a:rPr lang="en-US" sz="1100" dirty="0" smtClean="0"/>
                        <a:t>39900</a:t>
                      </a:r>
                      <a:endParaRPr lang="en-US" sz="1100" dirty="0"/>
                    </a:p>
                  </a:txBody>
                  <a:tcPr/>
                </a:tc>
                <a:tc>
                  <a:txBody>
                    <a:bodyPr/>
                    <a:lstStyle/>
                    <a:p>
                      <a:r>
                        <a:rPr lang="en-US" sz="1100" dirty="0" smtClean="0"/>
                        <a:t>44300 </a:t>
                      </a:r>
                      <a:endParaRPr lang="en-US" sz="1100" dirty="0"/>
                    </a:p>
                  </a:txBody>
                  <a:tcPr/>
                </a:tc>
                <a:tc>
                  <a:txBody>
                    <a:bodyPr/>
                    <a:lstStyle/>
                    <a:p>
                      <a:r>
                        <a:rPr lang="en-US" sz="1100" dirty="0" smtClean="0"/>
                        <a:t>47850 </a:t>
                      </a:r>
                      <a:endParaRPr lang="en-US" sz="1100" dirty="0"/>
                    </a:p>
                  </a:txBody>
                  <a:tcPr/>
                </a:tc>
                <a:tc>
                  <a:txBody>
                    <a:bodyPr/>
                    <a:lstStyle/>
                    <a:p>
                      <a:r>
                        <a:rPr lang="en-US" sz="1100" dirty="0" smtClean="0"/>
                        <a:t>51400 </a:t>
                      </a:r>
                      <a:endParaRPr lang="en-US" sz="1100" dirty="0"/>
                    </a:p>
                  </a:txBody>
                  <a:tcPr/>
                </a:tc>
                <a:tc>
                  <a:txBody>
                    <a:bodyPr/>
                    <a:lstStyle/>
                    <a:p>
                      <a:pPr marL="0" algn="l" defTabSz="914400" rtl="0" eaLnBrk="1" latinLnBrk="0" hangingPunct="1"/>
                      <a:r>
                        <a:rPr lang="en-US" sz="1100" kern="1200" dirty="0" smtClean="0">
                          <a:solidFill>
                            <a:schemeClr val="dk1"/>
                          </a:solidFill>
                          <a:latin typeface="+mn-lt"/>
                          <a:ea typeface="+mn-ea"/>
                          <a:cs typeface="+mn-cs"/>
                        </a:rPr>
                        <a:t>54950 </a:t>
                      </a:r>
                      <a:endParaRPr lang="en-US" sz="1100" kern="1200" dirty="0">
                        <a:solidFill>
                          <a:schemeClr val="dk1"/>
                        </a:solidFill>
                        <a:latin typeface="+mn-lt"/>
                        <a:ea typeface="+mn-ea"/>
                        <a:cs typeface="+mn-cs"/>
                      </a:endParaRPr>
                    </a:p>
                  </a:txBody>
                  <a:tcPr/>
                </a:tc>
                <a:tc>
                  <a:txBody>
                    <a:bodyPr/>
                    <a:lstStyle/>
                    <a:p>
                      <a:pPr marL="0" algn="l" defTabSz="914400" rtl="0" eaLnBrk="1" latinLnBrk="0" hangingPunct="1"/>
                      <a:r>
                        <a:rPr lang="en-US" sz="1100" kern="1200" dirty="0" smtClean="0">
                          <a:solidFill>
                            <a:schemeClr val="dk1"/>
                          </a:solidFill>
                          <a:latin typeface="+mn-lt"/>
                          <a:ea typeface="+mn-ea"/>
                          <a:cs typeface="+mn-cs"/>
                        </a:rPr>
                        <a:t>58500</a:t>
                      </a: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308890709"/>
                  </a:ext>
                </a:extLst>
              </a:tr>
            </a:tbl>
          </a:graphicData>
        </a:graphic>
      </p:graphicFrame>
    </p:spTree>
    <p:extLst>
      <p:ext uri="{BB962C8B-B14F-4D97-AF65-F5344CB8AC3E}">
        <p14:creationId xmlns:p14="http://schemas.microsoft.com/office/powerpoint/2010/main" val="36254897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867400"/>
            <a:ext cx="9144000" cy="990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txBody>
          <a:bodyPr/>
          <a:lstStyle/>
          <a:p>
            <a:endParaRPr lang="en-US" dirty="0" smtClean="0"/>
          </a:p>
          <a:p>
            <a:endParaRPr lang="en-US" sz="1200" dirty="0">
              <a:latin typeface="Times New Roman" panose="02020603050405020304" pitchFamily="18" charset="0"/>
              <a:cs typeface="Times New Roman" panose="02020603050405020304" pitchFamily="18" charset="0"/>
            </a:endParaRPr>
          </a:p>
        </p:txBody>
      </p:sp>
      <p:sp>
        <p:nvSpPr>
          <p:cNvPr id="4" name="Rectangle 3"/>
          <p:cNvSpPr/>
          <p:nvPr/>
        </p:nvSpPr>
        <p:spPr>
          <a:xfrm>
            <a:off x="-21772" y="0"/>
            <a:ext cx="9165771" cy="2133600"/>
          </a:xfrm>
          <a:prstGeom prst="rect">
            <a:avLst/>
          </a:prstGeom>
          <a:gradFill flip="none" rotWithShape="1">
            <a:gsLst>
              <a:gs pos="81000">
                <a:schemeClr val="accent1">
                  <a:tint val="66000"/>
                  <a:satMod val="160000"/>
                </a:schemeClr>
              </a:gs>
              <a:gs pos="49000">
                <a:srgbClr val="213C9C"/>
              </a:gs>
              <a:gs pos="25000">
                <a:srgbClr val="213C9C"/>
              </a:gs>
              <a:gs pos="100000">
                <a:schemeClr val="accent1">
                  <a:tint val="23500"/>
                  <a:satMod val="160000"/>
                </a:schemeClr>
              </a:gs>
            </a:gsLst>
            <a:lin ang="3000000" scaled="0"/>
            <a:tileRect/>
          </a:gradFill>
          <a:ln>
            <a:noFill/>
          </a:ln>
          <a:effectLst>
            <a:reflection blurRad="6350" stA="52000" endA="300" endPos="35000" dir="5400000" sy="-100000" algn="bl" rotWithShape="0"/>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6070903"/>
            <a:ext cx="1295400" cy="625171"/>
          </a:xfrm>
          <a:prstGeom prst="rect">
            <a:avLst/>
          </a:prstGeom>
          <a:effectLst>
            <a:outerShdw blurRad="76200" dir="18900000" sy="23000" kx="-1200000" algn="bl" rotWithShape="0">
              <a:prstClr val="black">
                <a:alpha val="20000"/>
              </a:prstClr>
            </a:outerShdw>
          </a:effectLst>
        </p:spPr>
      </p:pic>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23962" r="-594"/>
          <a:stretch/>
        </p:blipFill>
        <p:spPr>
          <a:xfrm>
            <a:off x="-228600" y="-21771"/>
            <a:ext cx="4628334" cy="2307771"/>
          </a:xfrm>
          <a:prstGeom prst="rect">
            <a:avLst/>
          </a:prstGeom>
          <a:gradFill>
            <a:gsLst>
              <a:gs pos="0">
                <a:schemeClr val="accent1">
                  <a:tint val="66000"/>
                  <a:satMod val="160000"/>
                </a:schemeClr>
              </a:gs>
              <a:gs pos="39000">
                <a:srgbClr val="213C9C"/>
              </a:gs>
              <a:gs pos="72000">
                <a:schemeClr val="accent1">
                  <a:tint val="44500"/>
                  <a:satMod val="160000"/>
                </a:schemeClr>
              </a:gs>
              <a:gs pos="100000">
                <a:schemeClr val="accent1">
                  <a:tint val="23500"/>
                  <a:satMod val="160000"/>
                </a:schemeClr>
              </a:gs>
            </a:gsLst>
            <a:lin ang="2700000" scaled="1"/>
          </a:gradFill>
          <a:ln>
            <a:noFill/>
          </a:ln>
          <a:effectLst>
            <a:glow>
              <a:srgbClr val="213C9C"/>
            </a:glow>
            <a:outerShdw blurRad="50800" dist="50800" dir="5400000" algn="ctr" rotWithShape="0">
              <a:srgbClr val="000000"/>
            </a:outerShdw>
            <a:softEdge rad="419100"/>
          </a:effec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74579"/>
          <a:stretch/>
        </p:blipFill>
        <p:spPr>
          <a:xfrm>
            <a:off x="2438399" y="6070904"/>
            <a:ext cx="400730" cy="351783"/>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rotWithShape="1">
          <a:blip r:embed="rId6" cstate="print">
            <a:extLst>
              <a:ext uri="{28A0092B-C50C-407E-A947-70E740481C1C}">
                <a14:useLocalDpi xmlns:a14="http://schemas.microsoft.com/office/drawing/2010/main" val="0"/>
              </a:ext>
            </a:extLst>
          </a:blip>
          <a:srcRect l="25000" t="1" r="50000" b="671"/>
          <a:stretch/>
        </p:blipFill>
        <p:spPr>
          <a:xfrm>
            <a:off x="5960524" y="6091068"/>
            <a:ext cx="394097" cy="349422"/>
          </a:xfrm>
          <a:prstGeom prst="rect">
            <a:avLst/>
          </a:prstGeom>
          <a:effectLst>
            <a:outerShdw blurRad="50800" dist="38100" dir="2700000" algn="tl" rotWithShape="0">
              <a:prstClr val="black">
                <a:alpha val="40000"/>
              </a:prstClr>
            </a:outerShdw>
          </a:effectLst>
        </p:spPr>
      </p:pic>
      <p:pic>
        <p:nvPicPr>
          <p:cNvPr id="10" name="Picture 9"/>
          <p:cNvPicPr>
            <a:picLocks noChangeAspect="1"/>
          </p:cNvPicPr>
          <p:nvPr/>
        </p:nvPicPr>
        <p:blipFill rotWithShape="1">
          <a:blip r:embed="rId7" cstate="print">
            <a:extLst>
              <a:ext uri="{28A0092B-C50C-407E-A947-70E740481C1C}">
                <a14:useLocalDpi xmlns:a14="http://schemas.microsoft.com/office/drawing/2010/main" val="0"/>
              </a:ext>
            </a:extLst>
          </a:blip>
          <a:srcRect l="75270"/>
          <a:stretch/>
        </p:blipFill>
        <p:spPr>
          <a:xfrm>
            <a:off x="4182156" y="6070903"/>
            <a:ext cx="389844" cy="351783"/>
          </a:xfrm>
          <a:prstGeom prst="rect">
            <a:avLst/>
          </a:prstGeom>
          <a:effectLst>
            <a:outerShdw blurRad="50800" dist="38100" dir="2700000" algn="tl" rotWithShape="0">
              <a:prstClr val="black">
                <a:alpha val="40000"/>
              </a:prstClr>
            </a:outerShdw>
          </a:effectLst>
        </p:spPr>
      </p:pic>
      <p:sp>
        <p:nvSpPr>
          <p:cNvPr id="6" name="TextBox 5"/>
          <p:cNvSpPr txBox="1"/>
          <p:nvPr/>
        </p:nvSpPr>
        <p:spPr>
          <a:xfrm>
            <a:off x="1828800" y="6444734"/>
            <a:ext cx="5710578" cy="276999"/>
          </a:xfrm>
          <a:prstGeom prst="rect">
            <a:avLst/>
          </a:prstGeom>
          <a:noFill/>
        </p:spPr>
        <p:txBody>
          <a:bodyPr wrap="square" rtlCol="0">
            <a:spAutoFit/>
          </a:bodyPr>
          <a:lstStyle/>
          <a:p>
            <a:r>
              <a:rPr lang="en-US" sz="1200" b="1" dirty="0" smtClean="0">
                <a:solidFill>
                  <a:srgbClr val="213C9C"/>
                </a:solidFill>
                <a:latin typeface="Times New Roman" panose="02020603050405020304" pitchFamily="18" charset="0"/>
                <a:cs typeface="Times New Roman" panose="02020603050405020304" pitchFamily="18" charset="0"/>
              </a:rPr>
              <a:t>LouisianaHousingCorp</a:t>
            </a:r>
            <a:r>
              <a:rPr lang="en-US" sz="1200" b="1" dirty="0">
                <a:solidFill>
                  <a:schemeClr val="bg1"/>
                </a:solidFill>
                <a:latin typeface="Times New Roman" panose="02020603050405020304" pitchFamily="18" charset="0"/>
                <a:cs typeface="Times New Roman" panose="02020603050405020304" pitchFamily="18" charset="0"/>
              </a:rPr>
              <a:t> </a:t>
            </a:r>
            <a:r>
              <a:rPr lang="en-US" sz="1200" b="1" dirty="0" smtClean="0">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@lahousingcorp</a:t>
            </a:r>
            <a:r>
              <a:rPr lang="en-US" sz="1200" b="1" dirty="0">
                <a:solidFill>
                  <a:srgbClr val="213C9C"/>
                </a:solidFill>
                <a:latin typeface="Times New Roman" panose="02020603050405020304" pitchFamily="18" charset="0"/>
                <a:cs typeface="Times New Roman" panose="02020603050405020304" pitchFamily="18" charset="0"/>
              </a:rPr>
              <a:t> </a:t>
            </a:r>
            <a:r>
              <a:rPr lang="en-US" sz="1200" b="1" dirty="0" smtClean="0">
                <a:solidFill>
                  <a:srgbClr val="213C9C"/>
                </a:solidFill>
                <a:latin typeface="Times New Roman" panose="02020603050405020304" pitchFamily="18" charset="0"/>
                <a:cs typeface="Times New Roman" panose="02020603050405020304" pitchFamily="18" charset="0"/>
              </a:rPr>
              <a:t>          Louisiana-housing-corporation</a:t>
            </a:r>
            <a:endParaRPr lang="en-US" sz="1200" b="1" dirty="0">
              <a:solidFill>
                <a:srgbClr val="213C9C"/>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620000" y="6227848"/>
            <a:ext cx="1376022" cy="307777"/>
          </a:xfrm>
          <a:prstGeom prst="rect">
            <a:avLst/>
          </a:prstGeom>
          <a:noFill/>
        </p:spPr>
        <p:txBody>
          <a:bodyPr wrap="square" rtlCol="0">
            <a:spAutoFit/>
          </a:bodyPr>
          <a:lstStyle/>
          <a:p>
            <a:r>
              <a:rPr lang="en-US" sz="1400" b="1" dirty="0" smtClean="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rPr>
              <a:t>www.lhc.la.gov</a:t>
            </a:r>
            <a:endParaRPr lang="en-US" sz="1400" b="1" dirty="0">
              <a:solidFill>
                <a:srgbClr val="213C9C"/>
              </a:solidFill>
              <a:effectLst>
                <a:reflection blurRad="6350" stA="55000" endA="300" endPos="45500" dir="5400000" sy="-100000" algn="bl" rotWithShape="0"/>
              </a:effectLst>
              <a:latin typeface="Times New Roman" panose="02020603050405020304" pitchFamily="18" charset="0"/>
              <a:cs typeface="Times New Roman" panose="02020603050405020304" pitchFamily="18" charset="0"/>
            </a:endParaRPr>
          </a:p>
        </p:txBody>
      </p:sp>
      <p:sp>
        <p:nvSpPr>
          <p:cNvPr id="13" name="Title 1"/>
          <p:cNvSpPr>
            <a:spLocks noGrp="1"/>
          </p:cNvSpPr>
          <p:nvPr>
            <p:ph type="ctrTitle"/>
          </p:nvPr>
        </p:nvSpPr>
        <p:spPr>
          <a:xfrm>
            <a:off x="4038600" y="152400"/>
            <a:ext cx="5181600" cy="2286000"/>
          </a:xfrm>
        </p:spPr>
        <p:txBody>
          <a:bodyPr>
            <a:normAutofit/>
          </a:bodyPr>
          <a:lstStyle/>
          <a:p>
            <a:r>
              <a:rPr lang="en-US" sz="3500" b="1" dirty="0" smtClean="0">
                <a:solidFill>
                  <a:schemeClr val="bg1"/>
                </a:solidFill>
              </a:rPr>
              <a:t>SOURCES OF MARKET INFORMATION</a:t>
            </a:r>
            <a:endParaRPr lang="en-US" sz="3500" dirty="0">
              <a:solidFill>
                <a:schemeClr val="bg1"/>
              </a:solidFill>
            </a:endParaRPr>
          </a:p>
        </p:txBody>
      </p:sp>
      <p:sp>
        <p:nvSpPr>
          <p:cNvPr id="16" name="Title 6"/>
          <p:cNvSpPr txBox="1">
            <a:spLocks/>
          </p:cNvSpPr>
          <p:nvPr/>
        </p:nvSpPr>
        <p:spPr>
          <a:xfrm>
            <a:off x="-1" y="1908810"/>
            <a:ext cx="9143999" cy="284607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000" dirty="0"/>
          </a:p>
        </p:txBody>
      </p:sp>
      <p:sp>
        <p:nvSpPr>
          <p:cNvPr id="8" name="Rectangle 7"/>
          <p:cNvSpPr/>
          <p:nvPr/>
        </p:nvSpPr>
        <p:spPr>
          <a:xfrm>
            <a:off x="381000" y="2209800"/>
            <a:ext cx="8458198" cy="3662541"/>
          </a:xfrm>
          <a:prstGeom prst="rect">
            <a:avLst/>
          </a:prstGeom>
        </p:spPr>
        <p:txBody>
          <a:bodyPr wrap="square">
            <a:spAutoFit/>
          </a:bodyPr>
          <a:lstStyle/>
          <a:p>
            <a:pPr fontAlgn="b"/>
            <a:endParaRPr lang="en-US" dirty="0"/>
          </a:p>
          <a:p>
            <a:r>
              <a:rPr lang="en-US" dirty="0" smtClean="0"/>
              <a:t>Local Real Estate Profession (Agent/Realtor) Using MLS Sold Listing Report</a:t>
            </a:r>
          </a:p>
          <a:p>
            <a:endParaRPr lang="en-US" dirty="0"/>
          </a:p>
          <a:p>
            <a:r>
              <a:rPr lang="en-US" dirty="0" smtClean="0"/>
              <a:t>Or</a:t>
            </a:r>
          </a:p>
          <a:p>
            <a:endParaRPr lang="en-US" dirty="0" smtClean="0"/>
          </a:p>
          <a:p>
            <a:r>
              <a:rPr lang="en-US" dirty="0" smtClean="0"/>
              <a:t>Trulia</a:t>
            </a:r>
            <a:r>
              <a:rPr lang="en-US" dirty="0"/>
              <a:t>	</a:t>
            </a:r>
            <a:r>
              <a:rPr lang="en-US" u="sng" dirty="0">
                <a:hlinkClick r:id="rId8"/>
              </a:rPr>
              <a:t>https://www.trulia.com/</a:t>
            </a:r>
            <a:endParaRPr lang="en-US" dirty="0"/>
          </a:p>
          <a:p>
            <a:endParaRPr lang="en-US" dirty="0" smtClean="0"/>
          </a:p>
          <a:p>
            <a:r>
              <a:rPr lang="en-US" dirty="0" smtClean="0"/>
              <a:t> </a:t>
            </a:r>
            <a:r>
              <a:rPr lang="en-US" dirty="0"/>
              <a:t>And</a:t>
            </a:r>
          </a:p>
          <a:p>
            <a:endParaRPr lang="en-US" dirty="0" smtClean="0"/>
          </a:p>
          <a:p>
            <a:r>
              <a:rPr lang="en-US" dirty="0" smtClean="0"/>
              <a:t> </a:t>
            </a:r>
            <a:r>
              <a:rPr lang="en-US" dirty="0"/>
              <a:t>Zillow	</a:t>
            </a:r>
            <a:r>
              <a:rPr lang="en-US" u="sng" dirty="0">
                <a:hlinkClick r:id="rId9"/>
              </a:rPr>
              <a:t>https://</a:t>
            </a:r>
            <a:r>
              <a:rPr lang="en-US" u="sng" dirty="0" smtClean="0">
                <a:hlinkClick r:id="rId9"/>
              </a:rPr>
              <a:t>www.zillow.com/</a:t>
            </a:r>
            <a:endParaRPr lang="en-US" u="sng" dirty="0" smtClean="0"/>
          </a:p>
          <a:p>
            <a:endParaRPr lang="en-US" altLang="en-US" sz="2600" dirty="0"/>
          </a:p>
          <a:p>
            <a:pPr marL="285750" indent="-285750">
              <a:buFont typeface="Arial" panose="020B0604020202020204" pitchFamily="34" charset="0"/>
              <a:buChar char="•"/>
            </a:pPr>
            <a:endParaRPr lang="en-US" sz="2600" dirty="0"/>
          </a:p>
        </p:txBody>
      </p:sp>
    </p:spTree>
    <p:extLst>
      <p:ext uri="{BB962C8B-B14F-4D97-AF65-F5344CB8AC3E}">
        <p14:creationId xmlns:p14="http://schemas.microsoft.com/office/powerpoint/2010/main" val="3593238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06EAE92B4B9AF547A33AA5D462C4A1C5" ma:contentTypeVersion="2" ma:contentTypeDescription="Create a new document." ma:contentTypeScope="" ma:versionID="904f6839b3a4957ae72589a57b1a4a3c">
  <xsd:schema xmlns:xsd="http://www.w3.org/2001/XMLSchema" xmlns:xs="http://www.w3.org/2001/XMLSchema" xmlns:p="http://schemas.microsoft.com/office/2006/metadata/properties" xmlns:ns2="9bfa651e-1493-4c79-b59e-52320b34b357" xmlns:ns3="e187e5b8-5350-4d50-94d9-3c64de64ff25" targetNamespace="http://schemas.microsoft.com/office/2006/metadata/properties" ma:root="true" ma:fieldsID="c0236e74b06ded5b3e4b92b4a9b0092e" ns2:_="" ns3:_="">
    <xsd:import namespace="9bfa651e-1493-4c79-b59e-52320b34b357"/>
    <xsd:import namespace="e187e5b8-5350-4d50-94d9-3c64de64ff25"/>
    <xsd:element name="properties">
      <xsd:complexType>
        <xsd:sequence>
          <xsd:element name="documentManagement">
            <xsd:complexType>
              <xsd:all>
                <xsd:element ref="ns2:FromProgram"/>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fa651e-1493-4c79-b59e-52320b34b357" elementFormDefault="qualified">
    <xsd:import namespace="http://schemas.microsoft.com/office/2006/documentManagement/types"/>
    <xsd:import namespace="http://schemas.microsoft.com/office/infopath/2007/PartnerControls"/>
    <xsd:element name="FromProgram" ma:index="8" ma:displayName="From Program" ma:default="Accounting" ma:format="Dropdown" ma:internalName="FromProgram">
      <xsd:simpleType>
        <xsd:restriction base="dms:Choice">
          <xsd:enumeration value="Accounting"/>
          <xsd:enumeration value="Administration"/>
          <xsd:enumeration value="Asset Management"/>
          <xsd:enumeration value="Bylaws of the Louisiana Housing Finance Agency"/>
          <xsd:enumeration value="Energy Assistance"/>
          <xsd:enumeration value="HOME"/>
          <xsd:enumeration value="Housing Trust Fund"/>
          <xsd:enumeration value="Human Resources"/>
          <xsd:enumeration value="Information Technology"/>
          <xsd:enumeration value="Internal Audit"/>
          <xsd:enumeration value="Legal"/>
          <xsd:enumeration value="Low-Income Housing Tax Credit"/>
          <xsd:enumeration value="Neighborhood Stabilization"/>
          <xsd:enumeration value="Non-Profit Rebuilding"/>
          <xsd:enumeration value="Performance Based Contract Administration"/>
          <xsd:enumeration value="Public Information &amp; Marketing"/>
          <xsd:enumeration value="Records Management"/>
          <xsd:enumeration value="Single Family (Homeownership)"/>
          <xsd:enumeration value="Special Programs"/>
          <xsd:enumeration value="Agency Properties"/>
          <xsd:enumeration value="Operations"/>
          <xsd:enumeration value="Procurement"/>
          <xsd:enumeration value="LHA"/>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87e5b8-5350-4d50-94d9-3c64de64ff25"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FromProgram xmlns="9bfa651e-1493-4c79-b59e-52320b34b357">Accounting</FromProgram>
    <_dlc_DocId xmlns="e187e5b8-5350-4d50-94d9-3c64de64ff25">35A5UYQPYMWZ-269-9</_dlc_DocId>
    <_dlc_DocIdUrl xmlns="e187e5b8-5350-4d50-94d9-3c64de64ff25">
      <Url>http://sharepoint/pr/_layouts/DocIdRedir.aspx?ID=35A5UYQPYMWZ-269-9</Url>
      <Description>35A5UYQPYMWZ-269-9</Description>
    </_dlc_DocIdUrl>
  </documentManagement>
</p:properties>
</file>

<file path=customXml/itemProps1.xml><?xml version="1.0" encoding="utf-8"?>
<ds:datastoreItem xmlns:ds="http://schemas.openxmlformats.org/officeDocument/2006/customXml" ds:itemID="{DDEF92EC-BF0F-4F1A-8F3F-9E3F42B57881}">
  <ds:schemaRefs>
    <ds:schemaRef ds:uri="http://schemas.microsoft.com/sharepoint/events"/>
  </ds:schemaRefs>
</ds:datastoreItem>
</file>

<file path=customXml/itemProps2.xml><?xml version="1.0" encoding="utf-8"?>
<ds:datastoreItem xmlns:ds="http://schemas.openxmlformats.org/officeDocument/2006/customXml" ds:itemID="{67BBB212-5383-403D-A1BD-C02E6F27D9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fa651e-1493-4c79-b59e-52320b34b357"/>
    <ds:schemaRef ds:uri="e187e5b8-5350-4d50-94d9-3c64de64ff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C6F5BE6-D7C7-4829-9D2E-22ED20939978}">
  <ds:schemaRefs>
    <ds:schemaRef ds:uri="http://schemas.microsoft.com/sharepoint/v3/contenttype/forms"/>
  </ds:schemaRefs>
</ds:datastoreItem>
</file>

<file path=customXml/itemProps4.xml><?xml version="1.0" encoding="utf-8"?>
<ds:datastoreItem xmlns:ds="http://schemas.openxmlformats.org/officeDocument/2006/customXml" ds:itemID="{2CA482D6-88F9-4539-91F6-EC7C528F7514}">
  <ds:schemaRefs>
    <ds:schemaRef ds:uri="e187e5b8-5350-4d50-94d9-3c64de64ff25"/>
    <ds:schemaRef ds:uri="http://schemas.microsoft.com/office/2006/documentManagement/types"/>
    <ds:schemaRef ds:uri="http://schemas.microsoft.com/office/2006/metadata/properties"/>
    <ds:schemaRef ds:uri="http://purl.org/dc/dcmitype/"/>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9bfa651e-1493-4c79-b59e-52320b34b357"/>
  </ds:schemaRefs>
</ds:datastoreItem>
</file>

<file path=docProps/app.xml><?xml version="1.0" encoding="utf-8"?>
<Properties xmlns="http://schemas.openxmlformats.org/officeDocument/2006/extended-properties" xmlns:vt="http://schemas.openxmlformats.org/officeDocument/2006/docPropsVTypes">
  <TotalTime>3362</TotalTime>
  <Words>2245</Words>
  <Application>Microsoft Office PowerPoint</Application>
  <PresentationFormat>On-screen Show (4:3)</PresentationFormat>
  <Paragraphs>665</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Office Theme</vt:lpstr>
      <vt:lpstr>PowerPoint Presentation</vt:lpstr>
      <vt:lpstr>Homeownership  Development Initial Considerations</vt:lpstr>
      <vt:lpstr>Alternative Market Study Requirements </vt:lpstr>
      <vt:lpstr>American Community Survey </vt:lpstr>
      <vt:lpstr>Alternative Market Analysis                     Existing Market Data </vt:lpstr>
      <vt:lpstr>Alternative Market Analysis                     Existing Market Data    (Cont.) </vt:lpstr>
      <vt:lpstr>  Alternative Market Analysis                     Existing Market Data     (Cont.)  </vt:lpstr>
      <vt:lpstr>Income                           Table</vt:lpstr>
      <vt:lpstr>SOURCES OF MARKET INFORMATION</vt:lpstr>
      <vt:lpstr>SAMPLE                             ALTERNATIVE MARKET ANALYSIS                  TABLE </vt:lpstr>
      <vt:lpstr>Absorption                     Rate </vt:lpstr>
      <vt:lpstr>Absorption Rate Calculation</vt:lpstr>
      <vt:lpstr>Importance of the Absorption Rate Calculation</vt:lpstr>
      <vt:lpstr>Value Limits</vt:lpstr>
      <vt:lpstr>Standard          Assumptions</vt:lpstr>
      <vt:lpstr>Extended           Affordability</vt:lpstr>
      <vt:lpstr>Development           Subsidy  </vt:lpstr>
      <vt:lpstr>Area of Demonstrated Need Determination </vt:lpstr>
      <vt:lpstr>Area of Demonstrated Need Determination </vt:lpstr>
      <vt:lpstr>Area of Demonstrated Need Determination </vt:lpstr>
      <vt:lpstr>Income                           Table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kdorsey</dc:creator>
  <cp:lastModifiedBy>Robert McNeese</cp:lastModifiedBy>
  <cp:revision>194</cp:revision>
  <dcterms:created xsi:type="dcterms:W3CDTF">2015-04-09T14:19:40Z</dcterms:created>
  <dcterms:modified xsi:type="dcterms:W3CDTF">2018-06-13T19:53:45Z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0x01010006EAE92B4B9AF547A33AA5D462C4A1C5</vt:lpwstr>
  </property>
  <property fmtid="{D5CDD505-2E9C-101B-9397-08002B2CF9AE}" pid="3" name="_dlc_DocIdItemGuid">
    <vt:lpwstr>ff2ee886-6917-489a-b8fd-0edea619e4b2</vt:lpwstr>
  </property>
</Properties>
</file>