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97" r:id="rId6"/>
    <p:sldId id="313" r:id="rId7"/>
    <p:sldId id="314" r:id="rId8"/>
    <p:sldId id="315" r:id="rId9"/>
    <p:sldId id="324" r:id="rId10"/>
    <p:sldId id="316" r:id="rId11"/>
    <p:sldId id="318" r:id="rId12"/>
    <p:sldId id="322" r:id="rId13"/>
    <p:sldId id="323" r:id="rId14"/>
    <p:sldId id="321" r:id="rId15"/>
    <p:sldId id="327" r:id="rId16"/>
    <p:sldId id="328" r:id="rId17"/>
    <p:sldId id="329" r:id="rId18"/>
    <p:sldId id="330" r:id="rId19"/>
    <p:sldId id="331" r:id="rId20"/>
    <p:sldId id="332" r:id="rId21"/>
    <p:sldId id="33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Mulhearn" initials="SM" lastIdx="1" clrIdx="0"/>
  <p:cmAuthor id="1" name="mwillman" initials="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'States Percentage of Funds'!$B$1</c:f>
              <c:strCache>
                <c:ptCount val="1"/>
                <c:pt idx="0">
                  <c:v>% to CHDOs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1-4531-B5F6-95F5AAAC11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21-4531-B5F6-95F5AAAC11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21-4531-B5F6-95F5AAAC11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21-4531-B5F6-95F5AAAC11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A21-4531-B5F6-95F5AAAC11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A21-4531-B5F6-95F5AAAC11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21-4531-B5F6-95F5AAAC11B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A21-4531-B5F6-95F5AAAC11B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A21-4531-B5F6-95F5AAAC11B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A21-4531-B5F6-95F5AAAC11B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A21-4531-B5F6-95F5AAAC11B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A21-4531-B5F6-95F5AAAC11B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A21-4531-B5F6-95F5AAAC11B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A21-4531-B5F6-95F5AAAC11B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A21-4531-B5F6-95F5AAAC11B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A21-4531-B5F6-95F5AAAC11B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A21-4531-B5F6-95F5AAAC11B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A21-4531-B5F6-95F5AAAC11B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A21-4531-B5F6-95F5AAAC11B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A21-4531-B5F6-95F5AAAC11B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A21-4531-B5F6-95F5AAAC11B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A21-4531-B5F6-95F5AAAC11B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EA21-4531-B5F6-95F5AAAC11B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EA21-4531-B5F6-95F5AAAC11B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EA21-4531-B5F6-95F5AAAC11BE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EA21-4531-B5F6-95F5AAAC11B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EA21-4531-B5F6-95F5AAAC11BE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EA21-4531-B5F6-95F5AAAC11BE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EA21-4531-B5F6-95F5AAAC11B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EA21-4531-B5F6-95F5AAAC11BE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EA21-4531-B5F6-95F5AAAC11BE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EA21-4531-B5F6-95F5AAAC11BE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EA21-4531-B5F6-95F5AAAC11BE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EA21-4531-B5F6-95F5AAAC11BE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EA21-4531-B5F6-95F5AAAC11BE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EA21-4531-B5F6-95F5AAAC11BE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EA21-4531-B5F6-95F5AAAC11BE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EA21-4531-B5F6-95F5AAAC11BE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EA21-4531-B5F6-95F5AAAC11BE}"/>
              </c:ext>
            </c:extLst>
          </c:dPt>
          <c:dPt>
            <c:idx val="3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EA21-4531-B5F6-95F5AAAC11BE}"/>
              </c:ext>
            </c:extLst>
          </c:dPt>
          <c:dPt>
            <c:idx val="4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EA21-4531-B5F6-95F5AAAC11BE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EA21-4531-B5F6-95F5AAAC11BE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EA21-4531-B5F6-95F5AAAC11BE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EA21-4531-B5F6-95F5AAAC11BE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EA21-4531-B5F6-95F5AAAC11BE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EA21-4531-B5F6-95F5AAAC11BE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EA21-4531-B5F6-95F5AAAC11BE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EA21-4531-B5F6-95F5AAAC11BE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EA21-4531-B5F6-95F5AAAC11BE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EA21-4531-B5F6-95F5AAAC11BE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'States Percentage of Funds'!$A$2:$A$51</c:f>
              <c:strCache>
                <c:ptCount val="50"/>
                <c:pt idx="0">
                  <c:v>RHODE ISLAND</c:v>
                </c:pt>
                <c:pt idx="1">
                  <c:v>IDAHO</c:v>
                </c:pt>
                <c:pt idx="2">
                  <c:v>NEBRASKA</c:v>
                </c:pt>
                <c:pt idx="3">
                  <c:v>OKLAHOMA</c:v>
                </c:pt>
                <c:pt idx="4">
                  <c:v>NEVADA</c:v>
                </c:pt>
                <c:pt idx="5">
                  <c:v>WEST VIRGINIA</c:v>
                </c:pt>
                <c:pt idx="6">
                  <c:v>DELAWARE</c:v>
                </c:pt>
                <c:pt idx="7">
                  <c:v>INDIANA</c:v>
                </c:pt>
                <c:pt idx="8">
                  <c:v>NEW HAMPSHIRE</c:v>
                </c:pt>
                <c:pt idx="9">
                  <c:v>OREGON</c:v>
                </c:pt>
                <c:pt idx="10">
                  <c:v>VERMONT</c:v>
                </c:pt>
                <c:pt idx="11">
                  <c:v>MONTANA</c:v>
                </c:pt>
                <c:pt idx="12">
                  <c:v>MISSOURI</c:v>
                </c:pt>
                <c:pt idx="13">
                  <c:v>WISCONSIN</c:v>
                </c:pt>
                <c:pt idx="14">
                  <c:v>HAWAII</c:v>
                </c:pt>
                <c:pt idx="15">
                  <c:v>Florida</c:v>
                </c:pt>
                <c:pt idx="16">
                  <c:v>KANSAS</c:v>
                </c:pt>
                <c:pt idx="17">
                  <c:v>MASSACHUSETTS</c:v>
                </c:pt>
                <c:pt idx="18">
                  <c:v>ALASKA</c:v>
                </c:pt>
                <c:pt idx="19">
                  <c:v>NORTH DAKOTA</c:v>
                </c:pt>
                <c:pt idx="20">
                  <c:v>NEW YORK</c:v>
                </c:pt>
                <c:pt idx="21">
                  <c:v>WASHINGTON</c:v>
                </c:pt>
                <c:pt idx="22">
                  <c:v>KENTUCKY</c:v>
                </c:pt>
                <c:pt idx="23">
                  <c:v>PENNSYLVANIA</c:v>
                </c:pt>
                <c:pt idx="24">
                  <c:v>CONNECTICUT</c:v>
                </c:pt>
                <c:pt idx="25">
                  <c:v>IOWA</c:v>
                </c:pt>
                <c:pt idx="26">
                  <c:v>UTAH</c:v>
                </c:pt>
                <c:pt idx="27">
                  <c:v>SOUTH CAROLINA</c:v>
                </c:pt>
                <c:pt idx="28">
                  <c:v>VIRGINIA</c:v>
                </c:pt>
                <c:pt idx="29">
                  <c:v>ALABAMA</c:v>
                </c:pt>
                <c:pt idx="30">
                  <c:v>MARYLAND</c:v>
                </c:pt>
                <c:pt idx="31">
                  <c:v>NEW MEXICO</c:v>
                </c:pt>
                <c:pt idx="32">
                  <c:v>OHIO</c:v>
                </c:pt>
                <c:pt idx="33">
                  <c:v>MICHIGAN</c:v>
                </c:pt>
                <c:pt idx="34">
                  <c:v>SOUTH DAKOTA</c:v>
                </c:pt>
                <c:pt idx="35">
                  <c:v>WYOMING</c:v>
                </c:pt>
                <c:pt idx="36">
                  <c:v>CALIFORNIA</c:v>
                </c:pt>
                <c:pt idx="37">
                  <c:v>NEW JERSEY</c:v>
                </c:pt>
                <c:pt idx="38">
                  <c:v>MINNESOTA</c:v>
                </c:pt>
                <c:pt idx="39">
                  <c:v>GEORGIA</c:v>
                </c:pt>
                <c:pt idx="40">
                  <c:v>ILLINOIS</c:v>
                </c:pt>
                <c:pt idx="41">
                  <c:v>MISSISSIPPI</c:v>
                </c:pt>
                <c:pt idx="42">
                  <c:v>MAINE</c:v>
                </c:pt>
                <c:pt idx="43">
                  <c:v>COLORADO</c:v>
                </c:pt>
                <c:pt idx="44">
                  <c:v>LOUISIANA</c:v>
                </c:pt>
                <c:pt idx="45">
                  <c:v>ARKANSAS</c:v>
                </c:pt>
                <c:pt idx="46">
                  <c:v>TENNESSEE</c:v>
                </c:pt>
                <c:pt idx="47">
                  <c:v>ARIZONA</c:v>
                </c:pt>
                <c:pt idx="48">
                  <c:v>NORTH CAROLINA</c:v>
                </c:pt>
                <c:pt idx="49">
                  <c:v>TEXAS</c:v>
                </c:pt>
              </c:strCache>
            </c:strRef>
          </c:cat>
          <c:val>
            <c:numRef>
              <c:f>'States Percentage of Funds'!$B$2:$B$51</c:f>
              <c:numCache>
                <c:formatCode>0.00%</c:formatCode>
                <c:ptCount val="50"/>
                <c:pt idx="0">
                  <c:v>0.41210000000000002</c:v>
                </c:pt>
                <c:pt idx="1">
                  <c:v>0.33889999999999998</c:v>
                </c:pt>
                <c:pt idx="2">
                  <c:v>0.32229999999999998</c:v>
                </c:pt>
                <c:pt idx="3">
                  <c:v>0.31019999999999998</c:v>
                </c:pt>
                <c:pt idx="4">
                  <c:v>0.30870000000000003</c:v>
                </c:pt>
                <c:pt idx="5">
                  <c:v>0.3009</c:v>
                </c:pt>
                <c:pt idx="6">
                  <c:v>0.29270000000000002</c:v>
                </c:pt>
                <c:pt idx="7">
                  <c:v>0.28839999999999999</c:v>
                </c:pt>
                <c:pt idx="8">
                  <c:v>0.28699999999999998</c:v>
                </c:pt>
                <c:pt idx="9">
                  <c:v>0.28300000000000003</c:v>
                </c:pt>
                <c:pt idx="10">
                  <c:v>0.2823</c:v>
                </c:pt>
                <c:pt idx="11">
                  <c:v>0.27560000000000001</c:v>
                </c:pt>
                <c:pt idx="12">
                  <c:v>0.27489999999999998</c:v>
                </c:pt>
                <c:pt idx="13">
                  <c:v>0.27010000000000001</c:v>
                </c:pt>
                <c:pt idx="14">
                  <c:v>0.2641</c:v>
                </c:pt>
                <c:pt idx="15">
                  <c:v>0.2596</c:v>
                </c:pt>
                <c:pt idx="16">
                  <c:v>0.25559999999999999</c:v>
                </c:pt>
                <c:pt idx="17">
                  <c:v>0.24660000000000001</c:v>
                </c:pt>
                <c:pt idx="18">
                  <c:v>0.24100000000000002</c:v>
                </c:pt>
                <c:pt idx="19">
                  <c:v>0.23399999999999999</c:v>
                </c:pt>
                <c:pt idx="20">
                  <c:v>0.21960000000000002</c:v>
                </c:pt>
                <c:pt idx="21">
                  <c:v>0.20710000000000001</c:v>
                </c:pt>
                <c:pt idx="22">
                  <c:v>0.20660000000000001</c:v>
                </c:pt>
                <c:pt idx="23">
                  <c:v>0.19889999999999999</c:v>
                </c:pt>
                <c:pt idx="24">
                  <c:v>0.19879999999999998</c:v>
                </c:pt>
                <c:pt idx="25">
                  <c:v>0.19870000000000002</c:v>
                </c:pt>
                <c:pt idx="26">
                  <c:v>0.19870000000000002</c:v>
                </c:pt>
                <c:pt idx="27">
                  <c:v>0.1865</c:v>
                </c:pt>
                <c:pt idx="28">
                  <c:v>0.1845</c:v>
                </c:pt>
                <c:pt idx="29">
                  <c:v>0.1837</c:v>
                </c:pt>
                <c:pt idx="30">
                  <c:v>0.18</c:v>
                </c:pt>
                <c:pt idx="31">
                  <c:v>0.1789</c:v>
                </c:pt>
                <c:pt idx="32">
                  <c:v>0.1789</c:v>
                </c:pt>
                <c:pt idx="33">
                  <c:v>0.17760000000000001</c:v>
                </c:pt>
                <c:pt idx="34">
                  <c:v>0.17469999999999999</c:v>
                </c:pt>
                <c:pt idx="35">
                  <c:v>0.17379999999999998</c:v>
                </c:pt>
                <c:pt idx="36">
                  <c:v>0.16969999999999999</c:v>
                </c:pt>
                <c:pt idx="37">
                  <c:v>0.16469999999999999</c:v>
                </c:pt>
                <c:pt idx="38">
                  <c:v>0.16399999999999998</c:v>
                </c:pt>
                <c:pt idx="39">
                  <c:v>0.16200000000000001</c:v>
                </c:pt>
                <c:pt idx="40">
                  <c:v>0.16140000000000002</c:v>
                </c:pt>
                <c:pt idx="41">
                  <c:v>0.16</c:v>
                </c:pt>
                <c:pt idx="42">
                  <c:v>0.15909999999999999</c:v>
                </c:pt>
                <c:pt idx="43">
                  <c:v>0.1588</c:v>
                </c:pt>
                <c:pt idx="44">
                  <c:v>0.1585</c:v>
                </c:pt>
                <c:pt idx="45">
                  <c:v>0.15659999999999999</c:v>
                </c:pt>
                <c:pt idx="46">
                  <c:v>0.1525</c:v>
                </c:pt>
                <c:pt idx="47">
                  <c:v>0.15079999999999999</c:v>
                </c:pt>
                <c:pt idx="48">
                  <c:v>0.14960000000000001</c:v>
                </c:pt>
                <c:pt idx="49">
                  <c:v>0.13689999999999999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EA21-4531-B5F6-95F5AAAC1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978528"/>
        <c:axId val="208978856"/>
      </c:barChart>
      <c:catAx>
        <c:axId val="20897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78856"/>
        <c:crosses val="autoZero"/>
        <c:auto val="1"/>
        <c:lblAlgn val="ctr"/>
        <c:lblOffset val="100"/>
        <c:noMultiLvlLbl val="0"/>
      </c:catAx>
      <c:valAx>
        <c:axId val="20897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7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Low Mod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B-4D27-B7B8-480A4746A0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B-4D27-B7B8-480A4746A0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 Comparison'!$A$29:$A$30</c:f>
              <c:strCache>
                <c:ptCount val="2"/>
                <c:pt idx="0">
                  <c:v>Entitlement  Low Mod Population</c:v>
                </c:pt>
                <c:pt idx="1">
                  <c:v>Nonentitlement Per Low Mod Population</c:v>
                </c:pt>
              </c:strCache>
            </c:strRef>
          </c:cat>
          <c:val>
            <c:numRef>
              <c:f>'2017 Comparison'!$B$29:$B$30</c:f>
              <c:numCache>
                <c:formatCode>#,##0.00</c:formatCode>
                <c:ptCount val="2"/>
                <c:pt idx="0">
                  <c:v>800295</c:v>
                </c:pt>
                <c:pt idx="1">
                  <c:v>1087510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B-4D27-B7B8-480A4746A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b="1" dirty="0"/>
          </a:p>
          <a:p>
            <a:pPr>
              <a:defRPr sz="1800" b="1"/>
            </a:pPr>
            <a:r>
              <a:rPr lang="en-US" sz="1800" b="1" dirty="0"/>
              <a:t>Funding Per Low Mod Person</a:t>
            </a:r>
          </a:p>
          <a:p>
            <a:pPr>
              <a:defRPr sz="1800" b="1"/>
            </a:pPr>
            <a:r>
              <a:rPr lang="en-US" sz="1800" b="1" dirty="0"/>
              <a:t> </a:t>
            </a:r>
          </a:p>
        </c:rich>
      </c:tx>
      <c:layout>
        <c:manualLayout>
          <c:xMode val="edge"/>
          <c:yMode val="edge"/>
          <c:x val="0.38018822299990279"/>
          <c:y val="1.020408163265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5-4697-97D8-BFEE42F478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5-4697-97D8-BFEE42F478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'2017 Comparison'!$A$35:$A$36</c:f>
              <c:strCache>
                <c:ptCount val="2"/>
                <c:pt idx="0">
                  <c:v>Entitlement Funding Per Low Mod</c:v>
                </c:pt>
                <c:pt idx="1">
                  <c:v>Nonentitlement Funding Per Low Mod</c:v>
                </c:pt>
              </c:strCache>
            </c:strRef>
          </c:cat>
          <c:val>
            <c:numRef>
              <c:f>'2017 Comparison'!$B$35:$B$36</c:f>
              <c:numCache>
                <c:formatCode>"$"#,##0.00</c:formatCode>
                <c:ptCount val="2"/>
                <c:pt idx="0">
                  <c:v>7.5817629749030049</c:v>
                </c:pt>
                <c:pt idx="1">
                  <c:v>6.3425016781454886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5-4697-97D8-BFEE42F47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Dollars Per Low Mod Person</a:t>
            </a:r>
          </a:p>
        </c:rich>
      </c:tx>
      <c:layout>
        <c:manualLayout>
          <c:xMode val="edge"/>
          <c:yMode val="edge"/>
          <c:x val="0.37742917888680255"/>
          <c:y val="3.02033609069509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'2017 Comparison'!$B$15</c:f>
              <c:strCache>
                <c:ptCount val="1"/>
                <c:pt idx="0">
                  <c:v>$                  Per Low/Mod Person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9-40B1-A233-9BC9EE9FAA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9-40B1-A233-9BC9EE9FAA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9-40B1-A233-9BC9EE9FAA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9-40B1-A233-9BC9EE9FAA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B9-40B1-A233-9BC9EE9FAA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B9-40B1-A233-9BC9EE9FAA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B9-40B1-A233-9BC9EE9FAA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B9-40B1-A233-9BC9EE9FAA3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B9-40B1-A233-9BC9EE9FAA3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9B9-40B1-A233-9BC9EE9FA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'2017 Comparison'!$A$16:$A$25</c:f>
              <c:strCache>
                <c:ptCount val="10"/>
                <c:pt idx="0">
                  <c:v>New Orleans, LA</c:v>
                </c:pt>
                <c:pt idx="1">
                  <c:v>Monroe, LA</c:v>
                </c:pt>
                <c:pt idx="2">
                  <c:v>Alexandria, LA</c:v>
                </c:pt>
                <c:pt idx="3">
                  <c:v>Shreveport, LA</c:v>
                </c:pt>
                <c:pt idx="4">
                  <c:v>Baton Rouge, LA</c:v>
                </c:pt>
                <c:pt idx="5">
                  <c:v>Lake Charles, LA</c:v>
                </c:pt>
                <c:pt idx="6">
                  <c:v>Louisiana Non Entitlement Area</c:v>
                </c:pt>
                <c:pt idx="7">
                  <c:v>Jefferson Parish, LA</c:v>
                </c:pt>
                <c:pt idx="8">
                  <c:v>Lafayette, LA</c:v>
                </c:pt>
                <c:pt idx="9">
                  <c:v>Houma-Terrebonne, LA</c:v>
                </c:pt>
              </c:strCache>
            </c:strRef>
          </c:cat>
          <c:val>
            <c:numRef>
              <c:f>'2017 Comparison'!$B$16:$B$25</c:f>
              <c:numCache>
                <c:formatCode>"$"#,##0.00</c:formatCode>
                <c:ptCount val="10"/>
                <c:pt idx="0">
                  <c:v>11.250949179699745</c:v>
                </c:pt>
                <c:pt idx="1">
                  <c:v>8.6401048202554076</c:v>
                </c:pt>
                <c:pt idx="2">
                  <c:v>7.844473412145458</c:v>
                </c:pt>
                <c:pt idx="3">
                  <c:v>7.1208540925266908</c:v>
                </c:pt>
                <c:pt idx="4">
                  <c:v>6.9709263197566429</c:v>
                </c:pt>
                <c:pt idx="5">
                  <c:v>6.4611910959995749</c:v>
                </c:pt>
                <c:pt idx="6">
                  <c:v>6.3425016781454886</c:v>
                </c:pt>
                <c:pt idx="7">
                  <c:v>6.1198310712859483</c:v>
                </c:pt>
                <c:pt idx="8">
                  <c:v>5.9435791713772694</c:v>
                </c:pt>
                <c:pt idx="9">
                  <c:v>5.2390573950923374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9B9-40B1-A233-9BC9EE9FA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Dollars Per Low Mod Person</a:t>
            </a:r>
          </a:p>
        </c:rich>
      </c:tx>
      <c:layout>
        <c:manualLayout>
          <c:xMode val="edge"/>
          <c:yMode val="edge"/>
          <c:x val="0.37742917888680255"/>
          <c:y val="3.02033609069509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HOME ASSISTED UNITS ALL PROGRAMS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Overall!$A$27</c:f>
              <c:strCache>
                <c:ptCount val="1"/>
                <c:pt idx="0">
                  <c:v>Total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Overall!$B$26:$E$26</c:f>
              <c:strCache>
                <c:ptCount val="4"/>
                <c:pt idx="0">
                  <c:v>Rental   Units</c:v>
                </c:pt>
                <c:pt idx="1">
                  <c:v>Homeownership Development Units</c:v>
                </c:pt>
                <c:pt idx="2">
                  <c:v>Homebuyer Assistance        (Number of Persons Assisted)</c:v>
                </c:pt>
                <c:pt idx="3">
                  <c:v>Tenant Based Rental Assistance       (Number of Person Assisted</c:v>
                </c:pt>
              </c:strCache>
            </c:strRef>
          </c:cat>
          <c:val>
            <c:numRef>
              <c:f>Overall!$B$27:$E$27</c:f>
              <c:numCache>
                <c:formatCode>General</c:formatCode>
                <c:ptCount val="4"/>
                <c:pt idx="0">
                  <c:v>771</c:v>
                </c:pt>
                <c:pt idx="1">
                  <c:v>22</c:v>
                </c:pt>
                <c:pt idx="2">
                  <c:v>61</c:v>
                </c:pt>
                <c:pt idx="3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A-43EE-8F14-48B8A08F08E3}"/>
            </c:ext>
          </c:extLst>
        </c:ser>
        <c:ser>
          <c:idx val="1"/>
          <c:order val="1"/>
          <c:tx>
            <c:strRef>
              <c:f>Overall!$A$28</c:f>
              <c:strCache>
                <c:ptCount val="1"/>
                <c:pt idx="0">
                  <c:v>PJ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Overall!$B$26:$E$26</c:f>
              <c:strCache>
                <c:ptCount val="4"/>
                <c:pt idx="0">
                  <c:v>Rental   Units</c:v>
                </c:pt>
                <c:pt idx="1">
                  <c:v>Homeownership Development Units</c:v>
                </c:pt>
                <c:pt idx="2">
                  <c:v>Homebuyer Assistance        (Number of Persons Assisted)</c:v>
                </c:pt>
                <c:pt idx="3">
                  <c:v>Tenant Based Rental Assistance       (Number of Person Assisted</c:v>
                </c:pt>
              </c:strCache>
            </c:strRef>
          </c:cat>
          <c:val>
            <c:numRef>
              <c:f>Overall!$B$28:$E$28</c:f>
              <c:numCache>
                <c:formatCode>General</c:formatCode>
                <c:ptCount val="4"/>
                <c:pt idx="0">
                  <c:v>473</c:v>
                </c:pt>
                <c:pt idx="1">
                  <c:v>11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A-43EE-8F14-48B8A08F08E3}"/>
            </c:ext>
          </c:extLst>
        </c:ser>
        <c:ser>
          <c:idx val="2"/>
          <c:order val="2"/>
          <c:tx>
            <c:strRef>
              <c:f>Overall!$A$29</c:f>
              <c:strCache>
                <c:ptCount val="1"/>
                <c:pt idx="0">
                  <c:v>Non-PJ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Overall!$B$26:$E$26</c:f>
              <c:strCache>
                <c:ptCount val="4"/>
                <c:pt idx="0">
                  <c:v>Rental   Units</c:v>
                </c:pt>
                <c:pt idx="1">
                  <c:v>Homeownership Development Units</c:v>
                </c:pt>
                <c:pt idx="2">
                  <c:v>Homebuyer Assistance        (Number of Persons Assisted)</c:v>
                </c:pt>
                <c:pt idx="3">
                  <c:v>Tenant Based Rental Assistance       (Number of Person Assisted</c:v>
                </c:pt>
              </c:strCache>
            </c:strRef>
          </c:cat>
          <c:val>
            <c:numRef>
              <c:f>Overall!$B$29:$E$29</c:f>
              <c:numCache>
                <c:formatCode>General</c:formatCode>
                <c:ptCount val="4"/>
                <c:pt idx="0">
                  <c:v>298</c:v>
                </c:pt>
                <c:pt idx="1">
                  <c:v>11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A-43EE-8F14-48B8A08F0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158032"/>
        <c:axId val="319160000"/>
      </c:barChart>
      <c:catAx>
        <c:axId val="3191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60000"/>
        <c:crosses val="autoZero"/>
        <c:auto val="1"/>
        <c:lblAlgn val="ctr"/>
        <c:lblOffset val="100"/>
        <c:noMultiLvlLbl val="0"/>
      </c:catAx>
      <c:valAx>
        <c:axId val="31916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15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A816-6FE9-4048-B57C-4F32E2E2AFD8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B9282-B53B-4786-B052-7277FF975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8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97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9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2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4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8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1E4B-2E67-4091-ADC7-38AC31A2DA35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CFEC-D876-498A-951A-753450E01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0"/>
            <a:ext cx="9248504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3048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sp>
        <p:nvSpPr>
          <p:cNvPr id="8" name="TextBox 7"/>
          <p:cNvSpPr txBox="1"/>
          <p:nvPr/>
        </p:nvSpPr>
        <p:spPr>
          <a:xfrm>
            <a:off x="4607289" y="76200"/>
            <a:ext cx="4841511" cy="14465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LOUISIANA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600" b="1" dirty="0" smtClean="0">
                <a:solidFill>
                  <a:schemeClr val="bg1"/>
                </a:solidFill>
                <a:effectLst>
                  <a:reflection blurRad="13970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HOUSING CORPORATION</a:t>
            </a:r>
            <a:endParaRPr lang="en-US" sz="2600" b="1" dirty="0">
              <a:solidFill>
                <a:schemeClr val="bg1"/>
              </a:solidFill>
              <a:effectLst>
                <a:reflection blurRad="13970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2030730"/>
            <a:ext cx="9143999" cy="269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 smtClean="0"/>
          </a:p>
          <a:p>
            <a:r>
              <a:rPr lang="en-US" sz="6000" dirty="0" smtClean="0"/>
              <a:t> </a:t>
            </a:r>
            <a:r>
              <a:rPr lang="en-US" sz="5500" b="1" dirty="0" smtClean="0"/>
              <a:t>Housing Production Department</a:t>
            </a:r>
          </a:p>
          <a:p>
            <a:endParaRPr lang="en-US" sz="4000" b="1" dirty="0" smtClean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729592" y="3752850"/>
            <a:ext cx="54238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3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Funds Available for Low Mod Population by PJ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sz="1750" dirty="0"/>
          </a:p>
          <a:p>
            <a:endParaRPr lang="en-US" sz="26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70744778"/>
              </p:ext>
            </p:extLst>
          </p:nvPr>
        </p:nvGraphicFramePr>
        <p:xfrm>
          <a:off x="381000" y="2155371"/>
          <a:ext cx="8381999" cy="357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618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3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Overall Production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sz="1750" dirty="0"/>
          </a:p>
          <a:p>
            <a:endParaRPr lang="en-US" sz="26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638040770"/>
              </p:ext>
            </p:extLst>
          </p:nvPr>
        </p:nvGraphicFramePr>
        <p:xfrm>
          <a:off x="381000" y="2155371"/>
          <a:ext cx="8381999" cy="357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954139"/>
              </p:ext>
            </p:extLst>
          </p:nvPr>
        </p:nvGraphicFramePr>
        <p:xfrm>
          <a:off x="457200" y="2133601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997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3" y="3048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HOME Investment Partnership Program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0633"/>
              </p:ext>
            </p:extLst>
          </p:nvPr>
        </p:nvGraphicFramePr>
        <p:xfrm>
          <a:off x="-1" y="2484117"/>
          <a:ext cx="9143999" cy="39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62">
                  <a:extLst>
                    <a:ext uri="{9D8B030D-6E8A-4147-A177-3AD203B41FA5}">
                      <a16:colId xmlns:a16="http://schemas.microsoft.com/office/drawing/2014/main" val="3758867134"/>
                    </a:ext>
                  </a:extLst>
                </a:gridCol>
                <a:gridCol w="3342238">
                  <a:extLst>
                    <a:ext uri="{9D8B030D-6E8A-4147-A177-3AD203B41FA5}">
                      <a16:colId xmlns:a16="http://schemas.microsoft.com/office/drawing/2014/main" val="4158338495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161296883"/>
                    </a:ext>
                  </a:extLst>
                </a:gridCol>
              </a:tblGrid>
              <a:tr h="405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4032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Entry track for non-profits interested in starting</a:t>
                      </a:r>
                      <a:r>
                        <a:rPr lang="en-US" sz="1200" baseline="0" dirty="0" smtClean="0"/>
                        <a:t> work in affordable housing production.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 provide ongoing</a:t>
                      </a:r>
                      <a:r>
                        <a:rPr lang="en-US" sz="1200" baseline="0" dirty="0" smtClean="0"/>
                        <a:t> source of funding for CHDO set-aside projects.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339228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Funding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$6,000,000.00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$2,000,000.00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813925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 Project Funding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$400,000.00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$600,000.00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994635"/>
                  </a:ext>
                </a:extLst>
              </a:tr>
              <a:tr h="4738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Funds Remaining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$2,000,000.00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$2,000,000.00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604984"/>
                  </a:ext>
                </a:extLst>
              </a:tr>
              <a:tr h="4738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Minimum Number of Units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set limit but practically 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set limit but practically 2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881275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 Number of Units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(Total Units)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None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67937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Eligible Applicant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All 501 (c) (3) non-profit organizations with a housing mission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Only State (LHC) Certified Community Housing Development Organizations 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4365909"/>
                  </a:ext>
                </a:extLst>
              </a:tr>
              <a:tr h="405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Eligible Projects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Homeownership; Rental New Construction or Rehab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Homeownership; Rental New Construction or Rehab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615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3" y="3048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HOME Investment Partnership Program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57372"/>
              </p:ext>
            </p:extLst>
          </p:nvPr>
        </p:nvGraphicFramePr>
        <p:xfrm>
          <a:off x="-1" y="2484117"/>
          <a:ext cx="9143999" cy="241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62">
                  <a:extLst>
                    <a:ext uri="{9D8B030D-6E8A-4147-A177-3AD203B41FA5}">
                      <a16:colId xmlns:a16="http://schemas.microsoft.com/office/drawing/2014/main" val="3758867134"/>
                    </a:ext>
                  </a:extLst>
                </a:gridCol>
                <a:gridCol w="3342238">
                  <a:extLst>
                    <a:ext uri="{9D8B030D-6E8A-4147-A177-3AD203B41FA5}">
                      <a16:colId xmlns:a16="http://schemas.microsoft.com/office/drawing/2014/main" val="4158338495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3161296883"/>
                    </a:ext>
                  </a:extLst>
                </a:gridCol>
              </a:tblGrid>
              <a:tr h="405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4032"/>
                  </a:ext>
                </a:extLst>
              </a:tr>
              <a:tr h="202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Minimum Leverage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15%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994635"/>
                  </a:ext>
                </a:extLst>
              </a:tr>
              <a:tr h="202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Qualifying Project?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365643"/>
                  </a:ext>
                </a:extLst>
              </a:tr>
              <a:tr h="4738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Eligible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Primarily</a:t>
                      </a:r>
                      <a:r>
                        <a:rPr lang="en-US" sz="1200" baseline="0" dirty="0" smtClean="0"/>
                        <a:t> Non-Entitlement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Initial Implementation Year is for non-entitlement only. Schedule to allow for entitlement projects beginning in</a:t>
                      </a:r>
                      <a:r>
                        <a:rPr lang="en-US" sz="1200" baseline="0" dirty="0" smtClean="0"/>
                        <a:t> January 2019.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0604984"/>
                  </a:ext>
                </a:extLst>
              </a:tr>
              <a:tr h="4738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Application Time Period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None. Continuously open until funds are exhausted.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Non-Entitlement</a:t>
                      </a:r>
                      <a:r>
                        <a:rPr lang="en-US" sz="1200" baseline="0" dirty="0" smtClean="0"/>
                        <a:t> only period is from June to December 31 each year. Open application period is from January 1 to May 31 each year.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88127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785" y="4800596"/>
            <a:ext cx="9193565" cy="23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3" y="3048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267200" y="152400"/>
            <a:ext cx="4953000" cy="2286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Rental Development Initial Considerations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785" y="4800596"/>
            <a:ext cx="9193565" cy="2367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05" y="2160950"/>
            <a:ext cx="9116784" cy="2631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</a:t>
            </a:r>
          </a:p>
          <a:p>
            <a:endParaRPr lang="en-US" sz="15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Question is Does a Market Exist for your project?</a:t>
            </a:r>
          </a:p>
          <a:p>
            <a:endParaRPr lang="en-US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Study</a:t>
            </a:r>
          </a:p>
          <a:p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Pros : Timely, Profession, Reliable, Independent</a:t>
            </a:r>
          </a:p>
          <a:p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Cons : Costly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en-US" sz="15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Alternative Market Analysis</a:t>
            </a:r>
          </a:p>
          <a:p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Pros:  Cheep, Sized for Your Project</a:t>
            </a:r>
          </a:p>
          <a:p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Cons: May take longer, Not as reliable, Information may be difficult to obtain</a:t>
            </a:r>
            <a:endParaRPr lang="en-US" sz="1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3" y="3048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82156" y="152400"/>
            <a:ext cx="5038044" cy="198650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Alternative Market Study Requirements</a:t>
            </a:r>
            <a:br>
              <a:rPr lang="en-US" sz="3500" dirty="0" smtClean="0">
                <a:solidFill>
                  <a:schemeClr val="bg1"/>
                </a:solidFill>
              </a:rPr>
            </a:b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785" y="4800596"/>
            <a:ext cx="9193565" cy="2367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308047"/>
            <a:ext cx="9143998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0" lvl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Number </a:t>
            </a:r>
            <a:r>
              <a:rPr lang="en-US" dirty="0"/>
              <a:t>of prospective low income (80% of AMI and less) current rental households in </a:t>
            </a:r>
            <a:r>
              <a:rPr lang="en-US" dirty="0" smtClean="0"/>
              <a:t>	the </a:t>
            </a:r>
            <a:r>
              <a:rPr lang="en-US" dirty="0"/>
              <a:t>Market Area; </a:t>
            </a:r>
          </a:p>
          <a:p>
            <a:pPr marL="182880" lvl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Household </a:t>
            </a:r>
            <a:r>
              <a:rPr lang="en-US" dirty="0"/>
              <a:t>size of eligible </a:t>
            </a:r>
            <a:r>
              <a:rPr lang="en-US"/>
              <a:t>prospective </a:t>
            </a:r>
            <a:r>
              <a:rPr lang="en-US" smtClean="0"/>
              <a:t>renters; </a:t>
            </a:r>
            <a:endParaRPr lang="en-US" dirty="0"/>
          </a:p>
          <a:p>
            <a:pPr marL="182880" lvl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Vacancy </a:t>
            </a:r>
            <a:r>
              <a:rPr lang="en-US" dirty="0"/>
              <a:t>Rate of Comparable projects; </a:t>
            </a:r>
          </a:p>
          <a:p>
            <a:pPr marL="182880" lvl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Rents </a:t>
            </a:r>
            <a:r>
              <a:rPr lang="en-US" dirty="0"/>
              <a:t>of comparable projects; </a:t>
            </a:r>
          </a:p>
          <a:p>
            <a:pPr marL="182880" lvl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Capture </a:t>
            </a:r>
            <a:r>
              <a:rPr lang="en-US" dirty="0"/>
              <a:t>rate; </a:t>
            </a:r>
          </a:p>
          <a:p>
            <a:pPr marL="182880" lvl="0" indent="-18288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	Number </a:t>
            </a:r>
            <a:r>
              <a:rPr lang="en-US" dirty="0"/>
              <a:t>of rent burden households in the market </a:t>
            </a:r>
            <a:r>
              <a:rPr lang="en-US" dirty="0" smtClean="0"/>
              <a:t>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3" y="3048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82156" y="152400"/>
            <a:ext cx="5038044" cy="1986502"/>
          </a:xfrm>
        </p:spPr>
        <p:txBody>
          <a:bodyPr>
            <a:normAutofit/>
          </a:bodyPr>
          <a:lstStyle/>
          <a:p>
            <a:r>
              <a:rPr lang="en-US" dirty="0"/>
              <a:t>Affordability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785" y="4800596"/>
            <a:ext cx="9193565" cy="2367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308047"/>
            <a:ext cx="9143998" cy="3760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Affordability 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The 30% at 65% Rule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HOME Rents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High HOME – Acceptable for incomes above 50% AMI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Low HOME – Must be used for units set-aside for 50% and less AMI households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When are Low HOME rents required?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        The Project Rule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	HOME requires that when a project has more than 5 HOME assisted units that 20% must be at or below the Low HOME rents and the units must be occupied by households at that income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13" y="3048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82156" y="152400"/>
            <a:ext cx="5038044" cy="1986502"/>
          </a:xfrm>
        </p:spPr>
        <p:txBody>
          <a:bodyPr>
            <a:normAutofit/>
          </a:bodyPr>
          <a:lstStyle/>
          <a:p>
            <a:r>
              <a:rPr lang="en-US" dirty="0"/>
              <a:t>Affordability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785" y="4800596"/>
            <a:ext cx="9193565" cy="2367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308047"/>
            <a:ext cx="9143998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Period of Affordability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Long Term Affordability Required</a:t>
            </a:r>
          </a:p>
          <a:p>
            <a:pPr lvl="0">
              <a:spcBef>
                <a:spcPts val="400"/>
              </a:spcBef>
              <a:spcAft>
                <a:spcPts val="600"/>
              </a:spcAft>
            </a:pPr>
            <a:endParaRPr lang="en-US" dirty="0" smtClean="0"/>
          </a:p>
          <a:p>
            <a:pPr lvl="0">
              <a:spcBef>
                <a:spcPts val="400"/>
              </a:spcBef>
              <a:spcAft>
                <a:spcPts val="600"/>
              </a:spcAft>
            </a:pPr>
            <a:endParaRPr lang="en-US" dirty="0"/>
          </a:p>
          <a:p>
            <a:pPr lvl="0">
              <a:spcBef>
                <a:spcPts val="400"/>
              </a:spcBef>
              <a:spcAft>
                <a:spcPts val="600"/>
              </a:spcAft>
            </a:pPr>
            <a:endParaRPr lang="en-US" dirty="0" smtClean="0"/>
          </a:p>
          <a:p>
            <a:pPr lvl="0">
              <a:spcBef>
                <a:spcPts val="400"/>
              </a:spcBef>
              <a:spcAft>
                <a:spcPts val="600"/>
              </a:spcAft>
            </a:pPr>
            <a:endParaRPr lang="en-US" dirty="0"/>
          </a:p>
          <a:p>
            <a:pPr lvl="0">
              <a:spcBef>
                <a:spcPts val="400"/>
              </a:spcBef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5608"/>
              </p:ext>
            </p:extLst>
          </p:nvPr>
        </p:nvGraphicFramePr>
        <p:xfrm>
          <a:off x="27213" y="3077490"/>
          <a:ext cx="9116787" cy="205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434">
                  <a:extLst>
                    <a:ext uri="{9D8B030D-6E8A-4147-A177-3AD203B41FA5}">
                      <a16:colId xmlns:a16="http://schemas.microsoft.com/office/drawing/2014/main" val="2943311081"/>
                    </a:ext>
                  </a:extLst>
                </a:gridCol>
                <a:gridCol w="4672353">
                  <a:extLst>
                    <a:ext uri="{9D8B030D-6E8A-4147-A177-3AD203B41FA5}">
                      <a16:colId xmlns:a16="http://schemas.microsoft.com/office/drawing/2014/main" val="2105643181"/>
                    </a:ext>
                  </a:extLst>
                </a:gridCol>
              </a:tblGrid>
              <a:tr h="4106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Rental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Housing Activity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Minimum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 of Affordability in Years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841517"/>
                  </a:ext>
                </a:extLst>
              </a:tr>
              <a:tr h="410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Rehabilitation or acquisition of existing housing per unit amount of HOME funds: Under $15,000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3150064"/>
                  </a:ext>
                </a:extLst>
              </a:tr>
              <a:tr h="410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$15,000 to $40,000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1639646"/>
                  </a:ext>
                </a:extLst>
              </a:tr>
              <a:tr h="410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 $40,000 or rehabilitation involving refinancing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2139068"/>
                  </a:ext>
                </a:extLst>
              </a:tr>
              <a:tr h="4106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construction or acquisition of newly constructed housing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861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4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2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HOME Investment Partnership Program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600" dirty="0" smtClean="0"/>
              <a:t>Largest </a:t>
            </a:r>
            <a:r>
              <a:rPr lang="en-US" altLang="en-US" sz="2600" dirty="0"/>
              <a:t>federal block grant to state and local governments designed exclusively to create affordable housing for low-income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600" dirty="0"/>
              <a:t>40% of HOME funds go to </a:t>
            </a:r>
            <a:r>
              <a:rPr lang="en-US" altLang="en-US" sz="2600" dirty="0" smtClean="0"/>
              <a:t>states </a:t>
            </a:r>
            <a:r>
              <a:rPr lang="en-US" altLang="en-US" sz="2600" dirty="0"/>
              <a:t>and 60% to local participating jurisdictions (PJ</a:t>
            </a:r>
            <a:r>
              <a:rPr lang="en-US" altLang="en-US" sz="2600" dirty="0" smtClean="0"/>
              <a:t>)</a:t>
            </a:r>
          </a:p>
          <a:p>
            <a:endParaRPr lang="en-US" alt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93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2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HOME Investment Partnership Program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r>
              <a:rPr lang="en-US" altLang="en-US" sz="2400" dirty="0" smtClean="0"/>
              <a:t>Entitlement </a:t>
            </a:r>
            <a:r>
              <a:rPr lang="en-US" altLang="en-US" sz="2400" dirty="0"/>
              <a:t>Areas: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City </a:t>
            </a:r>
            <a:r>
              <a:rPr lang="en-US" altLang="en-US" sz="2400" dirty="0"/>
              <a:t>of Baton </a:t>
            </a:r>
            <a:r>
              <a:rPr lang="en-US" altLang="en-US" sz="2400" dirty="0" smtClean="0"/>
              <a:t>Rouge and the unincorporated areas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EBR Parish</a:t>
            </a:r>
            <a:r>
              <a:rPr lang="en-US" altLang="en-US" sz="2400" dirty="0"/>
              <a:t>, City of </a:t>
            </a:r>
            <a:r>
              <a:rPr lang="en-US" altLang="en-US" sz="2400" dirty="0" smtClean="0"/>
              <a:t>Lafayette and the unincorporated areas </a:t>
            </a:r>
            <a:r>
              <a:rPr lang="en-US" altLang="en-US" sz="2400" dirty="0"/>
              <a:t>of Lafayette Parish, Houma-Terrebonne, Cities of Alexandria, Lake Charles, Monroe, New Orleans, Shreveport and the Jefferson Parish Consortia</a:t>
            </a:r>
          </a:p>
          <a:p>
            <a:endParaRPr lang="en-US" altLang="en-US" sz="1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HUD </a:t>
            </a:r>
            <a:r>
              <a:rPr lang="en-US" altLang="en-US" sz="2400" dirty="0"/>
              <a:t>publishes annually the allocated amounts for each jurisdiction. Participating jurisdictions must have a current and approved consolidated plan describing how the HOME funds will be </a:t>
            </a:r>
            <a:r>
              <a:rPr lang="en-US" altLang="en-US" sz="2400" dirty="0" smtClean="0"/>
              <a:t>utilized.</a:t>
            </a: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53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2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HOME Investment Partnership Program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pPr>
              <a:buFont typeface="Arial" charset="0"/>
              <a:buNone/>
            </a:pPr>
            <a:r>
              <a:rPr lang="en-US" altLang="en-US" sz="2200" dirty="0"/>
              <a:t>Community Housing Development Organizations (CHDO)</a:t>
            </a:r>
          </a:p>
          <a:p>
            <a:pPr>
              <a:buFont typeface="Arial" charset="0"/>
              <a:buNone/>
            </a:pPr>
            <a:endParaRPr lang="en-US" altLang="en-US" sz="1200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200" dirty="0"/>
              <a:t>At least 15% of the HOME allocation must go to </a:t>
            </a:r>
            <a:r>
              <a:rPr lang="en-US" altLang="en-US" sz="2200" dirty="0" smtClean="0"/>
              <a:t>fund </a:t>
            </a:r>
            <a:r>
              <a:rPr lang="en-US" altLang="en-US" sz="2200" dirty="0"/>
              <a:t>housing to be owned, developed or sponsored by experienced, community driven non-profit organizations designated as CHDOs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200" dirty="0"/>
              <a:t>LHC designates </a:t>
            </a:r>
            <a:r>
              <a:rPr lang="en-US" altLang="en-US" sz="2200" dirty="0" smtClean="0"/>
              <a:t>CHDOs and they must have the following:</a:t>
            </a:r>
            <a:endParaRPr lang="en-US" altLang="en-US" sz="22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Organization and Capacity</a:t>
            </a:r>
            <a:endParaRPr lang="en-US" altLang="en-US" sz="22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A CHDO must have organizational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staff capacity relative to the role of owning, developing or sponsoring a housing development</a:t>
            </a:r>
            <a:endParaRPr lang="en-US" altLang="en-US" sz="22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57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03" y="-73077"/>
            <a:ext cx="9042797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32923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267200" y="152400"/>
            <a:ext cx="4953000" cy="22860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Percent of Funds to CHDOs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endParaRPr lang="en-US" sz="2600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855708"/>
              </p:ext>
            </p:extLst>
          </p:nvPr>
        </p:nvGraphicFramePr>
        <p:xfrm>
          <a:off x="470210" y="2274847"/>
          <a:ext cx="8229600" cy="349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075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2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Eligible Activities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endParaRPr lang="en-US" alt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/>
              <a:t>Affordable Homeownership Activity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altLang="en-US" dirty="0" smtClean="0"/>
              <a:t>down </a:t>
            </a:r>
            <a:r>
              <a:rPr lang="en-US" altLang="en-US" dirty="0"/>
              <a:t>payment assistance and closing costs </a:t>
            </a:r>
            <a:r>
              <a:rPr lang="en-US" altLang="en-US" dirty="0" smtClean="0"/>
              <a:t>assistance</a:t>
            </a:r>
          </a:p>
          <a:p>
            <a:pPr lvl="2"/>
            <a:endParaRPr lang="en-US" altLang="en-US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/>
              <a:t>New Construction rental and </a:t>
            </a:r>
            <a:r>
              <a:rPr lang="en-US" altLang="en-US" sz="2400" dirty="0" smtClean="0"/>
              <a:t>homebuyer</a:t>
            </a:r>
          </a:p>
          <a:p>
            <a:pPr lvl="1"/>
            <a:endParaRPr lang="en-US" alt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/>
              <a:t>Acquisition/Rehabilitation rental, homebuyer units and owner-occupied </a:t>
            </a:r>
            <a:r>
              <a:rPr lang="en-US" altLang="en-US" sz="2400" dirty="0" smtClean="0"/>
              <a:t>units</a:t>
            </a:r>
          </a:p>
          <a:p>
            <a:pPr lvl="1"/>
            <a:endParaRPr lang="en-US" alt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/>
              <a:t>Tenant-based Rental Assistance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557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2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Eligible Beneficiaries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84581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altLang="en-US" sz="2400" dirty="0"/>
              <a:t>Rental housing and rental assistance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at least 90% of households at or below 60% AMI</a:t>
            </a:r>
          </a:p>
          <a:p>
            <a:pPr>
              <a:buFont typeface="Wingdings" pitchFamily="2" charset="2"/>
              <a:buChar char="Ø"/>
            </a:pPr>
            <a:endParaRPr lang="en-US" altLang="en-US" sz="2400" dirty="0"/>
          </a:p>
          <a:p>
            <a:pPr>
              <a:buFont typeface="Wingdings" pitchFamily="2" charset="2"/>
              <a:buChar char="Ø"/>
            </a:pPr>
            <a:r>
              <a:rPr lang="en-US" altLang="en-US" sz="2400" dirty="0"/>
              <a:t>5 or more assisted rental units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at least 20% of households at or below 50% AMI</a:t>
            </a:r>
          </a:p>
          <a:p>
            <a:pPr>
              <a:buFont typeface="Arial" charset="0"/>
              <a:buNone/>
            </a:pPr>
            <a:endParaRPr lang="en-US" altLang="en-US" sz="2400" dirty="0"/>
          </a:p>
          <a:p>
            <a:pPr>
              <a:buFont typeface="Wingdings" pitchFamily="2" charset="2"/>
              <a:buChar char="Ø"/>
            </a:pPr>
            <a:r>
              <a:rPr lang="en-US" altLang="en-US" sz="2400" dirty="0"/>
              <a:t>Incomes of households receiving assistance must not exceed 80% AMI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8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3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Low Mod Population Distribution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sz="1750" dirty="0"/>
          </a:p>
          <a:p>
            <a:endParaRPr lang="en-US" sz="2600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22679"/>
              </p:ext>
            </p:extLst>
          </p:nvPr>
        </p:nvGraphicFramePr>
        <p:xfrm>
          <a:off x="457200" y="2133600"/>
          <a:ext cx="7981134" cy="363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495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99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73" y="0"/>
            <a:ext cx="9165771" cy="2133600"/>
          </a:xfrm>
          <a:prstGeom prst="rect">
            <a:avLst/>
          </a:prstGeom>
          <a:gradFill flip="none" rotWithShape="1">
            <a:gsLst>
              <a:gs pos="81000">
                <a:schemeClr val="accent1">
                  <a:tint val="66000"/>
                  <a:satMod val="160000"/>
                </a:schemeClr>
              </a:gs>
              <a:gs pos="49000">
                <a:srgbClr val="213C9C"/>
              </a:gs>
              <a:gs pos="25000">
                <a:srgbClr val="213C9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0903"/>
            <a:ext cx="1295400" cy="6251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228600" y="-2177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2438399" y="607090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5960524" y="6091068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182156" y="607090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6444734"/>
            <a:ext cx="571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LouisianaHousingCorp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@lahousingcorp</a:t>
            </a:r>
            <a:r>
              <a:rPr lang="en-US" sz="1200" b="1" dirty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rgbClr val="213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Louisiana-housing-corporation</a:t>
            </a:r>
            <a:endParaRPr lang="en-US" sz="1200" b="1" dirty="0">
              <a:solidFill>
                <a:srgbClr val="213C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6227848"/>
            <a:ext cx="137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13C9C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www.lhc.la.gov</a:t>
            </a:r>
            <a:endParaRPr lang="en-US" sz="1400" b="1" dirty="0">
              <a:solidFill>
                <a:srgbClr val="213C9C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5181600" cy="2286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Funds Available for Low Mod Population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-1" y="190881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endParaRPr lang="en-US" sz="1750" dirty="0"/>
          </a:p>
          <a:p>
            <a:endParaRPr lang="en-US" sz="2600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123738"/>
              </p:ext>
            </p:extLst>
          </p:nvPr>
        </p:nvGraphicFramePr>
        <p:xfrm>
          <a:off x="457200" y="2133601"/>
          <a:ext cx="822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949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E92B4B9AF547A33AA5D462C4A1C5" ma:contentTypeVersion="2" ma:contentTypeDescription="Create a new document." ma:contentTypeScope="" ma:versionID="904f6839b3a4957ae72589a57b1a4a3c">
  <xsd:schema xmlns:xsd="http://www.w3.org/2001/XMLSchema" xmlns:xs="http://www.w3.org/2001/XMLSchema" xmlns:p="http://schemas.microsoft.com/office/2006/metadata/properties" xmlns:ns2="9bfa651e-1493-4c79-b59e-52320b34b357" xmlns:ns3="e187e5b8-5350-4d50-94d9-3c64de64ff25" targetNamespace="http://schemas.microsoft.com/office/2006/metadata/properties" ma:root="true" ma:fieldsID="c0236e74b06ded5b3e4b92b4a9b0092e" ns2:_="" ns3:_="">
    <xsd:import namespace="9bfa651e-1493-4c79-b59e-52320b34b357"/>
    <xsd:import namespace="e187e5b8-5350-4d50-94d9-3c64de64ff25"/>
    <xsd:element name="properties">
      <xsd:complexType>
        <xsd:sequence>
          <xsd:element name="documentManagement">
            <xsd:complexType>
              <xsd:all>
                <xsd:element ref="ns2:FromProgram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a651e-1493-4c79-b59e-52320b34b357" elementFormDefault="qualified">
    <xsd:import namespace="http://schemas.microsoft.com/office/2006/documentManagement/types"/>
    <xsd:import namespace="http://schemas.microsoft.com/office/infopath/2007/PartnerControls"/>
    <xsd:element name="FromProgram" ma:index="8" ma:displayName="From Program" ma:default="Accounting" ma:format="Dropdown" ma:internalName="FromProgram">
      <xsd:simpleType>
        <xsd:restriction base="dms:Choice">
          <xsd:enumeration value="Accounting"/>
          <xsd:enumeration value="Administration"/>
          <xsd:enumeration value="Asset Management"/>
          <xsd:enumeration value="Bylaws of the Louisiana Housing Finance Agency"/>
          <xsd:enumeration value="Energy Assistance"/>
          <xsd:enumeration value="HOME"/>
          <xsd:enumeration value="Housing Trust Fund"/>
          <xsd:enumeration value="Human Resources"/>
          <xsd:enumeration value="Information Technology"/>
          <xsd:enumeration value="Internal Audit"/>
          <xsd:enumeration value="Legal"/>
          <xsd:enumeration value="Low-Income Housing Tax Credit"/>
          <xsd:enumeration value="Neighborhood Stabilization"/>
          <xsd:enumeration value="Non-Profit Rebuilding"/>
          <xsd:enumeration value="Performance Based Contract Administration"/>
          <xsd:enumeration value="Public Information &amp; Marketing"/>
          <xsd:enumeration value="Records Management"/>
          <xsd:enumeration value="Single Family (Homeownership)"/>
          <xsd:enumeration value="Special Programs"/>
          <xsd:enumeration value="Agency Properties"/>
          <xsd:enumeration value="Operations"/>
          <xsd:enumeration value="Procurement"/>
          <xsd:enumeration value="LHA"/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e5b8-5350-4d50-94d9-3c64de64ff2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romProgram xmlns="9bfa651e-1493-4c79-b59e-52320b34b357">Accounting</FromProgram>
    <_dlc_DocId xmlns="e187e5b8-5350-4d50-94d9-3c64de64ff25">35A5UYQPYMWZ-269-9</_dlc_DocId>
    <_dlc_DocIdUrl xmlns="e187e5b8-5350-4d50-94d9-3c64de64ff25">
      <Url>http://sharepoint/pr/_layouts/DocIdRedir.aspx?ID=35A5UYQPYMWZ-269-9</Url>
      <Description>35A5UYQPYMWZ-269-9</Description>
    </_dlc_DocIdUrl>
  </documentManagement>
</p:properties>
</file>

<file path=customXml/itemProps1.xml><?xml version="1.0" encoding="utf-8"?>
<ds:datastoreItem xmlns:ds="http://schemas.openxmlformats.org/officeDocument/2006/customXml" ds:itemID="{7C6F5BE6-D7C7-4829-9D2E-22ED209399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BB212-5383-403D-A1BD-C02E6F27D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a651e-1493-4c79-b59e-52320b34b357"/>
    <ds:schemaRef ds:uri="e187e5b8-5350-4d50-94d9-3c64de64f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F92EC-BF0F-4F1A-8F3F-9E3F42B5788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CA482D6-88F9-4539-91F6-EC7C528F7514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9bfa651e-1493-4c79-b59e-52320b34b357"/>
    <ds:schemaRef ds:uri="http://schemas.openxmlformats.org/package/2006/metadata/core-properties"/>
    <ds:schemaRef ds:uri="e187e5b8-5350-4d50-94d9-3c64de64ff2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720</Words>
  <Application>Microsoft Office PowerPoint</Application>
  <PresentationFormat>On-screen Show (4:3)</PresentationFormat>
  <Paragraphs>193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PowerPoint Presentation</vt:lpstr>
      <vt:lpstr>HOME Investment Partnership Program</vt:lpstr>
      <vt:lpstr>HOME Investment Partnership Program</vt:lpstr>
      <vt:lpstr>HOME Investment Partnership Program</vt:lpstr>
      <vt:lpstr>Percent of Funds to CHDOs</vt:lpstr>
      <vt:lpstr>Eligible Activities</vt:lpstr>
      <vt:lpstr>Eligible Beneficiaries</vt:lpstr>
      <vt:lpstr>Low Mod Population Distribution</vt:lpstr>
      <vt:lpstr>Funds Available for Low Mod Population</vt:lpstr>
      <vt:lpstr>Funds Available for Low Mod Population by PJ</vt:lpstr>
      <vt:lpstr>Overall Production</vt:lpstr>
      <vt:lpstr>HOME Investment Partnership Program</vt:lpstr>
      <vt:lpstr>HOME Investment Partnership Program</vt:lpstr>
      <vt:lpstr>Rental Development Initial Considerations</vt:lpstr>
      <vt:lpstr>Alternative Market Study Requirements </vt:lpstr>
      <vt:lpstr>Affordability</vt:lpstr>
      <vt:lpstr>Affordability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kdorsey</dc:creator>
  <cp:lastModifiedBy>Robert McNeese</cp:lastModifiedBy>
  <cp:revision>121</cp:revision>
  <dcterms:created xsi:type="dcterms:W3CDTF">2015-04-09T14:19:40Z</dcterms:created>
  <dcterms:modified xsi:type="dcterms:W3CDTF">2018-04-10T13:22:27Z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0x01010006EAE92B4B9AF547A33AA5D462C4A1C5</vt:lpwstr>
  </property>
  <property fmtid="{D5CDD505-2E9C-101B-9397-08002B2CF9AE}" pid="3" name="_dlc_DocIdItemGuid">
    <vt:lpwstr>ff2ee886-6917-489a-b8fd-0edea619e4b2</vt:lpwstr>
  </property>
</Properties>
</file>