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5"/>
  </p:sldMasterIdLst>
  <p:notesMasterIdLst>
    <p:notesMasterId r:id="rId22"/>
  </p:notesMasterIdLst>
  <p:handoutMasterIdLst>
    <p:handoutMasterId r:id="rId23"/>
  </p:handoutMasterIdLst>
  <p:sldIdLst>
    <p:sldId id="272" r:id="rId6"/>
    <p:sldId id="290" r:id="rId7"/>
    <p:sldId id="299" r:id="rId8"/>
    <p:sldId id="296" r:id="rId9"/>
    <p:sldId id="284" r:id="rId10"/>
    <p:sldId id="286" r:id="rId11"/>
    <p:sldId id="285" r:id="rId12"/>
    <p:sldId id="287" r:id="rId13"/>
    <p:sldId id="292" r:id="rId14"/>
    <p:sldId id="291" r:id="rId15"/>
    <p:sldId id="288" r:id="rId16"/>
    <p:sldId id="297" r:id="rId17"/>
    <p:sldId id="298" r:id="rId18"/>
    <p:sldId id="276" r:id="rId19"/>
    <p:sldId id="267" r:id="rId20"/>
    <p:sldId id="259" r:id="rId21"/>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6" userDrawn="1">
          <p15:clr>
            <a:srgbClr val="A4A3A4"/>
          </p15:clr>
        </p15:guide>
        <p15:guide id="2" pos="386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EAF0"/>
    <a:srgbClr val="294B65"/>
    <a:srgbClr val="00B5BF"/>
    <a:srgbClr val="356081"/>
    <a:srgbClr val="FFC83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053"/>
    <p:restoredTop sz="94584"/>
  </p:normalViewPr>
  <p:slideViewPr>
    <p:cSldViewPr snapToGrid="0" snapToObjects="1" showGuides="1">
      <p:cViewPr varScale="1">
        <p:scale>
          <a:sx n="83" d="100"/>
          <a:sy n="83" d="100"/>
        </p:scale>
        <p:origin x="408" y="67"/>
      </p:cViewPr>
      <p:guideLst>
        <p:guide orient="horz" pos="2136"/>
        <p:guide pos="386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presProps" Target="presProp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handoutMaster" Target="handoutMasters/handoutMaster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notesMaster" Target="notesMasters/notes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EBD70816-3A3F-40D5-90E6-F92EB581A422}" type="datetimeFigureOut">
              <a:rPr lang="en-US" smtClean="0"/>
              <a:t>7/14/2022</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43B89844-EEFC-4A80-BE12-6ED4862D7733}" type="slidenum">
              <a:rPr lang="en-US" smtClean="0"/>
              <a:t>‹#›</a:t>
            </a:fld>
            <a:endParaRPr lang="en-US"/>
          </a:p>
        </p:txBody>
      </p:sp>
    </p:spTree>
    <p:extLst>
      <p:ext uri="{BB962C8B-B14F-4D97-AF65-F5344CB8AC3E}">
        <p14:creationId xmlns:p14="http://schemas.microsoft.com/office/powerpoint/2010/main" val="334954785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22807CD1-F3AF-FF4C-BC06-A1A10E62C2FF}" type="datetimeFigureOut">
              <a:rPr lang="en-US" smtClean="0"/>
              <a:t>7/14/2022</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29795CDA-4CBB-0340-9374-ADFA43BA2E81}" type="slidenum">
              <a:rPr lang="en-US" smtClean="0"/>
              <a:t>‹#›</a:t>
            </a:fld>
            <a:endParaRPr lang="en-US"/>
          </a:p>
        </p:txBody>
      </p:sp>
    </p:spTree>
    <p:extLst>
      <p:ext uri="{BB962C8B-B14F-4D97-AF65-F5344CB8AC3E}">
        <p14:creationId xmlns:p14="http://schemas.microsoft.com/office/powerpoint/2010/main" val="24673420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9795CDA-4CBB-0340-9374-ADFA43BA2E81}" type="slidenum">
              <a:rPr lang="en-US" smtClean="0"/>
              <a:t>1</a:t>
            </a:fld>
            <a:endParaRPr lang="en-US"/>
          </a:p>
        </p:txBody>
      </p:sp>
    </p:spTree>
    <p:extLst>
      <p:ext uri="{BB962C8B-B14F-4D97-AF65-F5344CB8AC3E}">
        <p14:creationId xmlns:p14="http://schemas.microsoft.com/office/powerpoint/2010/main" val="41976084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9795CDA-4CBB-0340-9374-ADFA43BA2E81}" type="slidenum">
              <a:rPr lang="en-US" smtClean="0"/>
              <a:t>16</a:t>
            </a:fld>
            <a:endParaRPr lang="en-US"/>
          </a:p>
        </p:txBody>
      </p:sp>
    </p:spTree>
    <p:extLst>
      <p:ext uri="{BB962C8B-B14F-4D97-AF65-F5344CB8AC3E}">
        <p14:creationId xmlns:p14="http://schemas.microsoft.com/office/powerpoint/2010/main" val="27651968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370D1520-C4A2-CF4B-B18F-3390E3324D39}" type="datetimeFigureOut">
              <a:rPr lang="en-US" smtClean="0"/>
              <a:t>7/14/2022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8FF7F8-2094-8540-B1F2-0AA40F858334}" type="slidenum">
              <a:rPr lang="en-US" smtClean="0"/>
              <a:t>‹#›</a:t>
            </a:fld>
            <a:endParaRPr lang="en-US"/>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638681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Date Placeholder 2"/>
          <p:cNvSpPr>
            <a:spLocks noGrp="1"/>
          </p:cNvSpPr>
          <p:nvPr>
            <p:ph type="dt" sz="half" idx="10"/>
          </p:nvPr>
        </p:nvSpPr>
        <p:spPr/>
        <p:txBody>
          <a:bodyPr/>
          <a:lstStyle/>
          <a:p>
            <a:fld id="{370D1520-C4A2-CF4B-B18F-3390E3324D39}" type="datetimeFigureOut">
              <a:rPr lang="en-US" smtClean="0"/>
              <a:t>7/14/2022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48FF7F8-2094-8540-B1F2-0AA40F858334}" type="slidenum">
              <a:rPr lang="en-US" smtClean="0"/>
              <a:t>‹#›</a:t>
            </a:fld>
            <a:endParaRPr lang="en-US"/>
          </a:p>
        </p:txBody>
      </p:sp>
    </p:spTree>
    <p:extLst>
      <p:ext uri="{BB962C8B-B14F-4D97-AF65-F5344CB8AC3E}">
        <p14:creationId xmlns:p14="http://schemas.microsoft.com/office/powerpoint/2010/main" val="35473864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370D1520-C4A2-CF4B-B18F-3390E3324D39}" type="datetimeFigureOut">
              <a:rPr lang="en-US" smtClean="0"/>
              <a:t>7/14/2022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8FF7F8-2094-8540-B1F2-0AA40F858334}" type="slidenum">
              <a:rPr lang="en-US" smtClean="0"/>
              <a:t>‹#›</a:t>
            </a:fld>
            <a:endParaRPr lang="en-US"/>
          </a:p>
        </p:txBody>
      </p:sp>
    </p:spTree>
    <p:extLst>
      <p:ext uri="{BB962C8B-B14F-4D97-AF65-F5344CB8AC3E}">
        <p14:creationId xmlns:p14="http://schemas.microsoft.com/office/powerpoint/2010/main" val="20547867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370D1520-C4A2-CF4B-B18F-3390E3324D39}" type="datetimeFigureOut">
              <a:rPr lang="en-US" smtClean="0"/>
              <a:t>7/14/2022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8FF7F8-2094-8540-B1F2-0AA40F858334}" type="slidenum">
              <a:rPr lang="en-US" smtClean="0"/>
              <a:t>‹#›</a:t>
            </a:fld>
            <a:endParaRPr lang="en-US"/>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38094520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370D1520-C4A2-CF4B-B18F-3390E3324D39}" type="datetimeFigureOut">
              <a:rPr lang="en-US" smtClean="0"/>
              <a:t>7/14/2022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8FF7F8-2094-8540-B1F2-0AA40F858334}" type="slidenum">
              <a:rPr lang="en-US" smtClean="0"/>
              <a:t>‹#›</a:t>
            </a:fld>
            <a:endParaRPr lang="en-US"/>
          </a:p>
        </p:txBody>
      </p:sp>
    </p:spTree>
    <p:extLst>
      <p:ext uri="{BB962C8B-B14F-4D97-AF65-F5344CB8AC3E}">
        <p14:creationId xmlns:p14="http://schemas.microsoft.com/office/powerpoint/2010/main" val="29256853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smtClean="0"/>
              <a:t>Edit Master text styles</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370D1520-C4A2-CF4B-B18F-3390E3324D39}" type="datetimeFigureOut">
              <a:rPr lang="en-US" smtClean="0"/>
              <a:t>7/14/2022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8FF7F8-2094-8540-B1F2-0AA40F858334}" type="slidenum">
              <a:rPr lang="en-US" smtClean="0"/>
              <a:t>‹#›</a:t>
            </a:fld>
            <a:endParaRPr lang="en-US"/>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10829541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smtClean="0"/>
              <a:t>Edit Master text styles</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370D1520-C4A2-CF4B-B18F-3390E3324D39}" type="datetimeFigureOut">
              <a:rPr lang="en-US" smtClean="0"/>
              <a:t>7/14/2022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8FF7F8-2094-8540-B1F2-0AA40F858334}" type="slidenum">
              <a:rPr lang="en-US" smtClean="0"/>
              <a:t>‹#›</a:t>
            </a:fld>
            <a:endParaRPr lang="en-US"/>
          </a:p>
        </p:txBody>
      </p:sp>
    </p:spTree>
    <p:extLst>
      <p:ext uri="{BB962C8B-B14F-4D97-AF65-F5344CB8AC3E}">
        <p14:creationId xmlns:p14="http://schemas.microsoft.com/office/powerpoint/2010/main" val="17010510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70D1520-C4A2-CF4B-B18F-3390E3324D39}" type="datetimeFigureOut">
              <a:rPr lang="en-US" smtClean="0"/>
              <a:t>7/14/2022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8FF7F8-2094-8540-B1F2-0AA40F858334}" type="slidenum">
              <a:rPr lang="en-US" smtClean="0"/>
              <a:t>‹#›</a:t>
            </a:fld>
            <a:endParaRPr lang="en-US"/>
          </a:p>
        </p:txBody>
      </p:sp>
    </p:spTree>
    <p:extLst>
      <p:ext uri="{BB962C8B-B14F-4D97-AF65-F5344CB8AC3E}">
        <p14:creationId xmlns:p14="http://schemas.microsoft.com/office/powerpoint/2010/main" val="2250886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70D1520-C4A2-CF4B-B18F-3390E3324D39}" type="datetimeFigureOut">
              <a:rPr lang="en-US" smtClean="0"/>
              <a:t>7/14/2022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8FF7F8-2094-8540-B1F2-0AA40F858334}" type="slidenum">
              <a:rPr lang="en-US" smtClean="0"/>
              <a:t>‹#›</a:t>
            </a:fld>
            <a:endParaRPr lang="en-US"/>
          </a:p>
        </p:txBody>
      </p:sp>
    </p:spTree>
    <p:extLst>
      <p:ext uri="{BB962C8B-B14F-4D97-AF65-F5344CB8AC3E}">
        <p14:creationId xmlns:p14="http://schemas.microsoft.com/office/powerpoint/2010/main" val="26651160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nchor="ct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70D1520-C4A2-CF4B-B18F-3390E3324D39}" type="datetimeFigureOut">
              <a:rPr lang="en-US" smtClean="0"/>
              <a:t>7/14/2022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8FF7F8-2094-8540-B1F2-0AA40F858334}" type="slidenum">
              <a:rPr lang="en-US" smtClean="0"/>
              <a:t>‹#›</a:t>
            </a:fld>
            <a:endParaRPr lang="en-US"/>
          </a:p>
        </p:txBody>
      </p:sp>
    </p:spTree>
    <p:extLst>
      <p:ext uri="{BB962C8B-B14F-4D97-AF65-F5344CB8AC3E}">
        <p14:creationId xmlns:p14="http://schemas.microsoft.com/office/powerpoint/2010/main" val="17291084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370D1520-C4A2-CF4B-B18F-3390E3324D39}" type="datetimeFigureOut">
              <a:rPr lang="en-US" smtClean="0"/>
              <a:t>7/14/2022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8FF7F8-2094-8540-B1F2-0AA40F858334}" type="slidenum">
              <a:rPr lang="en-US" smtClean="0"/>
              <a:t>‹#›</a:t>
            </a:fld>
            <a:endParaRPr lang="en-US"/>
          </a:p>
        </p:txBody>
      </p:sp>
    </p:spTree>
    <p:extLst>
      <p:ext uri="{BB962C8B-B14F-4D97-AF65-F5344CB8AC3E}">
        <p14:creationId xmlns:p14="http://schemas.microsoft.com/office/powerpoint/2010/main" val="19103405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370D1520-C4A2-CF4B-B18F-3390E3324D39}" type="datetimeFigureOut">
              <a:rPr lang="en-US" smtClean="0"/>
              <a:t>7/14/2022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48FF7F8-2094-8540-B1F2-0AA40F858334}" type="slidenum">
              <a:rPr lang="en-US" smtClean="0"/>
              <a:t>‹#›</a:t>
            </a:fld>
            <a:endParaRPr lang="en-US"/>
          </a:p>
        </p:txBody>
      </p:sp>
    </p:spTree>
    <p:extLst>
      <p:ext uri="{BB962C8B-B14F-4D97-AF65-F5344CB8AC3E}">
        <p14:creationId xmlns:p14="http://schemas.microsoft.com/office/powerpoint/2010/main" val="24402116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370D1520-C4A2-CF4B-B18F-3390E3324D39}" type="datetimeFigureOut">
              <a:rPr lang="en-US" smtClean="0"/>
              <a:t>7/14/2022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48FF7F8-2094-8540-B1F2-0AA40F858334}" type="slidenum">
              <a:rPr lang="en-US" smtClean="0"/>
              <a:t>‹#›</a:t>
            </a:fld>
            <a:endParaRPr lang="en-US"/>
          </a:p>
        </p:txBody>
      </p:sp>
    </p:spTree>
    <p:extLst>
      <p:ext uri="{BB962C8B-B14F-4D97-AF65-F5344CB8AC3E}">
        <p14:creationId xmlns:p14="http://schemas.microsoft.com/office/powerpoint/2010/main" val="31273776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370D1520-C4A2-CF4B-B18F-3390E3324D39}" type="datetimeFigureOut">
              <a:rPr lang="en-US" smtClean="0"/>
              <a:t>7/14/2022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48FF7F8-2094-8540-B1F2-0AA40F858334}" type="slidenum">
              <a:rPr lang="en-US" smtClean="0"/>
              <a:t>‹#›</a:t>
            </a:fld>
            <a:endParaRPr lang="en-US"/>
          </a:p>
        </p:txBody>
      </p:sp>
    </p:spTree>
    <p:extLst>
      <p:ext uri="{BB962C8B-B14F-4D97-AF65-F5344CB8AC3E}">
        <p14:creationId xmlns:p14="http://schemas.microsoft.com/office/powerpoint/2010/main" val="28748600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70D1520-C4A2-CF4B-B18F-3390E3324D39}" type="datetimeFigureOut">
              <a:rPr lang="en-US" smtClean="0"/>
              <a:t>7/14/2022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48FF7F8-2094-8540-B1F2-0AA40F858334}" type="slidenum">
              <a:rPr lang="en-US" smtClean="0"/>
              <a:t>‹#›</a:t>
            </a:fld>
            <a:endParaRPr lang="en-US"/>
          </a:p>
        </p:txBody>
      </p:sp>
    </p:spTree>
    <p:extLst>
      <p:ext uri="{BB962C8B-B14F-4D97-AF65-F5344CB8AC3E}">
        <p14:creationId xmlns:p14="http://schemas.microsoft.com/office/powerpoint/2010/main" val="26718047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370D1520-C4A2-CF4B-B18F-3390E3324D39}" type="datetimeFigureOut">
              <a:rPr lang="en-US" smtClean="0"/>
              <a:t>7/14/2022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48FF7F8-2094-8540-B1F2-0AA40F858334}" type="slidenum">
              <a:rPr lang="en-US" smtClean="0"/>
              <a:t>‹#›</a:t>
            </a:fld>
            <a:endParaRPr lang="en-US"/>
          </a:p>
        </p:txBody>
      </p:sp>
    </p:spTree>
    <p:extLst>
      <p:ext uri="{BB962C8B-B14F-4D97-AF65-F5344CB8AC3E}">
        <p14:creationId xmlns:p14="http://schemas.microsoft.com/office/powerpoint/2010/main" val="12025031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en-US" smtClean="0"/>
              <a:t>Click to edit Master title style</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370D1520-C4A2-CF4B-B18F-3390E3324D39}" type="datetimeFigureOut">
              <a:rPr lang="en-US" smtClean="0"/>
              <a:t>7/14/2022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48FF7F8-2094-8540-B1F2-0AA40F858334}" type="slidenum">
              <a:rPr lang="en-US" smtClean="0"/>
              <a:t>‹#›</a:t>
            </a:fld>
            <a:endParaRPr lang="en-US"/>
          </a:p>
        </p:txBody>
      </p:sp>
    </p:spTree>
    <p:extLst>
      <p:ext uri="{BB962C8B-B14F-4D97-AF65-F5344CB8AC3E}">
        <p14:creationId xmlns:p14="http://schemas.microsoft.com/office/powerpoint/2010/main" val="18073537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370D1520-C4A2-CF4B-B18F-3390E3324D39}" type="datetimeFigureOut">
              <a:rPr lang="en-US" smtClean="0"/>
              <a:t>7/14/2022</a:t>
            </a:fld>
            <a:endParaRPr lang="en-US"/>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n-US"/>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748FF7F8-2094-8540-B1F2-0AA40F858334}" type="slidenum">
              <a:rPr lang="en-US" smtClean="0"/>
              <a:t>‹#›</a:t>
            </a:fld>
            <a:endParaRPr lang="en-US"/>
          </a:p>
        </p:txBody>
      </p:sp>
    </p:spTree>
    <p:extLst>
      <p:ext uri="{BB962C8B-B14F-4D97-AF65-F5344CB8AC3E}">
        <p14:creationId xmlns:p14="http://schemas.microsoft.com/office/powerpoint/2010/main" val="873041649"/>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2.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1CAE86A5-F240-D54A-853D-7A11018D55A6}"/>
              </a:ext>
            </a:extLst>
          </p:cNvPr>
          <p:cNvSpPr txBox="1">
            <a:spLocks/>
          </p:cNvSpPr>
          <p:nvPr/>
        </p:nvSpPr>
        <p:spPr>
          <a:xfrm>
            <a:off x="0" y="3516740"/>
            <a:ext cx="12192000" cy="1924050"/>
          </a:xfrm>
          <a:prstGeom prst="rect">
            <a:avLst/>
          </a:prstGeom>
          <a:solidFill>
            <a:srgbClr val="00B5BF">
              <a:alpha val="85000"/>
            </a:srgbClr>
          </a:solidFill>
        </p:spPr>
        <p:txBody>
          <a:bodyPr vert="horz" lIns="274320" tIns="45720" rIns="27432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400" spc="300" dirty="0">
                <a:solidFill>
                  <a:schemeClr val="bg1"/>
                </a:solidFill>
                <a:latin typeface="Tahoma" panose="020B0604030504040204" pitchFamily="34" charset="0"/>
                <a:ea typeface="Tahoma" panose="020B0604030504040204" pitchFamily="34" charset="0"/>
                <a:cs typeface="Tahoma" panose="020B0604030504040204" pitchFamily="34" charset="0"/>
              </a:rPr>
              <a:t>LOUISIANA NEIGHBORHOOD LANDLORD RENTAL PROGRAM PHASE 3 (NLRP3)</a:t>
            </a:r>
          </a:p>
          <a:p>
            <a:endParaRPr lang="en-US" sz="5000" spc="300" dirty="0">
              <a:solidFill>
                <a:schemeClr val="bg1"/>
              </a:solidFill>
              <a:latin typeface="Poppins" pitchFamily="2" charset="77"/>
              <a:cs typeface="Poppins" pitchFamily="2" charset="77"/>
            </a:endParaRPr>
          </a:p>
        </p:txBody>
      </p:sp>
      <p:sp>
        <p:nvSpPr>
          <p:cNvPr id="7" name="Rectangle 6">
            <a:extLst>
              <a:ext uri="{FF2B5EF4-FFF2-40B4-BE49-F238E27FC236}">
                <a16:creationId xmlns:a16="http://schemas.microsoft.com/office/drawing/2014/main" id="{27E1AF9D-67F8-9247-AF42-30855158C2E1}"/>
              </a:ext>
            </a:extLst>
          </p:cNvPr>
          <p:cNvSpPr/>
          <p:nvPr/>
        </p:nvSpPr>
        <p:spPr>
          <a:xfrm>
            <a:off x="4328932" y="5068541"/>
            <a:ext cx="3576577" cy="9528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5BF">
                  <a:alpha val="85000"/>
                </a:srgbClr>
              </a:solidFill>
            </a:endParaRPr>
          </a:p>
        </p:txBody>
      </p:sp>
      <p:pic>
        <p:nvPicPr>
          <p:cNvPr id="12" name="Picture 11">
            <a:extLst>
              <a:ext uri="{FF2B5EF4-FFF2-40B4-BE49-F238E27FC236}">
                <a16:creationId xmlns:a16="http://schemas.microsoft.com/office/drawing/2014/main" id="{E90AA930-3561-6846-880C-57BBBC0A9204}"/>
              </a:ext>
            </a:extLst>
          </p:cNvPr>
          <p:cNvPicPr>
            <a:picLocks noChangeAspect="1"/>
          </p:cNvPicPr>
          <p:nvPr/>
        </p:nvPicPr>
        <p:blipFill>
          <a:blip r:embed="rId4"/>
          <a:stretch>
            <a:fillRect/>
          </a:stretch>
        </p:blipFill>
        <p:spPr>
          <a:xfrm>
            <a:off x="4626417" y="5269704"/>
            <a:ext cx="3015366" cy="552817"/>
          </a:xfrm>
          <a:prstGeom prst="rect">
            <a:avLst/>
          </a:prstGeom>
        </p:spPr>
      </p:pic>
    </p:spTree>
    <p:extLst>
      <p:ext uri="{BB962C8B-B14F-4D97-AF65-F5344CB8AC3E}">
        <p14:creationId xmlns:p14="http://schemas.microsoft.com/office/powerpoint/2010/main" val="407188927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0E1CAF-D087-194F-B779-FAC33B94C99C}"/>
              </a:ext>
            </a:extLst>
          </p:cNvPr>
          <p:cNvSpPr>
            <a:spLocks noGrp="1"/>
          </p:cNvSpPr>
          <p:nvPr>
            <p:ph type="title"/>
          </p:nvPr>
        </p:nvSpPr>
        <p:spPr>
          <a:xfrm>
            <a:off x="1055771" y="609885"/>
            <a:ext cx="5257800" cy="502210"/>
          </a:xfrm>
        </p:spPr>
        <p:txBody>
          <a:bodyPr lIns="0" anchor="t">
            <a:normAutofit/>
          </a:bodyPr>
          <a:lstStyle/>
          <a:p>
            <a:pPr marR="0" lvl="0" algn="ctr">
              <a:spcBef>
                <a:spcPts val="300"/>
              </a:spcBef>
              <a:spcAft>
                <a:spcPts val="0"/>
              </a:spcAft>
              <a:buClr>
                <a:srgbClr val="1F4D78"/>
              </a:buClr>
              <a:buSzPts val="1200"/>
              <a:tabLst>
                <a:tab pos="648335" algn="l"/>
              </a:tabLst>
            </a:pPr>
            <a:r>
              <a:rPr lang="en-US" sz="2400" b="1" spc="-5" dirty="0">
                <a:solidFill>
                  <a:schemeClr val="bg1"/>
                </a:solidFill>
                <a:latin typeface="Tahoma" panose="020B0604030504040204" pitchFamily="34" charset="0"/>
                <a:ea typeface="Times New Roman" panose="02020603050405020304" pitchFamily="18" charset="0"/>
              </a:rPr>
              <a:t>AFFORDABILITY</a:t>
            </a:r>
            <a:r>
              <a:rPr lang="en-US" sz="2400" b="1" spc="-15" dirty="0">
                <a:solidFill>
                  <a:schemeClr val="bg1"/>
                </a:solidFill>
                <a:latin typeface="Tahoma" panose="020B0604030504040204" pitchFamily="34" charset="0"/>
                <a:ea typeface="Times New Roman" panose="02020603050405020304" pitchFamily="18" charset="0"/>
              </a:rPr>
              <a:t> </a:t>
            </a:r>
            <a:r>
              <a:rPr lang="en-US" sz="2400" b="1" spc="-5" dirty="0">
                <a:solidFill>
                  <a:schemeClr val="bg1"/>
                </a:solidFill>
                <a:latin typeface="Tahoma" panose="020B0604030504040204" pitchFamily="34" charset="0"/>
                <a:ea typeface="Times New Roman" panose="02020603050405020304" pitchFamily="18" charset="0"/>
              </a:rPr>
              <a:t>REQUIREMENTS</a:t>
            </a:r>
            <a:endParaRPr lang="en-US" sz="2400" b="1" spc="-5" dirty="0">
              <a:solidFill>
                <a:schemeClr val="bg1"/>
              </a:solidFill>
              <a:effectLst/>
              <a:latin typeface="Tahoma" panose="020B0604030504040204" pitchFamily="34" charset="0"/>
              <a:ea typeface="Times New Roman" panose="02020603050405020304" pitchFamily="18" charset="0"/>
            </a:endParaRPr>
          </a:p>
        </p:txBody>
      </p:sp>
      <p:sp>
        <p:nvSpPr>
          <p:cNvPr id="6" name="Title 1">
            <a:extLst>
              <a:ext uri="{FF2B5EF4-FFF2-40B4-BE49-F238E27FC236}">
                <a16:creationId xmlns:a16="http://schemas.microsoft.com/office/drawing/2014/main" id="{312D0315-AE80-1740-A014-D8E0A9221EE0}"/>
              </a:ext>
            </a:extLst>
          </p:cNvPr>
          <p:cNvSpPr txBox="1">
            <a:spLocks/>
          </p:cNvSpPr>
          <p:nvPr/>
        </p:nvSpPr>
        <p:spPr>
          <a:xfrm>
            <a:off x="495300" y="1299013"/>
            <a:ext cx="6378742" cy="2682875"/>
          </a:xfrm>
          <a:prstGeom prst="rect">
            <a:avLst/>
          </a:prstGeom>
        </p:spPr>
        <p:txBody>
          <a:bodyPr vert="horz" lIns="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40"/>
              </a:spcBef>
            </a:pPr>
            <a:r>
              <a:rPr lang="en-US" sz="1400" b="1" dirty="0">
                <a:latin typeface="Calibri" panose="020F0502020204030204" pitchFamily="34" charset="0"/>
                <a:ea typeface="Calibri" panose="020F0502020204030204" pitchFamily="34" charset="0"/>
              </a:rPr>
              <a:t> </a:t>
            </a:r>
            <a:endParaRPr lang="en-US" sz="1400" dirty="0" smtClean="0">
              <a:latin typeface="Calibri" panose="020F0502020204030204" pitchFamily="34" charset="0"/>
              <a:ea typeface="Calibri" panose="020F0502020204030204" pitchFamily="34" charset="0"/>
            </a:endParaRPr>
          </a:p>
          <a:p>
            <a:pPr marL="419100" marR="415290" algn="just">
              <a:lnSpc>
                <a:spcPct val="115000"/>
              </a:lnSpc>
              <a:spcBef>
                <a:spcPts val="0"/>
              </a:spcBef>
              <a:spcAft>
                <a:spcPts val="0"/>
              </a:spcAft>
            </a:pPr>
            <a:r>
              <a:rPr lang="en-US" sz="1400" dirty="0" smtClean="0">
                <a:solidFill>
                  <a:schemeClr val="bg1"/>
                </a:solidFill>
                <a:latin typeface="Tahoma" panose="020B0604030504040204" pitchFamily="34" charset="0"/>
                <a:ea typeface="Tahoma" panose="020B0604030504040204" pitchFamily="34" charset="0"/>
                <a:cs typeface="Tahoma" panose="020B0604030504040204" pitchFamily="34" charset="0"/>
              </a:rPr>
              <a:t>The NLRP3 Initiative requires Qualified Households to occupy the residential housing units in a Qualified</a:t>
            </a:r>
            <a:r>
              <a:rPr lang="en-US" sz="1400" spc="5"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400" dirty="0" smtClean="0">
                <a:solidFill>
                  <a:schemeClr val="bg1"/>
                </a:solidFill>
                <a:latin typeface="Tahoma" panose="020B0604030504040204" pitchFamily="34" charset="0"/>
                <a:ea typeface="Tahoma" panose="020B0604030504040204" pitchFamily="34" charset="0"/>
                <a:cs typeface="Tahoma" panose="020B0604030504040204" pitchFamily="34" charset="0"/>
              </a:rPr>
              <a:t>Project on and after the Conversion Date for a period of ten (10) complete calendar years (“</a:t>
            </a:r>
            <a:r>
              <a:rPr lang="en-US" sz="14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Affordability</a:t>
            </a:r>
            <a:r>
              <a:rPr lang="en-US" sz="1400" b="1" spc="5"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4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Period</a:t>
            </a:r>
            <a:r>
              <a:rPr lang="en-US" sz="1400" dirty="0" smtClean="0">
                <a:solidFill>
                  <a:schemeClr val="bg1"/>
                </a:solidFill>
                <a:latin typeface="Tahoma" panose="020B0604030504040204" pitchFamily="34" charset="0"/>
                <a:ea typeface="Tahoma" panose="020B0604030504040204" pitchFamily="34" charset="0"/>
                <a:cs typeface="Tahoma" panose="020B0604030504040204" pitchFamily="34" charset="0"/>
              </a:rPr>
              <a:t>”).</a:t>
            </a:r>
            <a:r>
              <a:rPr lang="en-US" sz="1400" spc="5"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400" dirty="0" smtClean="0">
                <a:solidFill>
                  <a:schemeClr val="bg1"/>
                </a:solidFill>
                <a:latin typeface="Tahoma" panose="020B0604030504040204" pitchFamily="34" charset="0"/>
                <a:ea typeface="Tahoma" panose="020B0604030504040204" pitchFamily="34" charset="0"/>
                <a:cs typeface="Tahoma" panose="020B0604030504040204" pitchFamily="34" charset="0"/>
              </a:rPr>
              <a:t>The Affordability Period and percentage of Area Median Income (AMI) for each Qualified Household in a Qualified</a:t>
            </a:r>
            <a:r>
              <a:rPr lang="en-US" sz="1400" spc="5"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400" dirty="0" smtClean="0">
                <a:solidFill>
                  <a:schemeClr val="bg1"/>
                </a:solidFill>
                <a:latin typeface="Tahoma" panose="020B0604030504040204" pitchFamily="34" charset="0"/>
                <a:ea typeface="Tahoma" panose="020B0604030504040204" pitchFamily="34" charset="0"/>
                <a:cs typeface="Tahoma" panose="020B0604030504040204" pitchFamily="34" charset="0"/>
              </a:rPr>
              <a:t>Project will be specified in the Take-out Commitment and the Permanent Loan documents as of the</a:t>
            </a:r>
            <a:r>
              <a:rPr lang="en-US" sz="1400" spc="5"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400" spc="-5" dirty="0" smtClean="0">
                <a:solidFill>
                  <a:schemeClr val="bg1"/>
                </a:solidFill>
                <a:latin typeface="Tahoma" panose="020B0604030504040204" pitchFamily="34" charset="0"/>
                <a:ea typeface="Tahoma" panose="020B0604030504040204" pitchFamily="34" charset="0"/>
                <a:cs typeface="Tahoma" panose="020B0604030504040204" pitchFamily="34" charset="0"/>
              </a:rPr>
              <a:t>Conversion</a:t>
            </a:r>
            <a:r>
              <a:rPr lang="en-US" sz="1400" spc="-75"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400" dirty="0" smtClean="0">
                <a:solidFill>
                  <a:schemeClr val="bg1"/>
                </a:solidFill>
                <a:latin typeface="Tahoma" panose="020B0604030504040204" pitchFamily="34" charset="0"/>
                <a:ea typeface="Tahoma" panose="020B0604030504040204" pitchFamily="34" charset="0"/>
                <a:cs typeface="Tahoma" panose="020B0604030504040204" pitchFamily="34" charset="0"/>
              </a:rPr>
              <a:t>Date.</a:t>
            </a:r>
            <a:r>
              <a:rPr lang="en-US" sz="1400" spc="120"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400" dirty="0" smtClean="0">
                <a:solidFill>
                  <a:schemeClr val="bg1"/>
                </a:solidFill>
                <a:latin typeface="Tahoma" panose="020B0604030504040204" pitchFamily="34" charset="0"/>
                <a:ea typeface="Tahoma" panose="020B0604030504040204" pitchFamily="34" charset="0"/>
                <a:cs typeface="Tahoma" panose="020B0604030504040204" pitchFamily="34" charset="0"/>
              </a:rPr>
              <a:t>This</a:t>
            </a:r>
            <a:r>
              <a:rPr lang="en-US" sz="1400" spc="-60"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400" dirty="0" smtClean="0">
                <a:solidFill>
                  <a:schemeClr val="bg1"/>
                </a:solidFill>
                <a:latin typeface="Tahoma" panose="020B0604030504040204" pitchFamily="34" charset="0"/>
                <a:ea typeface="Tahoma" panose="020B0604030504040204" pitchFamily="34" charset="0"/>
                <a:cs typeface="Tahoma" panose="020B0604030504040204" pitchFamily="34" charset="0"/>
              </a:rPr>
              <a:t>date</a:t>
            </a:r>
            <a:r>
              <a:rPr lang="en-US" sz="1400" spc="-80"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400" dirty="0" smtClean="0">
                <a:solidFill>
                  <a:schemeClr val="bg1"/>
                </a:solidFill>
                <a:latin typeface="Tahoma" panose="020B0604030504040204" pitchFamily="34" charset="0"/>
                <a:ea typeface="Tahoma" panose="020B0604030504040204" pitchFamily="34" charset="0"/>
                <a:cs typeface="Tahoma" panose="020B0604030504040204" pitchFamily="34" charset="0"/>
              </a:rPr>
              <a:t>will</a:t>
            </a:r>
            <a:r>
              <a:rPr lang="en-US" sz="1400" spc="-60"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400" dirty="0" smtClean="0">
                <a:solidFill>
                  <a:schemeClr val="bg1"/>
                </a:solidFill>
                <a:latin typeface="Tahoma" panose="020B0604030504040204" pitchFamily="34" charset="0"/>
                <a:ea typeface="Tahoma" panose="020B0604030504040204" pitchFamily="34" charset="0"/>
                <a:cs typeface="Tahoma" panose="020B0604030504040204" pitchFamily="34" charset="0"/>
              </a:rPr>
              <a:t>normally</a:t>
            </a:r>
            <a:r>
              <a:rPr lang="en-US" sz="1400" spc="-65"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400" dirty="0" smtClean="0">
                <a:solidFill>
                  <a:schemeClr val="bg1"/>
                </a:solidFill>
                <a:latin typeface="Tahoma" panose="020B0604030504040204" pitchFamily="34" charset="0"/>
                <a:ea typeface="Tahoma" panose="020B0604030504040204" pitchFamily="34" charset="0"/>
                <a:cs typeface="Tahoma" panose="020B0604030504040204" pitchFamily="34" charset="0"/>
              </a:rPr>
              <a:t>reflect</a:t>
            </a:r>
            <a:r>
              <a:rPr lang="en-US" sz="1400" spc="-50"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400" dirty="0" smtClean="0">
                <a:solidFill>
                  <a:schemeClr val="bg1"/>
                </a:solidFill>
                <a:latin typeface="Tahoma" panose="020B0604030504040204" pitchFamily="34" charset="0"/>
                <a:ea typeface="Tahoma" panose="020B0604030504040204" pitchFamily="34" charset="0"/>
                <a:cs typeface="Tahoma" panose="020B0604030504040204" pitchFamily="34" charset="0"/>
              </a:rPr>
              <a:t>ten</a:t>
            </a:r>
            <a:r>
              <a:rPr lang="en-US" sz="1400" spc="-70"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400" dirty="0" smtClean="0">
                <a:solidFill>
                  <a:schemeClr val="bg1"/>
                </a:solidFill>
                <a:latin typeface="Tahoma" panose="020B0604030504040204" pitchFamily="34" charset="0"/>
                <a:ea typeface="Tahoma" panose="020B0604030504040204" pitchFamily="34" charset="0"/>
                <a:cs typeface="Tahoma" panose="020B0604030504040204" pitchFamily="34" charset="0"/>
              </a:rPr>
              <a:t>(10)</a:t>
            </a:r>
            <a:r>
              <a:rPr lang="en-US" sz="1400" spc="-80"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400" dirty="0" smtClean="0">
                <a:solidFill>
                  <a:schemeClr val="bg1"/>
                </a:solidFill>
                <a:latin typeface="Tahoma" panose="020B0604030504040204" pitchFamily="34" charset="0"/>
                <a:ea typeface="Tahoma" panose="020B0604030504040204" pitchFamily="34" charset="0"/>
                <a:cs typeface="Tahoma" panose="020B0604030504040204" pitchFamily="34" charset="0"/>
              </a:rPr>
              <a:t>years</a:t>
            </a:r>
            <a:r>
              <a:rPr lang="en-US" sz="1400" spc="-70"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400" dirty="0" smtClean="0">
                <a:solidFill>
                  <a:schemeClr val="bg1"/>
                </a:solidFill>
                <a:latin typeface="Tahoma" panose="020B0604030504040204" pitchFamily="34" charset="0"/>
                <a:ea typeface="Tahoma" panose="020B0604030504040204" pitchFamily="34" charset="0"/>
                <a:cs typeface="Tahoma" panose="020B0604030504040204" pitchFamily="34" charset="0"/>
              </a:rPr>
              <a:t>after</a:t>
            </a:r>
            <a:r>
              <a:rPr lang="en-US" sz="1400" spc="-65"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400" dirty="0" smtClean="0">
                <a:solidFill>
                  <a:schemeClr val="bg1"/>
                </a:solidFill>
                <a:latin typeface="Tahoma" panose="020B0604030504040204" pitchFamily="34" charset="0"/>
                <a:ea typeface="Tahoma" panose="020B0604030504040204" pitchFamily="34" charset="0"/>
                <a:cs typeface="Tahoma" panose="020B0604030504040204" pitchFamily="34" charset="0"/>
              </a:rPr>
              <a:t>the</a:t>
            </a:r>
            <a:r>
              <a:rPr lang="en-US" sz="1400" spc="-60"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400" dirty="0" smtClean="0">
                <a:solidFill>
                  <a:schemeClr val="bg1"/>
                </a:solidFill>
                <a:latin typeface="Tahoma" panose="020B0604030504040204" pitchFamily="34" charset="0"/>
                <a:ea typeface="Tahoma" panose="020B0604030504040204" pitchFamily="34" charset="0"/>
                <a:cs typeface="Tahoma" panose="020B0604030504040204" pitchFamily="34" charset="0"/>
              </a:rPr>
              <a:t>initial, </a:t>
            </a:r>
            <a:r>
              <a:rPr lang="en-US" sz="1400" u="sng" dirty="0" smtClean="0">
                <a:solidFill>
                  <a:schemeClr val="bg1"/>
                </a:solidFill>
                <a:latin typeface="Tahoma" panose="020B0604030504040204" pitchFamily="34" charset="0"/>
                <a:ea typeface="Tahoma" panose="020B0604030504040204" pitchFamily="34" charset="0"/>
                <a:cs typeface="Tahoma" panose="020B0604030504040204" pitchFamily="34" charset="0"/>
              </a:rPr>
              <a:t>complete</a:t>
            </a:r>
            <a:r>
              <a:rPr lang="en-US" sz="1400" spc="-75"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400" dirty="0" smtClean="0">
                <a:solidFill>
                  <a:schemeClr val="bg1"/>
                </a:solidFill>
                <a:latin typeface="Tahoma" panose="020B0604030504040204" pitchFamily="34" charset="0"/>
                <a:ea typeface="Tahoma" panose="020B0604030504040204" pitchFamily="34" charset="0"/>
                <a:cs typeface="Tahoma" panose="020B0604030504040204" pitchFamily="34" charset="0"/>
              </a:rPr>
              <a:t>lease</a:t>
            </a:r>
            <a:r>
              <a:rPr lang="en-US" sz="1400" spc="-65" dirty="0" smtClean="0">
                <a:solidFill>
                  <a:schemeClr val="bg1"/>
                </a:solidFill>
                <a:latin typeface="Tahoma" panose="020B0604030504040204" pitchFamily="34" charset="0"/>
                <a:ea typeface="Tahoma" panose="020B0604030504040204" pitchFamily="34" charset="0"/>
                <a:cs typeface="Tahoma" panose="020B0604030504040204" pitchFamily="34" charset="0"/>
              </a:rPr>
              <a:t>-</a:t>
            </a:r>
            <a:r>
              <a:rPr lang="en-US" sz="1400" dirty="0" smtClean="0">
                <a:solidFill>
                  <a:schemeClr val="bg1"/>
                </a:solidFill>
                <a:latin typeface="Tahoma" panose="020B0604030504040204" pitchFamily="34" charset="0"/>
                <a:ea typeface="Tahoma" panose="020B0604030504040204" pitchFamily="34" charset="0"/>
                <a:cs typeface="Tahoma" panose="020B0604030504040204" pitchFamily="34" charset="0"/>
              </a:rPr>
              <a:t>up</a:t>
            </a:r>
            <a:r>
              <a:rPr lang="en-US" sz="1400" spc="-65"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400" dirty="0" smtClean="0">
                <a:solidFill>
                  <a:schemeClr val="bg1"/>
                </a:solidFill>
                <a:latin typeface="Tahoma" panose="020B0604030504040204" pitchFamily="34" charset="0"/>
                <a:ea typeface="Tahoma" panose="020B0604030504040204" pitchFamily="34" charset="0"/>
                <a:cs typeface="Tahoma" panose="020B0604030504040204" pitchFamily="34" charset="0"/>
              </a:rPr>
              <a:t>by</a:t>
            </a:r>
            <a:r>
              <a:rPr lang="en-US" sz="1400" spc="-60"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400" dirty="0" smtClean="0">
                <a:solidFill>
                  <a:schemeClr val="bg1"/>
                </a:solidFill>
                <a:latin typeface="Tahoma" panose="020B0604030504040204" pitchFamily="34" charset="0"/>
                <a:ea typeface="Tahoma" panose="020B0604030504040204" pitchFamily="34" charset="0"/>
                <a:cs typeface="Tahoma" panose="020B0604030504040204" pitchFamily="34" charset="0"/>
              </a:rPr>
              <a:t>qualified</a:t>
            </a:r>
            <a:r>
              <a:rPr lang="en-US" sz="1400" spc="-60"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400" dirty="0" smtClean="0">
                <a:solidFill>
                  <a:schemeClr val="bg1"/>
                </a:solidFill>
                <a:latin typeface="Tahoma" panose="020B0604030504040204" pitchFamily="34" charset="0"/>
                <a:ea typeface="Tahoma" panose="020B0604030504040204" pitchFamily="34" charset="0"/>
                <a:cs typeface="Tahoma" panose="020B0604030504040204" pitchFamily="34" charset="0"/>
              </a:rPr>
              <a:t>tenant(s) i.e. 10 years following the date that the last unit is leased to a qualified tenant</a:t>
            </a:r>
            <a:r>
              <a:rPr lang="en-US" sz="1600" dirty="0" smtClean="0">
                <a:solidFill>
                  <a:schemeClr val="bg1"/>
                </a:solidFill>
                <a:latin typeface="Tahoma" panose="020B0604030504040204" pitchFamily="34" charset="0"/>
                <a:ea typeface="Tahoma" panose="020B0604030504040204" pitchFamily="34" charset="0"/>
                <a:cs typeface="Tahoma" panose="020B0604030504040204" pitchFamily="34" charset="0"/>
              </a:rPr>
              <a:t>.</a:t>
            </a:r>
            <a:endParaRPr lang="en-US" sz="1600" dirty="0">
              <a:solidFill>
                <a:schemeClr val="bg1"/>
              </a:solidFill>
              <a:effectLst/>
              <a:latin typeface="Tahoma" panose="020B0604030504040204" pitchFamily="34" charset="0"/>
              <a:ea typeface="Tahoma" panose="020B0604030504040204" pitchFamily="34" charset="0"/>
              <a:cs typeface="Tahoma" panose="020B0604030504040204" pitchFamily="34" charset="0"/>
            </a:endParaRPr>
          </a:p>
        </p:txBody>
      </p:sp>
      <p:pic>
        <p:nvPicPr>
          <p:cNvPr id="7" name="Picture 6">
            <a:extLst>
              <a:ext uri="{FF2B5EF4-FFF2-40B4-BE49-F238E27FC236}">
                <a16:creationId xmlns:a16="http://schemas.microsoft.com/office/drawing/2014/main" id="{9DF00645-D1A1-A049-A5E0-F82CC2591325}"/>
              </a:ext>
            </a:extLst>
          </p:cNvPr>
          <p:cNvPicPr>
            <a:picLocks noChangeAspect="1"/>
          </p:cNvPicPr>
          <p:nvPr/>
        </p:nvPicPr>
        <p:blipFill>
          <a:blip r:embed="rId2"/>
          <a:stretch>
            <a:fillRect/>
          </a:stretch>
        </p:blipFill>
        <p:spPr>
          <a:xfrm>
            <a:off x="647700" y="6000749"/>
            <a:ext cx="2277344" cy="417513"/>
          </a:xfrm>
          <a:prstGeom prst="rect">
            <a:avLst/>
          </a:prstGeom>
        </p:spPr>
      </p:pic>
      <p:pic>
        <p:nvPicPr>
          <p:cNvPr id="8" name="Picture 7">
            <a:extLst>
              <a:ext uri="{FF2B5EF4-FFF2-40B4-BE49-F238E27FC236}">
                <a16:creationId xmlns:a16="http://schemas.microsoft.com/office/drawing/2014/main" id="{3596B10C-F3B0-624D-84A9-DE22AE6C4505}"/>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7678455" y="0"/>
            <a:ext cx="4513545" cy="6858000"/>
          </a:xfrm>
          <a:prstGeom prst="rect">
            <a:avLst/>
          </a:prstGeom>
        </p:spPr>
      </p:pic>
    </p:spTree>
    <p:extLst>
      <p:ext uri="{BB962C8B-B14F-4D97-AF65-F5344CB8AC3E}">
        <p14:creationId xmlns:p14="http://schemas.microsoft.com/office/powerpoint/2010/main" val="32529053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0E1CAF-D087-194F-B779-FAC33B94C99C}"/>
              </a:ext>
            </a:extLst>
          </p:cNvPr>
          <p:cNvSpPr>
            <a:spLocks noGrp="1"/>
          </p:cNvSpPr>
          <p:nvPr>
            <p:ph type="title"/>
          </p:nvPr>
        </p:nvSpPr>
        <p:spPr>
          <a:xfrm>
            <a:off x="310591" y="484595"/>
            <a:ext cx="6748160" cy="502210"/>
          </a:xfrm>
        </p:spPr>
        <p:txBody>
          <a:bodyPr lIns="0" anchor="t">
            <a:noAutofit/>
          </a:bodyPr>
          <a:lstStyle/>
          <a:p>
            <a:pPr marR="0" lvl="0" algn="ctr">
              <a:spcBef>
                <a:spcPts val="0"/>
              </a:spcBef>
              <a:spcAft>
                <a:spcPts val="0"/>
              </a:spcAft>
              <a:buClr>
                <a:srgbClr val="1F4D78"/>
              </a:buClr>
              <a:buSzPts val="1200"/>
              <a:tabLst>
                <a:tab pos="648335" algn="l"/>
              </a:tabLst>
            </a:pPr>
            <a:r>
              <a:rPr lang="en-US" sz="2400" b="1" spc="-5" dirty="0">
                <a:solidFill>
                  <a:schemeClr val="bg1"/>
                </a:solidFill>
                <a:latin typeface="Tahoma" panose="020B0604030504040204" pitchFamily="34" charset="0"/>
                <a:ea typeface="Tahoma" panose="020B0604030504040204" pitchFamily="34" charset="0"/>
                <a:cs typeface="Tahoma" panose="020B0604030504040204" pitchFamily="34" charset="0"/>
              </a:rPr>
              <a:t>No Choice-Limiting Action Until Environmental Review</a:t>
            </a:r>
            <a:endParaRPr lang="en-US" sz="2400" b="1" spc="-5" dirty="0">
              <a:solidFill>
                <a:schemeClr val="bg1"/>
              </a:solidFill>
              <a:effectLst/>
              <a:latin typeface="Tahoma" panose="020B0604030504040204" pitchFamily="34" charset="0"/>
              <a:ea typeface="Tahoma" panose="020B0604030504040204" pitchFamily="34" charset="0"/>
              <a:cs typeface="Tahoma" panose="020B0604030504040204" pitchFamily="34" charset="0"/>
            </a:endParaRPr>
          </a:p>
        </p:txBody>
      </p:sp>
      <p:sp>
        <p:nvSpPr>
          <p:cNvPr id="6" name="Title 1">
            <a:extLst>
              <a:ext uri="{FF2B5EF4-FFF2-40B4-BE49-F238E27FC236}">
                <a16:creationId xmlns:a16="http://schemas.microsoft.com/office/drawing/2014/main" id="{312D0315-AE80-1740-A014-D8E0A9221EE0}"/>
              </a:ext>
            </a:extLst>
          </p:cNvPr>
          <p:cNvSpPr txBox="1">
            <a:spLocks/>
          </p:cNvSpPr>
          <p:nvPr/>
        </p:nvSpPr>
        <p:spPr>
          <a:xfrm>
            <a:off x="495300" y="1388222"/>
            <a:ext cx="6378742" cy="2682875"/>
          </a:xfrm>
          <a:prstGeom prst="rect">
            <a:avLst/>
          </a:prstGeom>
        </p:spPr>
        <p:txBody>
          <a:bodyPr vert="horz" lIns="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419100" marR="414655" algn="just">
              <a:lnSpc>
                <a:spcPct val="115000"/>
              </a:lnSpc>
              <a:spcBef>
                <a:spcPts val="0"/>
              </a:spcBef>
              <a:spcAft>
                <a:spcPts val="0"/>
              </a:spcAft>
            </a:pPr>
            <a:r>
              <a:rPr lang="en-US" sz="1400" dirty="0">
                <a:solidFill>
                  <a:schemeClr val="bg1"/>
                </a:solidFill>
                <a:latin typeface="Tahoma" panose="020B0604030504040204" pitchFamily="34" charset="0"/>
                <a:ea typeface="Tahoma" panose="020B0604030504040204" pitchFamily="34" charset="0"/>
                <a:cs typeface="Tahoma" panose="020B0604030504040204" pitchFamily="34" charset="0"/>
              </a:rPr>
              <a:t>Applicant/Borrower</a:t>
            </a:r>
            <a:r>
              <a:rPr lang="en-US" sz="1400" spc="-45"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400" dirty="0">
                <a:solidFill>
                  <a:schemeClr val="bg1"/>
                </a:solidFill>
                <a:latin typeface="Tahoma" panose="020B0604030504040204" pitchFamily="34" charset="0"/>
                <a:ea typeface="Tahoma" panose="020B0604030504040204" pitchFamily="34" charset="0"/>
                <a:cs typeface="Tahoma" panose="020B0604030504040204" pitchFamily="34" charset="0"/>
              </a:rPr>
              <a:t>and</a:t>
            </a:r>
            <a:r>
              <a:rPr lang="en-US" sz="1400" spc="-5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400" dirty="0">
                <a:solidFill>
                  <a:schemeClr val="bg1"/>
                </a:solidFill>
                <a:latin typeface="Tahoma" panose="020B0604030504040204" pitchFamily="34" charset="0"/>
                <a:ea typeface="Tahoma" panose="020B0604030504040204" pitchFamily="34" charset="0"/>
                <a:cs typeface="Tahoma" panose="020B0604030504040204" pitchFamily="34" charset="0"/>
              </a:rPr>
              <a:t>its</a:t>
            </a:r>
            <a:r>
              <a:rPr lang="en-US" sz="1400" spc="-5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400" dirty="0">
                <a:solidFill>
                  <a:schemeClr val="bg1"/>
                </a:solidFill>
                <a:latin typeface="Tahoma" panose="020B0604030504040204" pitchFamily="34" charset="0"/>
                <a:ea typeface="Tahoma" panose="020B0604030504040204" pitchFamily="34" charset="0"/>
                <a:cs typeface="Tahoma" panose="020B0604030504040204" pitchFamily="34" charset="0"/>
              </a:rPr>
              <a:t>contractors</a:t>
            </a:r>
            <a:r>
              <a:rPr lang="en-US" sz="1400" spc="-45"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400" dirty="0">
                <a:solidFill>
                  <a:schemeClr val="bg1"/>
                </a:solidFill>
                <a:latin typeface="Tahoma" panose="020B0604030504040204" pitchFamily="34" charset="0"/>
                <a:ea typeface="Tahoma" panose="020B0604030504040204" pitchFamily="34" charset="0"/>
                <a:cs typeface="Tahoma" panose="020B0604030504040204" pitchFamily="34" charset="0"/>
              </a:rPr>
              <a:t>are</a:t>
            </a:r>
            <a:r>
              <a:rPr lang="en-US" sz="1400" spc="-35"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400" dirty="0">
                <a:solidFill>
                  <a:schemeClr val="bg1"/>
                </a:solidFill>
                <a:latin typeface="Tahoma" panose="020B0604030504040204" pitchFamily="34" charset="0"/>
                <a:ea typeface="Tahoma" panose="020B0604030504040204" pitchFamily="34" charset="0"/>
                <a:cs typeface="Tahoma" panose="020B0604030504040204" pitchFamily="34" charset="0"/>
              </a:rPr>
              <a:t>prohibited</a:t>
            </a:r>
            <a:r>
              <a:rPr lang="en-US" sz="1400" spc="-45"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400" dirty="0">
                <a:solidFill>
                  <a:schemeClr val="bg1"/>
                </a:solidFill>
                <a:latin typeface="Tahoma" panose="020B0604030504040204" pitchFamily="34" charset="0"/>
                <a:ea typeface="Tahoma" panose="020B0604030504040204" pitchFamily="34" charset="0"/>
                <a:cs typeface="Tahoma" panose="020B0604030504040204" pitchFamily="34" charset="0"/>
              </a:rPr>
              <a:t>from</a:t>
            </a:r>
            <a:r>
              <a:rPr lang="en-US" sz="1400" spc="-35"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400" dirty="0">
                <a:solidFill>
                  <a:schemeClr val="bg1"/>
                </a:solidFill>
                <a:latin typeface="Tahoma" panose="020B0604030504040204" pitchFamily="34" charset="0"/>
                <a:ea typeface="Tahoma" panose="020B0604030504040204" pitchFamily="34" charset="0"/>
                <a:cs typeface="Tahoma" panose="020B0604030504040204" pitchFamily="34" charset="0"/>
              </a:rPr>
              <a:t>undertaking</a:t>
            </a:r>
            <a:r>
              <a:rPr lang="en-US" sz="1400" spc="-5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400" dirty="0">
                <a:solidFill>
                  <a:schemeClr val="bg1"/>
                </a:solidFill>
                <a:latin typeface="Tahoma" panose="020B0604030504040204" pitchFamily="34" charset="0"/>
                <a:ea typeface="Tahoma" panose="020B0604030504040204" pitchFamily="34" charset="0"/>
                <a:cs typeface="Tahoma" panose="020B0604030504040204" pitchFamily="34" charset="0"/>
              </a:rPr>
              <a:t>or</a:t>
            </a:r>
            <a:r>
              <a:rPr lang="en-US" sz="1400" spc="-4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400" dirty="0">
                <a:solidFill>
                  <a:schemeClr val="bg1"/>
                </a:solidFill>
                <a:latin typeface="Tahoma" panose="020B0604030504040204" pitchFamily="34" charset="0"/>
                <a:ea typeface="Tahoma" panose="020B0604030504040204" pitchFamily="34" charset="0"/>
                <a:cs typeface="Tahoma" panose="020B0604030504040204" pitchFamily="34" charset="0"/>
              </a:rPr>
              <a:t>committing</a:t>
            </a:r>
            <a:r>
              <a:rPr lang="en-US" sz="1400" spc="-5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400" dirty="0">
                <a:solidFill>
                  <a:schemeClr val="bg1"/>
                </a:solidFill>
                <a:latin typeface="Tahoma" panose="020B0604030504040204" pitchFamily="34" charset="0"/>
                <a:ea typeface="Tahoma" panose="020B0604030504040204" pitchFamily="34" charset="0"/>
                <a:cs typeface="Tahoma" panose="020B0604030504040204" pitchFamily="34" charset="0"/>
              </a:rPr>
              <a:t>any</a:t>
            </a:r>
            <a:r>
              <a:rPr lang="en-US" sz="1400" spc="-35"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400" dirty="0">
                <a:solidFill>
                  <a:schemeClr val="bg1"/>
                </a:solidFill>
                <a:latin typeface="Tahoma" panose="020B0604030504040204" pitchFamily="34" charset="0"/>
                <a:ea typeface="Tahoma" panose="020B0604030504040204" pitchFamily="34" charset="0"/>
                <a:cs typeface="Tahoma" panose="020B0604030504040204" pitchFamily="34" charset="0"/>
              </a:rPr>
              <a:t>funds</a:t>
            </a:r>
            <a:r>
              <a:rPr lang="en-US" sz="1400" spc="-45"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400" dirty="0">
                <a:solidFill>
                  <a:schemeClr val="bg1"/>
                </a:solidFill>
                <a:latin typeface="Tahoma" panose="020B0604030504040204" pitchFamily="34" charset="0"/>
                <a:ea typeface="Tahoma" panose="020B0604030504040204" pitchFamily="34" charset="0"/>
                <a:cs typeface="Tahoma" panose="020B0604030504040204" pitchFamily="34" charset="0"/>
              </a:rPr>
              <a:t>or</a:t>
            </a:r>
            <a:r>
              <a:rPr lang="en-US" sz="1400" spc="-5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400" dirty="0" smtClean="0">
                <a:solidFill>
                  <a:schemeClr val="bg1"/>
                </a:solidFill>
                <a:latin typeface="Tahoma" panose="020B0604030504040204" pitchFamily="34" charset="0"/>
                <a:ea typeface="Tahoma" panose="020B0604030504040204" pitchFamily="34" charset="0"/>
                <a:cs typeface="Tahoma" panose="020B0604030504040204" pitchFamily="34" charset="0"/>
              </a:rPr>
              <a:t>choice-limiting</a:t>
            </a:r>
            <a:r>
              <a:rPr lang="en-US" sz="1400" spc="-240"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400" dirty="0" smtClean="0">
                <a:solidFill>
                  <a:schemeClr val="bg1"/>
                </a:solidFill>
                <a:latin typeface="Tahoma" panose="020B0604030504040204" pitchFamily="34" charset="0"/>
                <a:ea typeface="Tahoma" panose="020B0604030504040204" pitchFamily="34" charset="0"/>
                <a:cs typeface="Tahoma" panose="020B0604030504040204" pitchFamily="34" charset="0"/>
              </a:rPr>
              <a:t>actions</a:t>
            </a:r>
            <a:r>
              <a:rPr lang="en-US" sz="1400" dirty="0">
                <a:solidFill>
                  <a:schemeClr val="bg1"/>
                </a:solidFill>
                <a:latin typeface="Tahoma" panose="020B0604030504040204" pitchFamily="34" charset="0"/>
                <a:ea typeface="Tahoma" panose="020B0604030504040204" pitchFamily="34" charset="0"/>
                <a:cs typeface="Tahoma" panose="020B0604030504040204" pitchFamily="34" charset="0"/>
              </a:rPr>
              <a:t>,</a:t>
            </a:r>
            <a:r>
              <a:rPr lang="en-US" sz="1400" spc="5"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400" dirty="0">
                <a:solidFill>
                  <a:schemeClr val="bg1"/>
                </a:solidFill>
                <a:latin typeface="Tahoma" panose="020B0604030504040204" pitchFamily="34" charset="0"/>
                <a:ea typeface="Tahoma" panose="020B0604030504040204" pitchFamily="34" charset="0"/>
                <a:cs typeface="Tahoma" panose="020B0604030504040204" pitchFamily="34" charset="0"/>
              </a:rPr>
              <a:t>including</a:t>
            </a:r>
            <a:r>
              <a:rPr lang="en-US" sz="1400" spc="5"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400" dirty="0">
                <a:solidFill>
                  <a:schemeClr val="bg1"/>
                </a:solidFill>
                <a:latin typeface="Tahoma" panose="020B0604030504040204" pitchFamily="34" charset="0"/>
                <a:ea typeface="Tahoma" panose="020B0604030504040204" pitchFamily="34" charset="0"/>
                <a:cs typeface="Tahoma" panose="020B0604030504040204" pitchFamily="34" charset="0"/>
              </a:rPr>
              <a:t>property</a:t>
            </a:r>
            <a:r>
              <a:rPr lang="en-US" sz="1400" spc="5"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400" dirty="0">
                <a:solidFill>
                  <a:schemeClr val="bg1"/>
                </a:solidFill>
                <a:latin typeface="Tahoma" panose="020B0604030504040204" pitchFamily="34" charset="0"/>
                <a:ea typeface="Tahoma" panose="020B0604030504040204" pitchFamily="34" charset="0"/>
                <a:cs typeface="Tahoma" panose="020B0604030504040204" pitchFamily="34" charset="0"/>
              </a:rPr>
              <a:t>acquisition,</a:t>
            </a:r>
            <a:r>
              <a:rPr lang="en-US" sz="1400" spc="5"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400" dirty="0">
                <a:solidFill>
                  <a:schemeClr val="bg1"/>
                </a:solidFill>
                <a:latin typeface="Tahoma" panose="020B0604030504040204" pitchFamily="34" charset="0"/>
                <a:ea typeface="Tahoma" panose="020B0604030504040204" pitchFamily="34" charset="0"/>
                <a:cs typeface="Tahoma" panose="020B0604030504040204" pitchFamily="34" charset="0"/>
              </a:rPr>
              <a:t>demolition,</a:t>
            </a:r>
            <a:r>
              <a:rPr lang="en-US" sz="1400" spc="5"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400" dirty="0">
                <a:solidFill>
                  <a:schemeClr val="bg1"/>
                </a:solidFill>
                <a:latin typeface="Tahoma" panose="020B0604030504040204" pitchFamily="34" charset="0"/>
                <a:ea typeface="Tahoma" panose="020B0604030504040204" pitchFamily="34" charset="0"/>
                <a:cs typeface="Tahoma" panose="020B0604030504040204" pitchFamily="34" charset="0"/>
              </a:rPr>
              <a:t>movement,</a:t>
            </a:r>
            <a:r>
              <a:rPr lang="en-US" sz="1400" spc="5"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400" dirty="0">
                <a:solidFill>
                  <a:schemeClr val="bg1"/>
                </a:solidFill>
                <a:latin typeface="Tahoma" panose="020B0604030504040204" pitchFamily="34" charset="0"/>
                <a:ea typeface="Tahoma" panose="020B0604030504040204" pitchFamily="34" charset="0"/>
                <a:cs typeface="Tahoma" panose="020B0604030504040204" pitchFamily="34" charset="0"/>
              </a:rPr>
              <a:t>rehabilitation,</a:t>
            </a:r>
            <a:r>
              <a:rPr lang="en-US" sz="1400" spc="5"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400" dirty="0">
                <a:solidFill>
                  <a:schemeClr val="bg1"/>
                </a:solidFill>
                <a:latin typeface="Tahoma" panose="020B0604030504040204" pitchFamily="34" charset="0"/>
                <a:ea typeface="Tahoma" panose="020B0604030504040204" pitchFamily="34" charset="0"/>
                <a:cs typeface="Tahoma" panose="020B0604030504040204" pitchFamily="34" charset="0"/>
              </a:rPr>
              <a:t>conversion,</a:t>
            </a:r>
            <a:r>
              <a:rPr lang="en-US" sz="1400" spc="5"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400" dirty="0">
                <a:solidFill>
                  <a:schemeClr val="bg1"/>
                </a:solidFill>
                <a:latin typeface="Tahoma" panose="020B0604030504040204" pitchFamily="34" charset="0"/>
                <a:ea typeface="Tahoma" panose="020B0604030504040204" pitchFamily="34" charset="0"/>
                <a:cs typeface="Tahoma" panose="020B0604030504040204" pitchFamily="34" charset="0"/>
              </a:rPr>
              <a:t>repair</a:t>
            </a:r>
            <a:r>
              <a:rPr lang="en-US" sz="1400" spc="5"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400" dirty="0">
                <a:solidFill>
                  <a:schemeClr val="bg1"/>
                </a:solidFill>
                <a:latin typeface="Tahoma" panose="020B0604030504040204" pitchFamily="34" charset="0"/>
                <a:ea typeface="Tahoma" panose="020B0604030504040204" pitchFamily="34" charset="0"/>
                <a:cs typeface="Tahoma" panose="020B0604030504040204" pitchFamily="34" charset="0"/>
              </a:rPr>
              <a:t>or</a:t>
            </a:r>
            <a:r>
              <a:rPr lang="en-US" sz="1400" spc="5"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400" dirty="0">
                <a:solidFill>
                  <a:schemeClr val="bg1"/>
                </a:solidFill>
                <a:latin typeface="Tahoma" panose="020B0604030504040204" pitchFamily="34" charset="0"/>
                <a:ea typeface="Tahoma" panose="020B0604030504040204" pitchFamily="34" charset="0"/>
                <a:cs typeface="Tahoma" panose="020B0604030504040204" pitchFamily="34" charset="0"/>
              </a:rPr>
              <a:t>construction, or leasing or disposition prior to the execution of the “Authority to Use Grant Funds” (HUD</a:t>
            </a:r>
            <a:r>
              <a:rPr lang="en-US" sz="1400" spc="-235"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400" dirty="0">
                <a:solidFill>
                  <a:schemeClr val="bg1"/>
                </a:solidFill>
                <a:latin typeface="Tahoma" panose="020B0604030504040204" pitchFamily="34" charset="0"/>
                <a:ea typeface="Tahoma" panose="020B0604030504040204" pitchFamily="34" charset="0"/>
                <a:cs typeface="Tahoma" panose="020B0604030504040204" pitchFamily="34" charset="0"/>
              </a:rPr>
              <a:t>7015.16)</a:t>
            </a:r>
            <a:r>
              <a:rPr lang="en-US" sz="1400" spc="-45"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400" dirty="0">
                <a:solidFill>
                  <a:schemeClr val="bg1"/>
                </a:solidFill>
                <a:latin typeface="Tahoma" panose="020B0604030504040204" pitchFamily="34" charset="0"/>
                <a:ea typeface="Tahoma" panose="020B0604030504040204" pitchFamily="34" charset="0"/>
                <a:cs typeface="Tahoma" panose="020B0604030504040204" pitchFamily="34" charset="0"/>
              </a:rPr>
              <a:t>or</a:t>
            </a:r>
            <a:r>
              <a:rPr lang="en-US" sz="1400" spc="-35"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400" dirty="0">
                <a:solidFill>
                  <a:schemeClr val="bg1"/>
                </a:solidFill>
                <a:latin typeface="Tahoma" panose="020B0604030504040204" pitchFamily="34" charset="0"/>
                <a:ea typeface="Tahoma" panose="020B0604030504040204" pitchFamily="34" charset="0"/>
                <a:cs typeface="Tahoma" panose="020B0604030504040204" pitchFamily="34" charset="0"/>
              </a:rPr>
              <a:t>equivalent</a:t>
            </a:r>
            <a:r>
              <a:rPr lang="en-US" sz="1400" spc="-3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400" dirty="0">
                <a:solidFill>
                  <a:schemeClr val="bg1"/>
                </a:solidFill>
                <a:latin typeface="Tahoma" panose="020B0604030504040204" pitchFamily="34" charset="0"/>
                <a:ea typeface="Tahoma" panose="020B0604030504040204" pitchFamily="34" charset="0"/>
                <a:cs typeface="Tahoma" panose="020B0604030504040204" pitchFamily="34" charset="0"/>
              </a:rPr>
              <a:t>letter. The</a:t>
            </a:r>
            <a:r>
              <a:rPr lang="en-US" sz="1400" spc="-45"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400" dirty="0">
                <a:solidFill>
                  <a:schemeClr val="bg1"/>
                </a:solidFill>
                <a:latin typeface="Tahoma" panose="020B0604030504040204" pitchFamily="34" charset="0"/>
                <a:ea typeface="Tahoma" panose="020B0604030504040204" pitchFamily="34" charset="0"/>
                <a:cs typeface="Tahoma" panose="020B0604030504040204" pitchFamily="34" charset="0"/>
              </a:rPr>
              <a:t>violation</a:t>
            </a:r>
            <a:r>
              <a:rPr lang="en-US" sz="1400" spc="-5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400" dirty="0">
                <a:solidFill>
                  <a:schemeClr val="bg1"/>
                </a:solidFill>
                <a:latin typeface="Tahoma" panose="020B0604030504040204" pitchFamily="34" charset="0"/>
                <a:ea typeface="Tahoma" panose="020B0604030504040204" pitchFamily="34" charset="0"/>
                <a:cs typeface="Tahoma" panose="020B0604030504040204" pitchFamily="34" charset="0"/>
              </a:rPr>
              <a:t>of</a:t>
            </a:r>
            <a:r>
              <a:rPr lang="en-US" sz="1400" spc="-45"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400" dirty="0">
                <a:solidFill>
                  <a:schemeClr val="bg1"/>
                </a:solidFill>
                <a:latin typeface="Tahoma" panose="020B0604030504040204" pitchFamily="34" charset="0"/>
                <a:ea typeface="Tahoma" panose="020B0604030504040204" pitchFamily="34" charset="0"/>
                <a:cs typeface="Tahoma" panose="020B0604030504040204" pitchFamily="34" charset="0"/>
              </a:rPr>
              <a:t>this</a:t>
            </a:r>
            <a:r>
              <a:rPr lang="en-US" sz="1400" spc="-35"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400" dirty="0">
                <a:solidFill>
                  <a:schemeClr val="bg1"/>
                </a:solidFill>
                <a:latin typeface="Tahoma" panose="020B0604030504040204" pitchFamily="34" charset="0"/>
                <a:ea typeface="Tahoma" panose="020B0604030504040204" pitchFamily="34" charset="0"/>
                <a:cs typeface="Tahoma" panose="020B0604030504040204" pitchFamily="34" charset="0"/>
              </a:rPr>
              <a:t>provision</a:t>
            </a:r>
            <a:r>
              <a:rPr lang="en-US" sz="1400" spc="-5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400" dirty="0">
                <a:solidFill>
                  <a:schemeClr val="bg1"/>
                </a:solidFill>
                <a:latin typeface="Tahoma" panose="020B0604030504040204" pitchFamily="34" charset="0"/>
                <a:ea typeface="Tahoma" panose="020B0604030504040204" pitchFamily="34" charset="0"/>
                <a:cs typeface="Tahoma" panose="020B0604030504040204" pitchFamily="34" charset="0"/>
              </a:rPr>
              <a:t>may</a:t>
            </a:r>
            <a:r>
              <a:rPr lang="en-US" sz="1400" spc="-35"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400" dirty="0">
                <a:solidFill>
                  <a:schemeClr val="bg1"/>
                </a:solidFill>
                <a:latin typeface="Tahoma" panose="020B0604030504040204" pitchFamily="34" charset="0"/>
                <a:ea typeface="Tahoma" panose="020B0604030504040204" pitchFamily="34" charset="0"/>
                <a:cs typeface="Tahoma" panose="020B0604030504040204" pitchFamily="34" charset="0"/>
              </a:rPr>
              <a:t>result</a:t>
            </a:r>
            <a:r>
              <a:rPr lang="en-US" sz="1400" spc="-35"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400" dirty="0">
                <a:solidFill>
                  <a:schemeClr val="bg1"/>
                </a:solidFill>
                <a:latin typeface="Tahoma" panose="020B0604030504040204" pitchFamily="34" charset="0"/>
                <a:ea typeface="Tahoma" panose="020B0604030504040204" pitchFamily="34" charset="0"/>
                <a:cs typeface="Tahoma" panose="020B0604030504040204" pitchFamily="34" charset="0"/>
              </a:rPr>
              <a:t>in</a:t>
            </a:r>
            <a:r>
              <a:rPr lang="en-US" sz="1400" spc="-5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400" dirty="0">
                <a:solidFill>
                  <a:schemeClr val="bg1"/>
                </a:solidFill>
                <a:latin typeface="Tahoma" panose="020B0604030504040204" pitchFamily="34" charset="0"/>
                <a:ea typeface="Tahoma" panose="020B0604030504040204" pitchFamily="34" charset="0"/>
                <a:cs typeface="Tahoma" panose="020B0604030504040204" pitchFamily="34" charset="0"/>
              </a:rPr>
              <a:t>the</a:t>
            </a:r>
            <a:r>
              <a:rPr lang="en-US" sz="1400" spc="-35"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400" dirty="0">
                <a:solidFill>
                  <a:schemeClr val="bg1"/>
                </a:solidFill>
                <a:latin typeface="Tahoma" panose="020B0604030504040204" pitchFamily="34" charset="0"/>
                <a:ea typeface="Tahoma" panose="020B0604030504040204" pitchFamily="34" charset="0"/>
                <a:cs typeface="Tahoma" panose="020B0604030504040204" pitchFamily="34" charset="0"/>
              </a:rPr>
              <a:t>denial</a:t>
            </a:r>
            <a:r>
              <a:rPr lang="en-US" sz="1400" spc="-4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400" dirty="0">
                <a:solidFill>
                  <a:schemeClr val="bg1"/>
                </a:solidFill>
                <a:latin typeface="Tahoma" panose="020B0604030504040204" pitchFamily="34" charset="0"/>
                <a:ea typeface="Tahoma" panose="020B0604030504040204" pitchFamily="34" charset="0"/>
                <a:cs typeface="Tahoma" panose="020B0604030504040204" pitchFamily="34" charset="0"/>
              </a:rPr>
              <a:t>of</a:t>
            </a:r>
            <a:r>
              <a:rPr lang="en-US" sz="1400" spc="-3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400" dirty="0">
                <a:solidFill>
                  <a:schemeClr val="bg1"/>
                </a:solidFill>
                <a:latin typeface="Tahoma" panose="020B0604030504040204" pitchFamily="34" charset="0"/>
                <a:ea typeface="Tahoma" panose="020B0604030504040204" pitchFamily="34" charset="0"/>
                <a:cs typeface="Tahoma" panose="020B0604030504040204" pitchFamily="34" charset="0"/>
              </a:rPr>
              <a:t>any</a:t>
            </a:r>
            <a:r>
              <a:rPr lang="en-US" sz="1400" spc="-35"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400" dirty="0" smtClean="0">
                <a:solidFill>
                  <a:schemeClr val="bg1"/>
                </a:solidFill>
                <a:latin typeface="Tahoma" panose="020B0604030504040204" pitchFamily="34" charset="0"/>
                <a:ea typeface="Tahoma" panose="020B0604030504040204" pitchFamily="34" charset="0"/>
                <a:cs typeface="Tahoma" panose="020B0604030504040204" pitchFamily="34" charset="0"/>
              </a:rPr>
              <a:t>NLRP3</a:t>
            </a:r>
            <a:r>
              <a:rPr lang="en-US" sz="1400" spc="-240"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400" dirty="0" smtClean="0">
                <a:solidFill>
                  <a:schemeClr val="bg1"/>
                </a:solidFill>
                <a:latin typeface="Tahoma" panose="020B0604030504040204" pitchFamily="34" charset="0"/>
                <a:ea typeface="Tahoma" panose="020B0604030504040204" pitchFamily="34" charset="0"/>
                <a:cs typeface="Tahoma" panose="020B0604030504040204" pitchFamily="34" charset="0"/>
              </a:rPr>
              <a:t>Funds </a:t>
            </a:r>
            <a:r>
              <a:rPr lang="en-US" sz="1400" dirty="0">
                <a:solidFill>
                  <a:schemeClr val="bg1"/>
                </a:solidFill>
                <a:latin typeface="Tahoma" panose="020B0604030504040204" pitchFamily="34" charset="0"/>
                <a:ea typeface="Tahoma" panose="020B0604030504040204" pitchFamily="34" charset="0"/>
                <a:cs typeface="Tahoma" panose="020B0604030504040204" pitchFamily="34" charset="0"/>
              </a:rPr>
              <a:t>under this Agreement. Entering a contract obligating the </a:t>
            </a:r>
            <a:r>
              <a:rPr lang="en-US" sz="1400" dirty="0" smtClean="0">
                <a:solidFill>
                  <a:schemeClr val="bg1"/>
                </a:solidFill>
                <a:latin typeface="Tahoma" panose="020B0604030504040204" pitchFamily="34" charset="0"/>
                <a:ea typeface="Tahoma" panose="020B0604030504040204" pitchFamily="34" charset="0"/>
                <a:cs typeface="Tahoma" panose="020B0604030504040204" pitchFamily="34" charset="0"/>
              </a:rPr>
              <a:t>Applicant/Borrower </a:t>
            </a:r>
            <a:r>
              <a:rPr lang="en-US" sz="1400" dirty="0">
                <a:solidFill>
                  <a:schemeClr val="bg1"/>
                </a:solidFill>
                <a:latin typeface="Tahoma" panose="020B0604030504040204" pitchFamily="34" charset="0"/>
                <a:ea typeface="Tahoma" panose="020B0604030504040204" pitchFamily="34" charset="0"/>
                <a:cs typeface="Tahoma" panose="020B0604030504040204" pitchFamily="34" charset="0"/>
              </a:rPr>
              <a:t>to any of the above constitutes </a:t>
            </a:r>
            <a:r>
              <a:rPr lang="en-US" sz="1400" spc="-235"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400" spc="-5"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400" dirty="0">
                <a:solidFill>
                  <a:schemeClr val="bg1"/>
                </a:solidFill>
                <a:latin typeface="Tahoma" panose="020B0604030504040204" pitchFamily="34" charset="0"/>
                <a:ea typeface="Tahoma" panose="020B0604030504040204" pitchFamily="34" charset="0"/>
                <a:cs typeface="Tahoma" panose="020B0604030504040204" pitchFamily="34" charset="0"/>
              </a:rPr>
              <a:t>choice-limiting</a:t>
            </a:r>
            <a:r>
              <a:rPr lang="en-US" sz="1400" spc="-5"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400" dirty="0">
                <a:solidFill>
                  <a:schemeClr val="bg1"/>
                </a:solidFill>
                <a:latin typeface="Tahoma" panose="020B0604030504040204" pitchFamily="34" charset="0"/>
                <a:ea typeface="Tahoma" panose="020B0604030504040204" pitchFamily="34" charset="0"/>
                <a:cs typeface="Tahoma" panose="020B0604030504040204" pitchFamily="34" charset="0"/>
              </a:rPr>
              <a:t>action.</a:t>
            </a:r>
            <a:endParaRPr lang="en-US" sz="1400" dirty="0">
              <a:solidFill>
                <a:schemeClr val="bg1"/>
              </a:solidFill>
              <a:effectLst/>
              <a:latin typeface="Tahoma" panose="020B0604030504040204" pitchFamily="34" charset="0"/>
              <a:ea typeface="Tahoma" panose="020B0604030504040204" pitchFamily="34" charset="0"/>
              <a:cs typeface="Tahoma" panose="020B0604030504040204" pitchFamily="34" charset="0"/>
            </a:endParaRPr>
          </a:p>
        </p:txBody>
      </p:sp>
      <p:pic>
        <p:nvPicPr>
          <p:cNvPr id="7" name="Picture 6">
            <a:extLst>
              <a:ext uri="{FF2B5EF4-FFF2-40B4-BE49-F238E27FC236}">
                <a16:creationId xmlns:a16="http://schemas.microsoft.com/office/drawing/2014/main" id="{9DF00645-D1A1-A049-A5E0-F82CC2591325}"/>
              </a:ext>
            </a:extLst>
          </p:cNvPr>
          <p:cNvPicPr>
            <a:picLocks noChangeAspect="1"/>
          </p:cNvPicPr>
          <p:nvPr/>
        </p:nvPicPr>
        <p:blipFill>
          <a:blip r:embed="rId2"/>
          <a:stretch>
            <a:fillRect/>
          </a:stretch>
        </p:blipFill>
        <p:spPr>
          <a:xfrm>
            <a:off x="647700" y="6000749"/>
            <a:ext cx="2277344" cy="417513"/>
          </a:xfrm>
          <a:prstGeom prst="rect">
            <a:avLst/>
          </a:prstGeom>
        </p:spPr>
      </p:pic>
      <p:pic>
        <p:nvPicPr>
          <p:cNvPr id="8" name="Picture 7">
            <a:extLst>
              <a:ext uri="{FF2B5EF4-FFF2-40B4-BE49-F238E27FC236}">
                <a16:creationId xmlns:a16="http://schemas.microsoft.com/office/drawing/2014/main" id="{3BE2F9D5-823F-5144-9B7A-C9A608FAA4FB}"/>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7903923" y="0"/>
            <a:ext cx="4288077" cy="6858000"/>
          </a:xfrm>
          <a:prstGeom prst="rect">
            <a:avLst/>
          </a:prstGeom>
        </p:spPr>
      </p:pic>
    </p:spTree>
    <p:extLst>
      <p:ext uri="{BB962C8B-B14F-4D97-AF65-F5344CB8AC3E}">
        <p14:creationId xmlns:p14="http://schemas.microsoft.com/office/powerpoint/2010/main" val="46475659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0E1CAF-D087-194F-B779-FAC33B94C99C}"/>
              </a:ext>
            </a:extLst>
          </p:cNvPr>
          <p:cNvSpPr>
            <a:spLocks noGrp="1"/>
          </p:cNvSpPr>
          <p:nvPr>
            <p:ph type="title"/>
          </p:nvPr>
        </p:nvSpPr>
        <p:spPr>
          <a:xfrm>
            <a:off x="310591" y="484595"/>
            <a:ext cx="6748160" cy="502210"/>
          </a:xfrm>
        </p:spPr>
        <p:txBody>
          <a:bodyPr lIns="0" anchor="t">
            <a:noAutofit/>
          </a:bodyPr>
          <a:lstStyle/>
          <a:p>
            <a:pPr marR="0" lvl="0" algn="ctr">
              <a:spcBef>
                <a:spcPts val="0"/>
              </a:spcBef>
              <a:spcAft>
                <a:spcPts val="0"/>
              </a:spcAft>
              <a:buClr>
                <a:srgbClr val="1F4D78"/>
              </a:buClr>
              <a:buSzPts val="1200"/>
              <a:tabLst>
                <a:tab pos="648335" algn="l"/>
              </a:tabLst>
            </a:pPr>
            <a:r>
              <a:rPr lang="en-US" sz="2400" b="1" spc="-5" dirty="0" smtClean="0">
                <a:solidFill>
                  <a:schemeClr val="bg1"/>
                </a:solidFill>
                <a:latin typeface="Tahoma" panose="020B0604030504040204" pitchFamily="34" charset="0"/>
                <a:ea typeface="Tahoma" panose="020B0604030504040204" pitchFamily="34" charset="0"/>
                <a:cs typeface="Tahoma" panose="020B0604030504040204" pitchFamily="34" charset="0"/>
              </a:rPr>
              <a:t>Federal guidelines and requirements</a:t>
            </a:r>
            <a:endParaRPr lang="en-US" sz="2400" b="1" spc="-5" dirty="0">
              <a:solidFill>
                <a:schemeClr val="bg1"/>
              </a:solidFill>
              <a:effectLst/>
              <a:latin typeface="Tahoma" panose="020B0604030504040204" pitchFamily="34" charset="0"/>
              <a:ea typeface="Tahoma" panose="020B0604030504040204" pitchFamily="34" charset="0"/>
              <a:cs typeface="Tahoma" panose="020B0604030504040204" pitchFamily="34" charset="0"/>
            </a:endParaRPr>
          </a:p>
        </p:txBody>
      </p:sp>
      <p:sp>
        <p:nvSpPr>
          <p:cNvPr id="6" name="Title 1">
            <a:extLst>
              <a:ext uri="{FF2B5EF4-FFF2-40B4-BE49-F238E27FC236}">
                <a16:creationId xmlns:a16="http://schemas.microsoft.com/office/drawing/2014/main" id="{312D0315-AE80-1740-A014-D8E0A9221EE0}"/>
              </a:ext>
            </a:extLst>
          </p:cNvPr>
          <p:cNvSpPr txBox="1">
            <a:spLocks/>
          </p:cNvSpPr>
          <p:nvPr/>
        </p:nvSpPr>
        <p:spPr>
          <a:xfrm>
            <a:off x="495300" y="1388222"/>
            <a:ext cx="6378742" cy="2682875"/>
          </a:xfrm>
          <a:prstGeom prst="rect">
            <a:avLst/>
          </a:prstGeom>
        </p:spPr>
        <p:txBody>
          <a:bodyPr vert="horz" lIns="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419100" marR="414655" algn="just">
              <a:lnSpc>
                <a:spcPct val="115000"/>
              </a:lnSpc>
              <a:spcBef>
                <a:spcPts val="0"/>
              </a:spcBef>
              <a:spcAft>
                <a:spcPts val="0"/>
              </a:spcAft>
            </a:pPr>
            <a:r>
              <a:rPr lang="en-US" sz="1400" dirty="0">
                <a:solidFill>
                  <a:schemeClr val="bg1"/>
                </a:solidFill>
                <a:latin typeface="Tahoma" panose="020B0604030504040204" pitchFamily="34" charset="0"/>
                <a:ea typeface="Tahoma" panose="020B0604030504040204" pitchFamily="34" charset="0"/>
                <a:cs typeface="Tahoma" panose="020B0604030504040204" pitchFamily="34" charset="0"/>
              </a:rPr>
              <a:t>All Qualified Projects will be subject to CDBG Federal Grant Requirements referenced in the Neighborhood Landlord Rental Program Regulatory Agreement (“NLRP Regulatory Agreement”) required to be filed as of record as a covenant running with the land for all Qualified Projects financed under the NLRP3 Initiative. The NLRP Regulatory Agreement will be enforceable against the Eligible Borrower and its successors and assigns during the Affordability Period. Included among the CDBG Federal Grant Requirements are compliance requirements with Section 504 of the Rehabilitation Act of 1973, Fair Housing Act (42 U.S.C. 3601-19) and implementing regulations; and the regulations at 24 CFR Part 107 (Equal Opportunity in Housing); and Title VI of the Civil Rights Act of 1964 (42 </a:t>
            </a:r>
            <a:r>
              <a:rPr lang="en-US" sz="1400" dirty="0" smtClean="0">
                <a:solidFill>
                  <a:schemeClr val="bg1"/>
                </a:solidFill>
                <a:latin typeface="Tahoma" panose="020B0604030504040204" pitchFamily="34" charset="0"/>
                <a:ea typeface="Tahoma" panose="020B0604030504040204" pitchFamily="34" charset="0"/>
                <a:cs typeface="Tahoma" panose="020B0604030504040204" pitchFamily="34" charset="0"/>
              </a:rPr>
              <a:t>U.S.C. 2000d</a:t>
            </a:r>
            <a:r>
              <a:rPr lang="en-US" sz="1400" dirty="0">
                <a:solidFill>
                  <a:schemeClr val="bg1"/>
                </a:solidFill>
                <a:latin typeface="Tahoma" panose="020B0604030504040204" pitchFamily="34" charset="0"/>
                <a:ea typeface="Tahoma" panose="020B0604030504040204" pitchFamily="34" charset="0"/>
                <a:cs typeface="Tahoma" panose="020B0604030504040204" pitchFamily="34" charset="0"/>
              </a:rPr>
              <a:t>) (Nondiscrimination in Federally Assisted Programs).</a:t>
            </a:r>
            <a:endParaRPr lang="en-US" sz="1400" dirty="0" smtClean="0">
              <a:solidFill>
                <a:schemeClr val="bg1"/>
              </a:solidFill>
              <a:latin typeface="Tahoma" panose="020B0604030504040204" pitchFamily="34" charset="0"/>
              <a:ea typeface="Tahoma" panose="020B0604030504040204" pitchFamily="34" charset="0"/>
              <a:cs typeface="Tahoma" panose="020B0604030504040204" pitchFamily="34" charset="0"/>
            </a:endParaRPr>
          </a:p>
          <a:p>
            <a:pPr marL="704850" marR="414655" indent="-285750" algn="just">
              <a:lnSpc>
                <a:spcPct val="115000"/>
              </a:lnSpc>
              <a:spcBef>
                <a:spcPts val="0"/>
              </a:spcBef>
              <a:spcAft>
                <a:spcPts val="0"/>
              </a:spcAft>
              <a:buFont typeface="Arial" panose="020B0604020202020204" pitchFamily="34" charset="0"/>
              <a:buChar char="•"/>
            </a:pPr>
            <a:r>
              <a:rPr lang="en-US" sz="1400" dirty="0" smtClean="0">
                <a:solidFill>
                  <a:schemeClr val="bg1"/>
                </a:solidFill>
                <a:latin typeface="Tahoma" panose="020B0604030504040204" pitchFamily="34" charset="0"/>
                <a:ea typeface="Tahoma" panose="020B0604030504040204" pitchFamily="34" charset="0"/>
                <a:cs typeface="Tahoma" panose="020B0604030504040204" pitchFamily="34" charset="0"/>
              </a:rPr>
              <a:t>Davis-Bacon</a:t>
            </a:r>
          </a:p>
          <a:p>
            <a:pPr marL="704850" marR="414655" indent="-285750" algn="just">
              <a:lnSpc>
                <a:spcPct val="115000"/>
              </a:lnSpc>
              <a:spcBef>
                <a:spcPts val="0"/>
              </a:spcBef>
              <a:spcAft>
                <a:spcPts val="0"/>
              </a:spcAft>
              <a:buFont typeface="Arial" panose="020B0604020202020204" pitchFamily="34" charset="0"/>
              <a:buChar char="•"/>
            </a:pPr>
            <a:r>
              <a:rPr lang="en-US" sz="1400" dirty="0" smtClean="0">
                <a:solidFill>
                  <a:schemeClr val="bg1"/>
                </a:solidFill>
                <a:latin typeface="Tahoma" panose="020B0604030504040204" pitchFamily="34" charset="0"/>
                <a:ea typeface="Tahoma" panose="020B0604030504040204" pitchFamily="34" charset="0"/>
                <a:cs typeface="Tahoma" panose="020B0604030504040204" pitchFamily="34" charset="0"/>
              </a:rPr>
              <a:t>Duplication of Benefits (DOB)</a:t>
            </a:r>
          </a:p>
          <a:p>
            <a:pPr marL="704850" marR="414655" indent="-285750" algn="just">
              <a:lnSpc>
                <a:spcPct val="115000"/>
              </a:lnSpc>
              <a:spcBef>
                <a:spcPts val="0"/>
              </a:spcBef>
              <a:spcAft>
                <a:spcPts val="0"/>
              </a:spcAft>
              <a:buFont typeface="Arial" panose="020B0604020202020204" pitchFamily="34" charset="0"/>
              <a:buChar char="•"/>
            </a:pPr>
            <a:r>
              <a:rPr lang="en-US" sz="1400" dirty="0" smtClean="0">
                <a:solidFill>
                  <a:schemeClr val="bg1"/>
                </a:solidFill>
                <a:latin typeface="Tahoma" panose="020B0604030504040204" pitchFamily="34" charset="0"/>
                <a:ea typeface="Tahoma" panose="020B0604030504040204" pitchFamily="34" charset="0"/>
                <a:cs typeface="Tahoma" panose="020B0604030504040204" pitchFamily="34" charset="0"/>
              </a:rPr>
              <a:t>Section 3 Requirement</a:t>
            </a:r>
          </a:p>
          <a:p>
            <a:pPr marL="704850" marR="414655" indent="-285750" algn="just">
              <a:lnSpc>
                <a:spcPct val="115000"/>
              </a:lnSpc>
              <a:spcBef>
                <a:spcPts val="0"/>
              </a:spcBef>
              <a:spcAft>
                <a:spcPts val="0"/>
              </a:spcAft>
              <a:buFont typeface="Arial" panose="020B0604020202020204" pitchFamily="34" charset="0"/>
              <a:buChar char="•"/>
            </a:pPr>
            <a:r>
              <a:rPr lang="en-US" sz="1400" dirty="0" smtClean="0">
                <a:solidFill>
                  <a:schemeClr val="bg1"/>
                </a:solidFill>
                <a:latin typeface="Tahoma" panose="020B0604030504040204" pitchFamily="34" charset="0"/>
                <a:ea typeface="Tahoma" panose="020B0604030504040204" pitchFamily="34" charset="0"/>
                <a:cs typeface="Tahoma" panose="020B0604030504040204" pitchFamily="34" charset="0"/>
              </a:rPr>
              <a:t>Monitoring Plan </a:t>
            </a:r>
          </a:p>
        </p:txBody>
      </p:sp>
      <p:pic>
        <p:nvPicPr>
          <p:cNvPr id="7" name="Picture 6">
            <a:extLst>
              <a:ext uri="{FF2B5EF4-FFF2-40B4-BE49-F238E27FC236}">
                <a16:creationId xmlns:a16="http://schemas.microsoft.com/office/drawing/2014/main" id="{9DF00645-D1A1-A049-A5E0-F82CC2591325}"/>
              </a:ext>
            </a:extLst>
          </p:cNvPr>
          <p:cNvPicPr>
            <a:picLocks noChangeAspect="1"/>
          </p:cNvPicPr>
          <p:nvPr/>
        </p:nvPicPr>
        <p:blipFill>
          <a:blip r:embed="rId2"/>
          <a:stretch>
            <a:fillRect/>
          </a:stretch>
        </p:blipFill>
        <p:spPr>
          <a:xfrm>
            <a:off x="647700" y="6000749"/>
            <a:ext cx="2277344" cy="417513"/>
          </a:xfrm>
          <a:prstGeom prst="rect">
            <a:avLst/>
          </a:prstGeom>
        </p:spPr>
      </p:pic>
      <p:pic>
        <p:nvPicPr>
          <p:cNvPr id="8" name="Picture 7">
            <a:extLst>
              <a:ext uri="{FF2B5EF4-FFF2-40B4-BE49-F238E27FC236}">
                <a16:creationId xmlns:a16="http://schemas.microsoft.com/office/drawing/2014/main" id="{F570BB66-DD9F-5E41-B7B4-FD310FDB08C3}"/>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8129115" y="0"/>
            <a:ext cx="4069365" cy="6858000"/>
          </a:xfrm>
          <a:prstGeom prst="rect">
            <a:avLst/>
          </a:prstGeom>
        </p:spPr>
      </p:pic>
    </p:spTree>
    <p:extLst>
      <p:ext uri="{BB962C8B-B14F-4D97-AF65-F5344CB8AC3E}">
        <p14:creationId xmlns:p14="http://schemas.microsoft.com/office/powerpoint/2010/main" val="341327297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0E1CAF-D087-194F-B779-FAC33B94C99C}"/>
              </a:ext>
            </a:extLst>
          </p:cNvPr>
          <p:cNvSpPr>
            <a:spLocks noGrp="1"/>
          </p:cNvSpPr>
          <p:nvPr>
            <p:ph type="title"/>
          </p:nvPr>
        </p:nvSpPr>
        <p:spPr>
          <a:xfrm>
            <a:off x="310591" y="484595"/>
            <a:ext cx="6748160" cy="502210"/>
          </a:xfrm>
        </p:spPr>
        <p:txBody>
          <a:bodyPr lIns="0" anchor="t">
            <a:noAutofit/>
          </a:bodyPr>
          <a:lstStyle/>
          <a:p>
            <a:pPr marR="0" lvl="0" algn="ctr">
              <a:spcBef>
                <a:spcPts val="0"/>
              </a:spcBef>
              <a:spcAft>
                <a:spcPts val="0"/>
              </a:spcAft>
              <a:buClr>
                <a:srgbClr val="1F4D78"/>
              </a:buClr>
              <a:buSzPts val="1200"/>
              <a:tabLst>
                <a:tab pos="648335" algn="l"/>
              </a:tabLst>
            </a:pPr>
            <a:r>
              <a:rPr lang="en-US" sz="2400" b="1" spc="-5" dirty="0" smtClean="0">
                <a:solidFill>
                  <a:schemeClr val="bg1"/>
                </a:solidFill>
                <a:effectLst/>
                <a:latin typeface="Tahoma" panose="020B0604030504040204" pitchFamily="34" charset="0"/>
                <a:ea typeface="Tahoma" panose="020B0604030504040204" pitchFamily="34" charset="0"/>
                <a:cs typeface="Tahoma" panose="020B0604030504040204" pitchFamily="34" charset="0"/>
              </a:rPr>
              <a:t>Funding </a:t>
            </a:r>
            <a:r>
              <a:rPr lang="en-US" sz="2400" b="1" spc="-5" dirty="0" smtClean="0">
                <a:solidFill>
                  <a:schemeClr val="bg1"/>
                </a:solidFill>
                <a:effectLst/>
                <a:latin typeface="Tahoma" panose="020B0604030504040204" pitchFamily="34" charset="0"/>
                <a:ea typeface="Tahoma" panose="020B0604030504040204" pitchFamily="34" charset="0"/>
                <a:cs typeface="Tahoma" panose="020B0604030504040204" pitchFamily="34" charset="0"/>
              </a:rPr>
              <a:t>order &amp; </a:t>
            </a:r>
            <a:br>
              <a:rPr lang="en-US" sz="2400" b="1" spc="-5" dirty="0" smtClean="0">
                <a:solidFill>
                  <a:schemeClr val="bg1"/>
                </a:solidFill>
                <a:effectLst/>
                <a:latin typeface="Tahoma" panose="020B0604030504040204" pitchFamily="34" charset="0"/>
                <a:ea typeface="Tahoma" panose="020B0604030504040204" pitchFamily="34" charset="0"/>
                <a:cs typeface="Tahoma" panose="020B0604030504040204" pitchFamily="34" charset="0"/>
              </a:rPr>
            </a:br>
            <a:r>
              <a:rPr lang="en-US" sz="2400" b="1" spc="-5" dirty="0" smtClean="0">
                <a:solidFill>
                  <a:schemeClr val="bg1"/>
                </a:solidFill>
                <a:effectLst/>
                <a:latin typeface="Tahoma" panose="020B0604030504040204" pitchFamily="34" charset="0"/>
                <a:ea typeface="Tahoma" panose="020B0604030504040204" pitchFamily="34" charset="0"/>
                <a:cs typeface="Tahoma" panose="020B0604030504040204" pitchFamily="34" charset="0"/>
              </a:rPr>
              <a:t>evaluation </a:t>
            </a:r>
            <a:r>
              <a:rPr lang="en-US" sz="2400" b="1" spc="-5" dirty="0" smtClean="0">
                <a:solidFill>
                  <a:schemeClr val="bg1"/>
                </a:solidFill>
                <a:effectLst/>
                <a:latin typeface="Tahoma" panose="020B0604030504040204" pitchFamily="34" charset="0"/>
                <a:ea typeface="Tahoma" panose="020B0604030504040204" pitchFamily="34" charset="0"/>
                <a:cs typeface="Tahoma" panose="020B0604030504040204" pitchFamily="34" charset="0"/>
              </a:rPr>
              <a:t>criteria</a:t>
            </a:r>
            <a:endParaRPr lang="en-US" sz="2400" b="1" spc="-5" dirty="0">
              <a:solidFill>
                <a:schemeClr val="bg1"/>
              </a:solidFill>
              <a:effectLst/>
              <a:latin typeface="Tahoma" panose="020B0604030504040204" pitchFamily="34" charset="0"/>
              <a:ea typeface="Tahoma" panose="020B0604030504040204" pitchFamily="34" charset="0"/>
              <a:cs typeface="Tahoma" panose="020B0604030504040204" pitchFamily="34" charset="0"/>
            </a:endParaRPr>
          </a:p>
        </p:txBody>
      </p:sp>
      <p:sp>
        <p:nvSpPr>
          <p:cNvPr id="6" name="Title 1">
            <a:extLst>
              <a:ext uri="{FF2B5EF4-FFF2-40B4-BE49-F238E27FC236}">
                <a16:creationId xmlns:a16="http://schemas.microsoft.com/office/drawing/2014/main" id="{312D0315-AE80-1740-A014-D8E0A9221EE0}"/>
              </a:ext>
            </a:extLst>
          </p:cNvPr>
          <p:cNvSpPr txBox="1">
            <a:spLocks/>
          </p:cNvSpPr>
          <p:nvPr/>
        </p:nvSpPr>
        <p:spPr>
          <a:xfrm>
            <a:off x="495300" y="1388222"/>
            <a:ext cx="6378742" cy="2682875"/>
          </a:xfrm>
          <a:prstGeom prst="rect">
            <a:avLst/>
          </a:prstGeom>
        </p:spPr>
        <p:txBody>
          <a:bodyPr vert="horz" lIns="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419100" marR="414655" algn="just">
              <a:lnSpc>
                <a:spcPct val="115000"/>
              </a:lnSpc>
              <a:spcBef>
                <a:spcPts val="0"/>
              </a:spcBef>
              <a:spcAft>
                <a:spcPts val="0"/>
              </a:spcAft>
            </a:pPr>
            <a:r>
              <a:rPr lang="en-US" sz="1400" dirty="0">
                <a:solidFill>
                  <a:schemeClr val="bg1"/>
                </a:solidFill>
                <a:latin typeface="Tahoma" panose="020B0604030504040204" pitchFamily="34" charset="0"/>
                <a:ea typeface="Tahoma" panose="020B0604030504040204" pitchFamily="34" charset="0"/>
                <a:cs typeface="Tahoma" panose="020B0604030504040204" pitchFamily="34" charset="0"/>
              </a:rPr>
              <a:t>Awards for NLRP3 will be made to qualifying Applicants whose unit either sustained damage due to the Great Floods of 2016 or has been declared a Slum and Blight property by the planning office in the Parish of the proposed project, with preference given to Residential Rental Property Owner </a:t>
            </a:r>
            <a:r>
              <a:rPr lang="en-US" sz="1400" dirty="0" smtClean="0">
                <a:solidFill>
                  <a:schemeClr val="bg1"/>
                </a:solidFill>
                <a:latin typeface="Tahoma" panose="020B0604030504040204" pitchFamily="34" charset="0"/>
                <a:ea typeface="Tahoma" panose="020B0604030504040204" pitchFamily="34" charset="0"/>
                <a:cs typeface="Tahoma" panose="020B0604030504040204" pitchFamily="34" charset="0"/>
              </a:rPr>
              <a:t>Applicants. Funding </a:t>
            </a:r>
            <a:r>
              <a:rPr lang="en-US" sz="1400" dirty="0">
                <a:solidFill>
                  <a:schemeClr val="bg1"/>
                </a:solidFill>
                <a:latin typeface="Tahoma" panose="020B0604030504040204" pitchFamily="34" charset="0"/>
                <a:ea typeface="Tahoma" panose="020B0604030504040204" pitchFamily="34" charset="0"/>
                <a:cs typeface="Tahoma" panose="020B0604030504040204" pitchFamily="34" charset="0"/>
              </a:rPr>
              <a:t>for Applicants that are CHDO’s, NPO’s, PHA’s, or LDA’s will be considered once Applicants that are RRPO’s are </a:t>
            </a:r>
            <a:r>
              <a:rPr lang="en-US" sz="1400" dirty="0" smtClean="0">
                <a:solidFill>
                  <a:schemeClr val="bg1"/>
                </a:solidFill>
                <a:latin typeface="Tahoma" panose="020B0604030504040204" pitchFamily="34" charset="0"/>
                <a:ea typeface="Tahoma" panose="020B0604030504040204" pitchFamily="34" charset="0"/>
                <a:cs typeface="Tahoma" panose="020B0604030504040204" pitchFamily="34" charset="0"/>
              </a:rPr>
              <a:t>funded. Accordingly</a:t>
            </a:r>
            <a:r>
              <a:rPr lang="en-US" sz="1400" dirty="0">
                <a:solidFill>
                  <a:schemeClr val="bg1"/>
                </a:solidFill>
                <a:latin typeface="Tahoma" panose="020B0604030504040204" pitchFamily="34" charset="0"/>
                <a:ea typeface="Tahoma" panose="020B0604030504040204" pitchFamily="34" charset="0"/>
                <a:cs typeface="Tahoma" panose="020B0604030504040204" pitchFamily="34" charset="0"/>
              </a:rPr>
              <a:t>, the scoring </a:t>
            </a:r>
            <a:r>
              <a:rPr lang="en-US" sz="1400" dirty="0" smtClean="0">
                <a:solidFill>
                  <a:schemeClr val="bg1"/>
                </a:solidFill>
                <a:latin typeface="Tahoma" panose="020B0604030504040204" pitchFamily="34" charset="0"/>
                <a:ea typeface="Tahoma" panose="020B0604030504040204" pitchFamily="34" charset="0"/>
                <a:cs typeface="Tahoma" panose="020B0604030504040204" pitchFamily="34" charset="0"/>
              </a:rPr>
              <a:t>criteria for </a:t>
            </a:r>
            <a:r>
              <a:rPr lang="en-US" sz="1400" dirty="0">
                <a:solidFill>
                  <a:schemeClr val="bg1"/>
                </a:solidFill>
                <a:latin typeface="Tahoma" panose="020B0604030504040204" pitchFamily="34" charset="0"/>
                <a:ea typeface="Tahoma" panose="020B0604030504040204" pitchFamily="34" charset="0"/>
                <a:cs typeface="Tahoma" panose="020B0604030504040204" pitchFamily="34" charset="0"/>
              </a:rPr>
              <a:t>NLRP3 is determined </a:t>
            </a:r>
            <a:r>
              <a:rPr lang="en-US" sz="1400" dirty="0" smtClean="0">
                <a:solidFill>
                  <a:schemeClr val="bg1"/>
                </a:solidFill>
                <a:latin typeface="Tahoma" panose="020B0604030504040204" pitchFamily="34" charset="0"/>
                <a:ea typeface="Tahoma" panose="020B0604030504040204" pitchFamily="34" charset="0"/>
                <a:cs typeface="Tahoma" panose="020B0604030504040204" pitchFamily="34" charset="0"/>
              </a:rPr>
              <a:t>based on </a:t>
            </a:r>
            <a:r>
              <a:rPr lang="en-US" sz="1400" dirty="0">
                <a:solidFill>
                  <a:schemeClr val="bg1"/>
                </a:solidFill>
                <a:latin typeface="Tahoma" panose="020B0604030504040204" pitchFamily="34" charset="0"/>
                <a:ea typeface="Tahoma" panose="020B0604030504040204" pitchFamily="34" charset="0"/>
                <a:cs typeface="Tahoma" panose="020B0604030504040204" pitchFamily="34" charset="0"/>
              </a:rPr>
              <a:t>the Applicant’s classification: CHDO, NPO, PHA, LDA, or RRPO.</a:t>
            </a:r>
            <a:endParaRPr lang="en-US" sz="1400" dirty="0">
              <a:solidFill>
                <a:schemeClr val="bg1"/>
              </a:solidFill>
              <a:effectLst/>
              <a:latin typeface="Tahoma" panose="020B0604030504040204" pitchFamily="34" charset="0"/>
              <a:ea typeface="Tahoma" panose="020B0604030504040204" pitchFamily="34" charset="0"/>
              <a:cs typeface="Tahoma" panose="020B0604030504040204" pitchFamily="34" charset="0"/>
            </a:endParaRPr>
          </a:p>
        </p:txBody>
      </p:sp>
      <p:pic>
        <p:nvPicPr>
          <p:cNvPr id="7" name="Picture 6">
            <a:extLst>
              <a:ext uri="{FF2B5EF4-FFF2-40B4-BE49-F238E27FC236}">
                <a16:creationId xmlns:a16="http://schemas.microsoft.com/office/drawing/2014/main" id="{9DF00645-D1A1-A049-A5E0-F82CC2591325}"/>
              </a:ext>
            </a:extLst>
          </p:cNvPr>
          <p:cNvPicPr>
            <a:picLocks noChangeAspect="1"/>
          </p:cNvPicPr>
          <p:nvPr/>
        </p:nvPicPr>
        <p:blipFill>
          <a:blip r:embed="rId2"/>
          <a:stretch>
            <a:fillRect/>
          </a:stretch>
        </p:blipFill>
        <p:spPr>
          <a:xfrm>
            <a:off x="647700" y="6000749"/>
            <a:ext cx="2277344" cy="417513"/>
          </a:xfrm>
          <a:prstGeom prst="rect">
            <a:avLst/>
          </a:prstGeom>
        </p:spPr>
      </p:pic>
      <p:pic>
        <p:nvPicPr>
          <p:cNvPr id="8" name="Picture 7">
            <a:extLst>
              <a:ext uri="{FF2B5EF4-FFF2-40B4-BE49-F238E27FC236}">
                <a16:creationId xmlns:a16="http://schemas.microsoft.com/office/drawing/2014/main" id="{E8E03B41-4BE8-4E4C-82AF-CDA766FC449E}"/>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7772400" y="0"/>
            <a:ext cx="4419600" cy="6858000"/>
          </a:xfrm>
          <a:prstGeom prst="rect">
            <a:avLst/>
          </a:prstGeom>
        </p:spPr>
      </p:pic>
    </p:spTree>
    <p:extLst>
      <p:ext uri="{BB962C8B-B14F-4D97-AF65-F5344CB8AC3E}">
        <p14:creationId xmlns:p14="http://schemas.microsoft.com/office/powerpoint/2010/main" val="272183412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0E1CAF-D087-194F-B779-FAC33B94C99C}"/>
              </a:ext>
            </a:extLst>
          </p:cNvPr>
          <p:cNvSpPr>
            <a:spLocks noGrp="1"/>
          </p:cNvSpPr>
          <p:nvPr>
            <p:ph type="title"/>
          </p:nvPr>
        </p:nvSpPr>
        <p:spPr>
          <a:xfrm>
            <a:off x="1074820" y="95049"/>
            <a:ext cx="5257800" cy="502210"/>
          </a:xfrm>
        </p:spPr>
        <p:txBody>
          <a:bodyPr lIns="0" anchor="t">
            <a:normAutofit/>
          </a:bodyPr>
          <a:lstStyle/>
          <a:p>
            <a:pPr marR="0" lvl="0" algn="ctr">
              <a:spcBef>
                <a:spcPts val="300"/>
              </a:spcBef>
              <a:spcAft>
                <a:spcPts val="0"/>
              </a:spcAft>
              <a:buClr>
                <a:srgbClr val="1F4D78"/>
              </a:buClr>
              <a:buSzPts val="1200"/>
              <a:tabLst>
                <a:tab pos="648335" algn="l"/>
              </a:tabLst>
            </a:pPr>
            <a:r>
              <a:rPr lang="en-US" sz="2000" b="1" dirty="0">
                <a:solidFill>
                  <a:prstClr val="black"/>
                </a:solidFill>
                <a:latin typeface="Tahoma" panose="020B0604030504040204" pitchFamily="34" charset="0"/>
                <a:ea typeface="Tahoma" panose="020B0604030504040204" pitchFamily="34" charset="0"/>
                <a:cs typeface="Tahoma" panose="020B0604030504040204" pitchFamily="34" charset="0"/>
              </a:rPr>
              <a:t>IMPORTANT DATES AND DEADLINES</a:t>
            </a:r>
            <a:endParaRPr lang="en-US" sz="2400" b="1" spc="-5" dirty="0">
              <a:solidFill>
                <a:schemeClr val="bg1"/>
              </a:solidFill>
              <a:effectLst/>
              <a:latin typeface="Tahoma" panose="020B0604030504040204" pitchFamily="34" charset="0"/>
              <a:ea typeface="Times New Roman" panose="02020603050405020304" pitchFamily="18" charset="0"/>
            </a:endParaRPr>
          </a:p>
        </p:txBody>
      </p:sp>
      <p:pic>
        <p:nvPicPr>
          <p:cNvPr id="7" name="Picture 6">
            <a:extLst>
              <a:ext uri="{FF2B5EF4-FFF2-40B4-BE49-F238E27FC236}">
                <a16:creationId xmlns:a16="http://schemas.microsoft.com/office/drawing/2014/main" id="{9DF00645-D1A1-A049-A5E0-F82CC2591325}"/>
              </a:ext>
            </a:extLst>
          </p:cNvPr>
          <p:cNvPicPr>
            <a:picLocks noChangeAspect="1"/>
          </p:cNvPicPr>
          <p:nvPr/>
        </p:nvPicPr>
        <p:blipFill>
          <a:blip r:embed="rId2"/>
          <a:stretch>
            <a:fillRect/>
          </a:stretch>
        </p:blipFill>
        <p:spPr>
          <a:xfrm>
            <a:off x="298781" y="6256121"/>
            <a:ext cx="2277344" cy="417513"/>
          </a:xfrm>
          <a:prstGeom prst="rect">
            <a:avLst/>
          </a:prstGeom>
        </p:spPr>
      </p:pic>
      <p:graphicFrame>
        <p:nvGraphicFramePr>
          <p:cNvPr id="8" name="Table 7"/>
          <p:cNvGraphicFramePr>
            <a:graphicFrameLocks noGrp="1"/>
          </p:cNvGraphicFramePr>
          <p:nvPr>
            <p:extLst>
              <p:ext uri="{D42A27DB-BD31-4B8C-83A1-F6EECF244321}">
                <p14:modId xmlns:p14="http://schemas.microsoft.com/office/powerpoint/2010/main" val="1006760976"/>
              </p:ext>
            </p:extLst>
          </p:nvPr>
        </p:nvGraphicFramePr>
        <p:xfrm>
          <a:off x="477989" y="665121"/>
          <a:ext cx="6630670" cy="4077335"/>
        </p:xfrm>
        <a:graphic>
          <a:graphicData uri="http://schemas.openxmlformats.org/drawingml/2006/table">
            <a:tbl>
              <a:tblPr firstRow="1" firstCol="1" lastRow="1" lastCol="1" bandRow="1" bandCol="1"/>
              <a:tblGrid>
                <a:gridCol w="1397635">
                  <a:extLst>
                    <a:ext uri="{9D8B030D-6E8A-4147-A177-3AD203B41FA5}">
                      <a16:colId xmlns:a16="http://schemas.microsoft.com/office/drawing/2014/main" val="2536952323"/>
                    </a:ext>
                  </a:extLst>
                </a:gridCol>
                <a:gridCol w="5233035">
                  <a:extLst>
                    <a:ext uri="{9D8B030D-6E8A-4147-A177-3AD203B41FA5}">
                      <a16:colId xmlns:a16="http://schemas.microsoft.com/office/drawing/2014/main" val="3557040130"/>
                    </a:ext>
                  </a:extLst>
                </a:gridCol>
              </a:tblGrid>
              <a:tr h="323850">
                <a:tc>
                  <a:txBody>
                    <a:bodyPr/>
                    <a:lstStyle/>
                    <a:p>
                      <a:pPr marL="67945" marR="0">
                        <a:spcBef>
                          <a:spcPts val="5"/>
                        </a:spcBef>
                        <a:spcAft>
                          <a:spcPts val="0"/>
                        </a:spcAft>
                      </a:pPr>
                      <a:r>
                        <a:rPr lang="en-US" sz="1200" b="1" dirty="0">
                          <a:solidFill>
                            <a:srgbClr val="FFFFFF"/>
                          </a:solidFill>
                          <a:effectLst/>
                          <a:latin typeface="Tahoma" panose="020B0604030504040204" pitchFamily="34" charset="0"/>
                          <a:ea typeface="Tahoma" panose="020B0604030504040204" pitchFamily="34" charset="0"/>
                          <a:cs typeface="Tahoma" panose="020B0604030504040204" pitchFamily="34" charset="0"/>
                        </a:rPr>
                        <a:t>Date</a:t>
                      </a:r>
                      <a:endParaRPr lang="en-US" sz="1200" dirty="0">
                        <a:effectLst/>
                        <a:latin typeface="Tahoma" panose="020B0604030504040204" pitchFamily="34" charset="0"/>
                        <a:ea typeface="Tahoma" panose="020B0604030504040204" pitchFamily="34" charset="0"/>
                        <a:cs typeface="Tahoma" panose="020B0604030504040204" pitchFamily="34" charset="0"/>
                      </a:endParaRPr>
                    </a:p>
                  </a:txBody>
                  <a:tcPr marL="0" marR="0" marT="0" marB="0">
                    <a:lnL w="12700" cap="flat" cmpd="sng" algn="ctr">
                      <a:solidFill>
                        <a:srgbClr val="000080"/>
                      </a:solidFill>
                      <a:prstDash val="solid"/>
                      <a:round/>
                      <a:headEnd type="none" w="med" len="med"/>
                      <a:tailEnd type="none" w="med" len="med"/>
                    </a:lnL>
                    <a:lnR w="12700" cap="flat" cmpd="sng" algn="ctr">
                      <a:solidFill>
                        <a:srgbClr val="000080"/>
                      </a:solidFill>
                      <a:prstDash val="solid"/>
                      <a:round/>
                      <a:headEnd type="none" w="med" len="med"/>
                      <a:tailEnd type="none" w="med" len="med"/>
                    </a:lnR>
                    <a:lnT w="12700" cap="flat" cmpd="sng" algn="ctr">
                      <a:solidFill>
                        <a:srgbClr val="000080"/>
                      </a:solidFill>
                      <a:prstDash val="solid"/>
                      <a:round/>
                      <a:headEnd type="none" w="med" len="med"/>
                      <a:tailEnd type="none" w="med" len="med"/>
                    </a:lnT>
                    <a:lnB w="12700" cap="flat" cmpd="sng" algn="ctr">
                      <a:solidFill>
                        <a:srgbClr val="000080"/>
                      </a:solidFill>
                      <a:prstDash val="solid"/>
                      <a:round/>
                      <a:headEnd type="none" w="med" len="med"/>
                      <a:tailEnd type="none" w="med" len="med"/>
                    </a:lnB>
                    <a:solidFill>
                      <a:srgbClr val="2E5395"/>
                    </a:solidFill>
                  </a:tcPr>
                </a:tc>
                <a:tc>
                  <a:txBody>
                    <a:bodyPr/>
                    <a:lstStyle/>
                    <a:p>
                      <a:pPr marL="66675" marR="0">
                        <a:spcBef>
                          <a:spcPts val="5"/>
                        </a:spcBef>
                        <a:spcAft>
                          <a:spcPts val="0"/>
                        </a:spcAft>
                      </a:pPr>
                      <a:r>
                        <a:rPr lang="en-US" sz="1200" b="1" dirty="0">
                          <a:solidFill>
                            <a:srgbClr val="FFFFFF"/>
                          </a:solidFill>
                          <a:effectLst/>
                          <a:latin typeface="Tahoma" panose="020B0604030504040204" pitchFamily="34" charset="0"/>
                          <a:ea typeface="Tahoma" panose="020B0604030504040204" pitchFamily="34" charset="0"/>
                          <a:cs typeface="Tahoma" panose="020B0604030504040204" pitchFamily="34" charset="0"/>
                        </a:rPr>
                        <a:t>Event</a:t>
                      </a:r>
                      <a:endParaRPr lang="en-US" sz="1200" dirty="0">
                        <a:effectLst/>
                        <a:latin typeface="Tahoma" panose="020B0604030504040204" pitchFamily="34" charset="0"/>
                        <a:ea typeface="Tahoma" panose="020B0604030504040204" pitchFamily="34" charset="0"/>
                        <a:cs typeface="Tahoma" panose="020B0604030504040204" pitchFamily="34" charset="0"/>
                      </a:endParaRPr>
                    </a:p>
                  </a:txBody>
                  <a:tcPr marL="0" marR="0" marT="0" marB="0">
                    <a:lnL w="12700" cap="flat" cmpd="sng" algn="ctr">
                      <a:solidFill>
                        <a:srgbClr val="000080"/>
                      </a:solidFill>
                      <a:prstDash val="solid"/>
                      <a:round/>
                      <a:headEnd type="none" w="med" len="med"/>
                      <a:tailEnd type="none" w="med" len="med"/>
                    </a:lnL>
                    <a:lnR w="12700" cap="flat" cmpd="sng" algn="ctr">
                      <a:solidFill>
                        <a:srgbClr val="000080"/>
                      </a:solidFill>
                      <a:prstDash val="solid"/>
                      <a:round/>
                      <a:headEnd type="none" w="med" len="med"/>
                      <a:tailEnd type="none" w="med" len="med"/>
                    </a:lnR>
                    <a:lnT w="12700" cap="flat" cmpd="sng" algn="ctr">
                      <a:solidFill>
                        <a:srgbClr val="000080"/>
                      </a:solidFill>
                      <a:prstDash val="solid"/>
                      <a:round/>
                      <a:headEnd type="none" w="med" len="med"/>
                      <a:tailEnd type="none" w="med" len="med"/>
                    </a:lnT>
                    <a:lnB w="12700" cap="flat" cmpd="sng" algn="ctr">
                      <a:solidFill>
                        <a:srgbClr val="000080"/>
                      </a:solidFill>
                      <a:prstDash val="solid"/>
                      <a:round/>
                      <a:headEnd type="none" w="med" len="med"/>
                      <a:tailEnd type="none" w="med" len="med"/>
                    </a:lnB>
                    <a:solidFill>
                      <a:srgbClr val="2E5395"/>
                    </a:solidFill>
                  </a:tcPr>
                </a:tc>
                <a:extLst>
                  <a:ext uri="{0D108BD9-81ED-4DB2-BD59-A6C34878D82A}">
                    <a16:rowId xmlns:a16="http://schemas.microsoft.com/office/drawing/2014/main" val="2218689534"/>
                  </a:ext>
                </a:extLst>
              </a:tr>
              <a:tr h="391160">
                <a:tc>
                  <a:txBody>
                    <a:bodyPr/>
                    <a:lstStyle/>
                    <a:p>
                      <a:pPr marL="67945" marR="0" algn="ctr">
                        <a:spcBef>
                          <a:spcPts val="760"/>
                        </a:spcBef>
                        <a:spcAft>
                          <a:spcPts val="0"/>
                        </a:spcAft>
                      </a:pPr>
                      <a:r>
                        <a:rPr lang="en-US" sz="1100" b="1" baseline="0" dirty="0">
                          <a:solidFill>
                            <a:schemeClr val="bg1"/>
                          </a:solidFill>
                          <a:effectLst/>
                          <a:latin typeface="Tahoma" panose="020B0604030504040204" pitchFamily="34" charset="0"/>
                          <a:ea typeface="Tahoma" panose="020B0604030504040204" pitchFamily="34" charset="0"/>
                          <a:cs typeface="Tahoma" panose="020B0604030504040204" pitchFamily="34" charset="0"/>
                        </a:rPr>
                        <a:t>July 7, 2022</a:t>
                      </a:r>
                    </a:p>
                  </a:txBody>
                  <a:tcPr marL="0" marR="0" marT="0" marB="0">
                    <a:lnL w="12700" cap="flat" cmpd="sng" algn="ctr">
                      <a:solidFill>
                        <a:srgbClr val="000080"/>
                      </a:solidFill>
                      <a:prstDash val="solid"/>
                      <a:round/>
                      <a:headEnd type="none" w="med" len="med"/>
                      <a:tailEnd type="none" w="med" len="med"/>
                    </a:lnL>
                    <a:lnR w="12700" cap="flat" cmpd="sng" algn="ctr">
                      <a:solidFill>
                        <a:srgbClr val="000080"/>
                      </a:solidFill>
                      <a:prstDash val="solid"/>
                      <a:round/>
                      <a:headEnd type="none" w="med" len="med"/>
                      <a:tailEnd type="none" w="med" len="med"/>
                    </a:lnR>
                    <a:lnT w="12700" cap="flat" cmpd="sng" algn="ctr">
                      <a:solidFill>
                        <a:srgbClr val="000080"/>
                      </a:solidFill>
                      <a:prstDash val="solid"/>
                      <a:round/>
                      <a:headEnd type="none" w="med" len="med"/>
                      <a:tailEnd type="none" w="med" len="med"/>
                    </a:lnT>
                    <a:lnB w="12700" cap="flat" cmpd="sng" algn="ctr">
                      <a:solidFill>
                        <a:srgbClr val="000080"/>
                      </a:solidFill>
                      <a:prstDash val="solid"/>
                      <a:round/>
                      <a:headEnd type="none" w="med" len="med"/>
                      <a:tailEnd type="none" w="med" len="med"/>
                    </a:lnB>
                  </a:tcPr>
                </a:tc>
                <a:tc>
                  <a:txBody>
                    <a:bodyPr/>
                    <a:lstStyle/>
                    <a:p>
                      <a:pPr marL="66675" marR="0" algn="ctr">
                        <a:spcBef>
                          <a:spcPts val="205"/>
                        </a:spcBef>
                        <a:spcAft>
                          <a:spcPts val="0"/>
                        </a:spcAft>
                      </a:pPr>
                      <a:r>
                        <a:rPr lang="en-US" sz="1100" b="1" baseline="0" dirty="0">
                          <a:solidFill>
                            <a:schemeClr val="bg1"/>
                          </a:solidFill>
                          <a:effectLst/>
                          <a:latin typeface="Tahoma" panose="020B0604030504040204" pitchFamily="34" charset="0"/>
                          <a:ea typeface="Calibri" panose="020F0502020204030204" pitchFamily="34" charset="0"/>
                          <a:cs typeface="Times New Roman" panose="02020603050405020304" pitchFamily="18" charset="0"/>
                        </a:rPr>
                        <a:t>Notice of Funding Availability (NOFA) published</a:t>
                      </a:r>
                    </a:p>
                    <a:p>
                      <a:pPr marL="66675" marR="0" algn="ctr">
                        <a:spcBef>
                          <a:spcPts val="205"/>
                        </a:spcBef>
                        <a:spcAft>
                          <a:spcPts val="0"/>
                        </a:spcAft>
                      </a:pPr>
                      <a:r>
                        <a:rPr lang="en-US" sz="1100" b="1" baseline="0" dirty="0">
                          <a:solidFill>
                            <a:schemeClr val="bg1"/>
                          </a:solidFill>
                          <a:effectLst/>
                          <a:latin typeface="Tahoma" panose="020B0604030504040204" pitchFamily="34" charset="0"/>
                          <a:ea typeface="Calibri" panose="020F0502020204030204" pitchFamily="34" charset="0"/>
                          <a:cs typeface="Times New Roman" panose="02020603050405020304" pitchFamily="18" charset="0"/>
                        </a:rPr>
                        <a:t>Question/comment period opens</a:t>
                      </a:r>
                    </a:p>
                  </a:txBody>
                  <a:tcPr marL="0" marR="0" marT="0" marB="0">
                    <a:lnL w="12700" cap="flat" cmpd="sng" algn="ctr">
                      <a:solidFill>
                        <a:srgbClr val="000080"/>
                      </a:solidFill>
                      <a:prstDash val="solid"/>
                      <a:round/>
                      <a:headEnd type="none" w="med" len="med"/>
                      <a:tailEnd type="none" w="med" len="med"/>
                    </a:lnL>
                    <a:lnR w="12700" cap="flat" cmpd="sng" algn="ctr">
                      <a:solidFill>
                        <a:srgbClr val="000080"/>
                      </a:solidFill>
                      <a:prstDash val="solid"/>
                      <a:round/>
                      <a:headEnd type="none" w="med" len="med"/>
                      <a:tailEnd type="none" w="med" len="med"/>
                    </a:lnR>
                    <a:lnT w="12700" cap="flat" cmpd="sng" algn="ctr">
                      <a:solidFill>
                        <a:srgbClr val="000080"/>
                      </a:solidFill>
                      <a:prstDash val="solid"/>
                      <a:round/>
                      <a:headEnd type="none" w="med" len="med"/>
                      <a:tailEnd type="none" w="med" len="med"/>
                    </a:lnT>
                    <a:lnB w="12700" cap="flat" cmpd="sng" algn="ctr">
                      <a:solidFill>
                        <a:srgbClr val="000080"/>
                      </a:solidFill>
                      <a:prstDash val="solid"/>
                      <a:round/>
                      <a:headEnd type="none" w="med" len="med"/>
                      <a:tailEnd type="none" w="med" len="med"/>
                    </a:lnB>
                  </a:tcPr>
                </a:tc>
                <a:extLst>
                  <a:ext uri="{0D108BD9-81ED-4DB2-BD59-A6C34878D82A}">
                    <a16:rowId xmlns:a16="http://schemas.microsoft.com/office/drawing/2014/main" val="271656282"/>
                  </a:ext>
                </a:extLst>
              </a:tr>
              <a:tr h="309880">
                <a:tc>
                  <a:txBody>
                    <a:bodyPr/>
                    <a:lstStyle/>
                    <a:p>
                      <a:pPr marL="67945" marR="0" algn="ctr">
                        <a:spcBef>
                          <a:spcPts val="450"/>
                        </a:spcBef>
                        <a:spcAft>
                          <a:spcPts val="0"/>
                        </a:spcAft>
                      </a:pPr>
                      <a:r>
                        <a:rPr lang="en-US" sz="1100" b="1" baseline="0" dirty="0">
                          <a:solidFill>
                            <a:schemeClr val="bg1"/>
                          </a:solidFill>
                          <a:effectLst/>
                          <a:latin typeface="Tahoma" panose="020B0604030504040204" pitchFamily="34" charset="0"/>
                          <a:ea typeface="Tahoma" panose="020B0604030504040204" pitchFamily="34" charset="0"/>
                          <a:cs typeface="Tahoma" panose="020B0604030504040204" pitchFamily="34" charset="0"/>
                        </a:rPr>
                        <a:t>July 14, 2022</a:t>
                      </a:r>
                    </a:p>
                  </a:txBody>
                  <a:tcPr marL="0" marR="0" marT="0" marB="0">
                    <a:lnL w="12700" cap="flat" cmpd="sng" algn="ctr">
                      <a:solidFill>
                        <a:srgbClr val="000080"/>
                      </a:solidFill>
                      <a:prstDash val="solid"/>
                      <a:round/>
                      <a:headEnd type="none" w="med" len="med"/>
                      <a:tailEnd type="none" w="med" len="med"/>
                    </a:lnL>
                    <a:lnR w="12700" cap="flat" cmpd="sng" algn="ctr">
                      <a:solidFill>
                        <a:srgbClr val="000080"/>
                      </a:solidFill>
                      <a:prstDash val="solid"/>
                      <a:round/>
                      <a:headEnd type="none" w="med" len="med"/>
                      <a:tailEnd type="none" w="med" len="med"/>
                    </a:lnR>
                    <a:lnT w="12700" cap="flat" cmpd="sng" algn="ctr">
                      <a:solidFill>
                        <a:srgbClr val="000080"/>
                      </a:solidFill>
                      <a:prstDash val="solid"/>
                      <a:round/>
                      <a:headEnd type="none" w="med" len="med"/>
                      <a:tailEnd type="none" w="med" len="med"/>
                    </a:lnT>
                    <a:lnB w="12700" cap="flat" cmpd="sng" algn="ctr">
                      <a:solidFill>
                        <a:srgbClr val="000080"/>
                      </a:solidFill>
                      <a:prstDash val="solid"/>
                      <a:round/>
                      <a:headEnd type="none" w="med" len="med"/>
                      <a:tailEnd type="none" w="med" len="med"/>
                    </a:lnB>
                  </a:tcPr>
                </a:tc>
                <a:tc>
                  <a:txBody>
                    <a:bodyPr/>
                    <a:lstStyle/>
                    <a:p>
                      <a:pPr marL="66675" marR="0" algn="ctr">
                        <a:spcBef>
                          <a:spcPts val="450"/>
                        </a:spcBef>
                        <a:spcAft>
                          <a:spcPts val="0"/>
                        </a:spcAft>
                      </a:pPr>
                      <a:r>
                        <a:rPr lang="en-US" sz="1100" b="1" baseline="0" dirty="0">
                          <a:solidFill>
                            <a:schemeClr val="bg1"/>
                          </a:solidFill>
                          <a:effectLst/>
                          <a:latin typeface="Tahoma" panose="020B0604030504040204" pitchFamily="34" charset="0"/>
                          <a:ea typeface="Calibri" panose="020F0502020204030204" pitchFamily="34" charset="0"/>
                          <a:cs typeface="Times New Roman" panose="02020603050405020304" pitchFamily="18" charset="0"/>
                        </a:rPr>
                        <a:t>NLRP3 Webinar at 3:00 p.m.</a:t>
                      </a:r>
                    </a:p>
                  </a:txBody>
                  <a:tcPr marL="0" marR="0" marT="0" marB="0">
                    <a:lnL w="12700" cap="flat" cmpd="sng" algn="ctr">
                      <a:solidFill>
                        <a:srgbClr val="000080"/>
                      </a:solidFill>
                      <a:prstDash val="solid"/>
                      <a:round/>
                      <a:headEnd type="none" w="med" len="med"/>
                      <a:tailEnd type="none" w="med" len="med"/>
                    </a:lnL>
                    <a:lnR w="12700" cap="flat" cmpd="sng" algn="ctr">
                      <a:solidFill>
                        <a:srgbClr val="000080"/>
                      </a:solidFill>
                      <a:prstDash val="solid"/>
                      <a:round/>
                      <a:headEnd type="none" w="med" len="med"/>
                      <a:tailEnd type="none" w="med" len="med"/>
                    </a:lnR>
                    <a:lnT w="12700" cap="flat" cmpd="sng" algn="ctr">
                      <a:solidFill>
                        <a:srgbClr val="000080"/>
                      </a:solidFill>
                      <a:prstDash val="solid"/>
                      <a:round/>
                      <a:headEnd type="none" w="med" len="med"/>
                      <a:tailEnd type="none" w="med" len="med"/>
                    </a:lnT>
                    <a:lnB w="12700" cap="flat" cmpd="sng" algn="ctr">
                      <a:solidFill>
                        <a:srgbClr val="000080"/>
                      </a:solidFill>
                      <a:prstDash val="solid"/>
                      <a:round/>
                      <a:headEnd type="none" w="med" len="med"/>
                      <a:tailEnd type="none" w="med" len="med"/>
                    </a:lnB>
                  </a:tcPr>
                </a:tc>
                <a:extLst>
                  <a:ext uri="{0D108BD9-81ED-4DB2-BD59-A6C34878D82A}">
                    <a16:rowId xmlns:a16="http://schemas.microsoft.com/office/drawing/2014/main" val="4061682882"/>
                  </a:ext>
                </a:extLst>
              </a:tr>
              <a:tr h="393065">
                <a:tc>
                  <a:txBody>
                    <a:bodyPr/>
                    <a:lstStyle/>
                    <a:p>
                      <a:pPr marL="67945" marR="0" algn="ctr">
                        <a:spcBef>
                          <a:spcPts val="775"/>
                        </a:spcBef>
                        <a:spcAft>
                          <a:spcPts val="0"/>
                        </a:spcAft>
                      </a:pPr>
                      <a:r>
                        <a:rPr lang="en-US" sz="1100" b="1" baseline="0" dirty="0">
                          <a:solidFill>
                            <a:schemeClr val="bg1"/>
                          </a:solidFill>
                          <a:effectLst/>
                          <a:latin typeface="Tahoma" panose="020B0604030504040204" pitchFamily="34" charset="0"/>
                          <a:ea typeface="Tahoma" panose="020B0604030504040204" pitchFamily="34" charset="0"/>
                          <a:cs typeface="Tahoma" panose="020B0604030504040204" pitchFamily="34" charset="0"/>
                        </a:rPr>
                        <a:t>July 21, 2022</a:t>
                      </a:r>
                    </a:p>
                  </a:txBody>
                  <a:tcPr marL="0" marR="0" marT="0" marB="0">
                    <a:lnL w="12700" cap="flat" cmpd="sng" algn="ctr">
                      <a:solidFill>
                        <a:srgbClr val="000080"/>
                      </a:solidFill>
                      <a:prstDash val="solid"/>
                      <a:round/>
                      <a:headEnd type="none" w="med" len="med"/>
                      <a:tailEnd type="none" w="med" len="med"/>
                    </a:lnL>
                    <a:lnR w="12700" cap="flat" cmpd="sng" algn="ctr">
                      <a:solidFill>
                        <a:srgbClr val="000080"/>
                      </a:solidFill>
                      <a:prstDash val="solid"/>
                      <a:round/>
                      <a:headEnd type="none" w="med" len="med"/>
                      <a:tailEnd type="none" w="med" len="med"/>
                    </a:lnR>
                    <a:lnT w="12700" cap="flat" cmpd="sng" algn="ctr">
                      <a:solidFill>
                        <a:srgbClr val="000080"/>
                      </a:solidFill>
                      <a:prstDash val="solid"/>
                      <a:round/>
                      <a:headEnd type="none" w="med" len="med"/>
                      <a:tailEnd type="none" w="med" len="med"/>
                    </a:lnT>
                    <a:lnB w="12700" cap="flat" cmpd="sng" algn="ctr">
                      <a:solidFill>
                        <a:srgbClr val="000080"/>
                      </a:solidFill>
                      <a:prstDash val="solid"/>
                      <a:round/>
                      <a:headEnd type="none" w="med" len="med"/>
                      <a:tailEnd type="none" w="med" len="med"/>
                    </a:lnB>
                  </a:tcPr>
                </a:tc>
                <a:tc>
                  <a:txBody>
                    <a:bodyPr/>
                    <a:lstStyle/>
                    <a:p>
                      <a:pPr marL="66675" marR="0" algn="ctr">
                        <a:spcBef>
                          <a:spcPts val="190"/>
                        </a:spcBef>
                        <a:spcAft>
                          <a:spcPts val="0"/>
                        </a:spcAft>
                      </a:pPr>
                      <a:r>
                        <a:rPr lang="en-US" sz="1100" b="1" baseline="0" dirty="0">
                          <a:solidFill>
                            <a:schemeClr val="bg1"/>
                          </a:solidFill>
                          <a:effectLst/>
                          <a:latin typeface="Tahoma" panose="020B0604030504040204" pitchFamily="34" charset="0"/>
                          <a:ea typeface="Calibri" panose="020F0502020204030204" pitchFamily="34" charset="0"/>
                          <a:cs typeface="Times New Roman" panose="02020603050405020304" pitchFamily="18" charset="0"/>
                        </a:rPr>
                        <a:t>Questions/comments must be submitted by 4:30 PM Central Time </a:t>
                      </a:r>
                    </a:p>
                  </a:txBody>
                  <a:tcPr marL="0" marR="0" marT="0" marB="0" anchor="ctr">
                    <a:lnL w="12700" cap="flat" cmpd="sng" algn="ctr">
                      <a:solidFill>
                        <a:srgbClr val="000080"/>
                      </a:solidFill>
                      <a:prstDash val="solid"/>
                      <a:round/>
                      <a:headEnd type="none" w="med" len="med"/>
                      <a:tailEnd type="none" w="med" len="med"/>
                    </a:lnL>
                    <a:lnR w="12700" cap="flat" cmpd="sng" algn="ctr">
                      <a:solidFill>
                        <a:srgbClr val="000080"/>
                      </a:solidFill>
                      <a:prstDash val="solid"/>
                      <a:round/>
                      <a:headEnd type="none" w="med" len="med"/>
                      <a:tailEnd type="none" w="med" len="med"/>
                    </a:lnR>
                    <a:lnT w="12700" cap="flat" cmpd="sng" algn="ctr">
                      <a:solidFill>
                        <a:srgbClr val="000080"/>
                      </a:solidFill>
                      <a:prstDash val="solid"/>
                      <a:round/>
                      <a:headEnd type="none" w="med" len="med"/>
                      <a:tailEnd type="none" w="med" len="med"/>
                    </a:lnT>
                    <a:lnB w="12700" cap="flat" cmpd="sng" algn="ctr">
                      <a:solidFill>
                        <a:srgbClr val="000080"/>
                      </a:solidFill>
                      <a:prstDash val="solid"/>
                      <a:round/>
                      <a:headEnd type="none" w="med" len="med"/>
                      <a:tailEnd type="none" w="med" len="med"/>
                    </a:lnB>
                  </a:tcPr>
                </a:tc>
                <a:extLst>
                  <a:ext uri="{0D108BD9-81ED-4DB2-BD59-A6C34878D82A}">
                    <a16:rowId xmlns:a16="http://schemas.microsoft.com/office/drawing/2014/main" val="2919519994"/>
                  </a:ext>
                </a:extLst>
              </a:tr>
              <a:tr h="309880">
                <a:tc>
                  <a:txBody>
                    <a:bodyPr/>
                    <a:lstStyle/>
                    <a:p>
                      <a:pPr marL="67945" marR="0" algn="ctr">
                        <a:spcBef>
                          <a:spcPts val="450"/>
                        </a:spcBef>
                        <a:spcAft>
                          <a:spcPts val="0"/>
                        </a:spcAft>
                      </a:pPr>
                      <a:r>
                        <a:rPr lang="en-US" sz="1100" b="1" baseline="0" dirty="0">
                          <a:solidFill>
                            <a:schemeClr val="bg1"/>
                          </a:solidFill>
                          <a:effectLst/>
                          <a:latin typeface="Tahoma" panose="020B0604030504040204" pitchFamily="34" charset="0"/>
                          <a:ea typeface="Tahoma" panose="020B0604030504040204" pitchFamily="34" charset="0"/>
                          <a:cs typeface="Tahoma" panose="020B0604030504040204" pitchFamily="34" charset="0"/>
                        </a:rPr>
                        <a:t>July 26, 2022</a:t>
                      </a:r>
                    </a:p>
                  </a:txBody>
                  <a:tcPr marL="0" marR="0" marT="0" marB="0">
                    <a:lnL w="12700" cap="flat" cmpd="sng" algn="ctr">
                      <a:solidFill>
                        <a:srgbClr val="000080"/>
                      </a:solidFill>
                      <a:prstDash val="solid"/>
                      <a:round/>
                      <a:headEnd type="none" w="med" len="med"/>
                      <a:tailEnd type="none" w="med" len="med"/>
                    </a:lnL>
                    <a:lnR w="12700" cap="flat" cmpd="sng" algn="ctr">
                      <a:solidFill>
                        <a:srgbClr val="000080"/>
                      </a:solidFill>
                      <a:prstDash val="solid"/>
                      <a:round/>
                      <a:headEnd type="none" w="med" len="med"/>
                      <a:tailEnd type="none" w="med" len="med"/>
                    </a:lnR>
                    <a:lnT w="12700" cap="flat" cmpd="sng" algn="ctr">
                      <a:solidFill>
                        <a:srgbClr val="000080"/>
                      </a:solidFill>
                      <a:prstDash val="solid"/>
                      <a:round/>
                      <a:headEnd type="none" w="med" len="med"/>
                      <a:tailEnd type="none" w="med" len="med"/>
                    </a:lnT>
                    <a:lnB w="12700" cap="flat" cmpd="sng" algn="ctr">
                      <a:solidFill>
                        <a:srgbClr val="000080"/>
                      </a:solidFill>
                      <a:prstDash val="solid"/>
                      <a:round/>
                      <a:headEnd type="none" w="med" len="med"/>
                      <a:tailEnd type="none" w="med" len="med"/>
                    </a:lnB>
                  </a:tcPr>
                </a:tc>
                <a:tc>
                  <a:txBody>
                    <a:bodyPr/>
                    <a:lstStyle/>
                    <a:p>
                      <a:pPr marL="66675" marR="0" algn="ctr">
                        <a:spcBef>
                          <a:spcPts val="450"/>
                        </a:spcBef>
                        <a:spcAft>
                          <a:spcPts val="0"/>
                        </a:spcAft>
                      </a:pPr>
                      <a:r>
                        <a:rPr lang="en-US" sz="1100" b="1" baseline="0" dirty="0">
                          <a:solidFill>
                            <a:schemeClr val="bg1"/>
                          </a:solidFill>
                          <a:effectLst/>
                          <a:latin typeface="Tahoma" panose="020B0604030504040204" pitchFamily="34" charset="0"/>
                          <a:ea typeface="Calibri" panose="020F0502020204030204" pitchFamily="34" charset="0"/>
                          <a:cs typeface="Times New Roman" panose="02020603050405020304" pitchFamily="18" charset="0"/>
                        </a:rPr>
                        <a:t>Frequently Asked Questions (FAQ) responses posted</a:t>
                      </a:r>
                    </a:p>
                  </a:txBody>
                  <a:tcPr marL="0" marR="0" marT="0" marB="0">
                    <a:lnL w="12700" cap="flat" cmpd="sng" algn="ctr">
                      <a:solidFill>
                        <a:srgbClr val="000080"/>
                      </a:solidFill>
                      <a:prstDash val="solid"/>
                      <a:round/>
                      <a:headEnd type="none" w="med" len="med"/>
                      <a:tailEnd type="none" w="med" len="med"/>
                    </a:lnL>
                    <a:lnR w="12700" cap="flat" cmpd="sng" algn="ctr">
                      <a:solidFill>
                        <a:srgbClr val="000080"/>
                      </a:solidFill>
                      <a:prstDash val="solid"/>
                      <a:round/>
                      <a:headEnd type="none" w="med" len="med"/>
                      <a:tailEnd type="none" w="med" len="med"/>
                    </a:lnR>
                    <a:lnT w="12700" cap="flat" cmpd="sng" algn="ctr">
                      <a:solidFill>
                        <a:srgbClr val="000080"/>
                      </a:solidFill>
                      <a:prstDash val="solid"/>
                      <a:round/>
                      <a:headEnd type="none" w="med" len="med"/>
                      <a:tailEnd type="none" w="med" len="med"/>
                    </a:lnT>
                    <a:lnB w="12700" cap="flat" cmpd="sng" algn="ctr">
                      <a:solidFill>
                        <a:srgbClr val="000080"/>
                      </a:solidFill>
                      <a:prstDash val="solid"/>
                      <a:round/>
                      <a:headEnd type="none" w="med" len="med"/>
                      <a:tailEnd type="none" w="med" len="med"/>
                    </a:lnB>
                  </a:tcPr>
                </a:tc>
                <a:extLst>
                  <a:ext uri="{0D108BD9-81ED-4DB2-BD59-A6C34878D82A}">
                    <a16:rowId xmlns:a16="http://schemas.microsoft.com/office/drawing/2014/main" val="1497888466"/>
                  </a:ext>
                </a:extLst>
              </a:tr>
              <a:tr h="309880">
                <a:tc>
                  <a:txBody>
                    <a:bodyPr/>
                    <a:lstStyle/>
                    <a:p>
                      <a:pPr marL="67945" marR="0" algn="ctr">
                        <a:spcBef>
                          <a:spcPts val="450"/>
                        </a:spcBef>
                        <a:spcAft>
                          <a:spcPts val="0"/>
                        </a:spcAft>
                      </a:pPr>
                      <a:r>
                        <a:rPr lang="en-US" sz="1100" b="1" baseline="0" dirty="0">
                          <a:solidFill>
                            <a:schemeClr val="bg1"/>
                          </a:solidFill>
                          <a:effectLst/>
                          <a:latin typeface="Tahoma" panose="020B0604030504040204" pitchFamily="34" charset="0"/>
                          <a:ea typeface="Tahoma" panose="020B0604030504040204" pitchFamily="34" charset="0"/>
                          <a:cs typeface="Tahoma" panose="020B0604030504040204" pitchFamily="34" charset="0"/>
                        </a:rPr>
                        <a:t>July 27, 2022</a:t>
                      </a:r>
                    </a:p>
                  </a:txBody>
                  <a:tcPr marL="0" marR="0" marT="0" marB="0">
                    <a:lnL w="12700" cap="flat" cmpd="sng" algn="ctr">
                      <a:solidFill>
                        <a:srgbClr val="000080"/>
                      </a:solidFill>
                      <a:prstDash val="solid"/>
                      <a:round/>
                      <a:headEnd type="none" w="med" len="med"/>
                      <a:tailEnd type="none" w="med" len="med"/>
                    </a:lnL>
                    <a:lnR w="12700" cap="flat" cmpd="sng" algn="ctr">
                      <a:solidFill>
                        <a:srgbClr val="000080"/>
                      </a:solidFill>
                      <a:prstDash val="solid"/>
                      <a:round/>
                      <a:headEnd type="none" w="med" len="med"/>
                      <a:tailEnd type="none" w="med" len="med"/>
                    </a:lnR>
                    <a:lnT w="12700" cap="flat" cmpd="sng" algn="ctr">
                      <a:solidFill>
                        <a:srgbClr val="000080"/>
                      </a:solidFill>
                      <a:prstDash val="solid"/>
                      <a:round/>
                      <a:headEnd type="none" w="med" len="med"/>
                      <a:tailEnd type="none" w="med" len="med"/>
                    </a:lnT>
                    <a:lnB w="12700" cap="flat" cmpd="sng" algn="ctr">
                      <a:solidFill>
                        <a:srgbClr val="000080"/>
                      </a:solidFill>
                      <a:prstDash val="solid"/>
                      <a:round/>
                      <a:headEnd type="none" w="med" len="med"/>
                      <a:tailEnd type="none" w="med" len="med"/>
                    </a:lnB>
                  </a:tcPr>
                </a:tc>
                <a:tc>
                  <a:txBody>
                    <a:bodyPr/>
                    <a:lstStyle/>
                    <a:p>
                      <a:pPr marL="66675" marR="0" algn="ctr">
                        <a:spcBef>
                          <a:spcPts val="450"/>
                        </a:spcBef>
                        <a:spcAft>
                          <a:spcPts val="0"/>
                        </a:spcAft>
                      </a:pPr>
                      <a:r>
                        <a:rPr lang="en-US" sz="1100" b="1" baseline="0" dirty="0">
                          <a:solidFill>
                            <a:schemeClr val="bg1"/>
                          </a:solidFill>
                          <a:effectLst/>
                          <a:latin typeface="Tahoma" panose="020B0604030504040204" pitchFamily="34" charset="0"/>
                          <a:ea typeface="Calibri" panose="020F0502020204030204" pitchFamily="34" charset="0"/>
                          <a:cs typeface="Times New Roman" panose="02020603050405020304" pitchFamily="18" charset="0"/>
                        </a:rPr>
                        <a:t>Application Intake/Blackout period begins</a:t>
                      </a:r>
                    </a:p>
                  </a:txBody>
                  <a:tcPr marL="0" marR="0" marT="0" marB="0">
                    <a:lnL w="12700" cap="flat" cmpd="sng" algn="ctr">
                      <a:solidFill>
                        <a:srgbClr val="000080"/>
                      </a:solidFill>
                      <a:prstDash val="solid"/>
                      <a:round/>
                      <a:headEnd type="none" w="med" len="med"/>
                      <a:tailEnd type="none" w="med" len="med"/>
                    </a:lnL>
                    <a:lnR w="12700" cap="flat" cmpd="sng" algn="ctr">
                      <a:solidFill>
                        <a:srgbClr val="000080"/>
                      </a:solidFill>
                      <a:prstDash val="solid"/>
                      <a:round/>
                      <a:headEnd type="none" w="med" len="med"/>
                      <a:tailEnd type="none" w="med" len="med"/>
                    </a:lnR>
                    <a:lnT w="12700" cap="flat" cmpd="sng" algn="ctr">
                      <a:solidFill>
                        <a:srgbClr val="000080"/>
                      </a:solidFill>
                      <a:prstDash val="solid"/>
                      <a:round/>
                      <a:headEnd type="none" w="med" len="med"/>
                      <a:tailEnd type="none" w="med" len="med"/>
                    </a:lnT>
                    <a:lnB w="12700" cap="flat" cmpd="sng" algn="ctr">
                      <a:solidFill>
                        <a:srgbClr val="000080"/>
                      </a:solidFill>
                      <a:prstDash val="solid"/>
                      <a:round/>
                      <a:headEnd type="none" w="med" len="med"/>
                      <a:tailEnd type="none" w="med" len="med"/>
                    </a:lnB>
                  </a:tcPr>
                </a:tc>
                <a:extLst>
                  <a:ext uri="{0D108BD9-81ED-4DB2-BD59-A6C34878D82A}">
                    <a16:rowId xmlns:a16="http://schemas.microsoft.com/office/drawing/2014/main" val="608414860"/>
                  </a:ext>
                </a:extLst>
              </a:tr>
              <a:tr h="320675">
                <a:tc>
                  <a:txBody>
                    <a:bodyPr/>
                    <a:lstStyle/>
                    <a:p>
                      <a:pPr marL="67945" marR="0" algn="ctr">
                        <a:spcBef>
                          <a:spcPts val="485"/>
                        </a:spcBef>
                        <a:spcAft>
                          <a:spcPts val="0"/>
                        </a:spcAft>
                      </a:pPr>
                      <a:r>
                        <a:rPr lang="en-US" sz="1100" b="1" baseline="0" dirty="0">
                          <a:solidFill>
                            <a:schemeClr val="bg1"/>
                          </a:solidFill>
                          <a:effectLst/>
                          <a:latin typeface="Tahoma" panose="020B0604030504040204" pitchFamily="34" charset="0"/>
                          <a:ea typeface="Tahoma" panose="020B0604030504040204" pitchFamily="34" charset="0"/>
                          <a:cs typeface="Tahoma" panose="020B0604030504040204" pitchFamily="34" charset="0"/>
                        </a:rPr>
                        <a:t>September 28, 2022</a:t>
                      </a:r>
                    </a:p>
                  </a:txBody>
                  <a:tcPr marL="0" marR="0" marT="0" marB="0" anchor="ctr">
                    <a:lnL w="12700" cap="flat" cmpd="sng" algn="ctr">
                      <a:solidFill>
                        <a:srgbClr val="000080"/>
                      </a:solidFill>
                      <a:prstDash val="solid"/>
                      <a:round/>
                      <a:headEnd type="none" w="med" len="med"/>
                      <a:tailEnd type="none" w="med" len="med"/>
                    </a:lnL>
                    <a:lnR w="12700" cap="flat" cmpd="sng" algn="ctr">
                      <a:solidFill>
                        <a:srgbClr val="000080"/>
                      </a:solidFill>
                      <a:prstDash val="solid"/>
                      <a:round/>
                      <a:headEnd type="none" w="med" len="med"/>
                      <a:tailEnd type="none" w="med" len="med"/>
                    </a:lnR>
                    <a:lnT w="12700" cap="flat" cmpd="sng" algn="ctr">
                      <a:solidFill>
                        <a:srgbClr val="000080"/>
                      </a:solidFill>
                      <a:prstDash val="solid"/>
                      <a:round/>
                      <a:headEnd type="none" w="med" len="med"/>
                      <a:tailEnd type="none" w="med" len="med"/>
                    </a:lnT>
                    <a:lnB w="12700" cap="flat" cmpd="sng" algn="ctr">
                      <a:solidFill>
                        <a:srgbClr val="000080"/>
                      </a:solidFill>
                      <a:prstDash val="solid"/>
                      <a:round/>
                      <a:headEnd type="none" w="med" len="med"/>
                      <a:tailEnd type="none" w="med" len="med"/>
                    </a:lnB>
                  </a:tcPr>
                </a:tc>
                <a:tc>
                  <a:txBody>
                    <a:bodyPr/>
                    <a:lstStyle/>
                    <a:p>
                      <a:pPr marL="66675" marR="0" algn="ctr">
                        <a:spcBef>
                          <a:spcPts val="485"/>
                        </a:spcBef>
                        <a:spcAft>
                          <a:spcPts val="0"/>
                        </a:spcAft>
                      </a:pPr>
                      <a:r>
                        <a:rPr lang="en-US" sz="1100" b="1" baseline="0" dirty="0">
                          <a:solidFill>
                            <a:schemeClr val="bg1"/>
                          </a:solidFill>
                          <a:effectLst/>
                          <a:latin typeface="Tahoma" panose="020B0604030504040204" pitchFamily="34" charset="0"/>
                          <a:ea typeface="Calibri" panose="020F0502020204030204" pitchFamily="34" charset="0"/>
                          <a:cs typeface="Times New Roman" panose="02020603050405020304" pitchFamily="18" charset="0"/>
                        </a:rPr>
                        <a:t>Application intake deadline</a:t>
                      </a:r>
                    </a:p>
                    <a:p>
                      <a:pPr marL="66675" marR="0" algn="ctr">
                        <a:spcBef>
                          <a:spcPts val="485"/>
                        </a:spcBef>
                        <a:spcAft>
                          <a:spcPts val="0"/>
                        </a:spcAft>
                      </a:pPr>
                      <a:r>
                        <a:rPr lang="en-US" sz="1100" b="1" baseline="0" dirty="0">
                          <a:solidFill>
                            <a:schemeClr val="bg1"/>
                          </a:solidFill>
                          <a:effectLst/>
                          <a:latin typeface="Tahoma" panose="020B0604030504040204" pitchFamily="34" charset="0"/>
                          <a:ea typeface="Calibri" panose="020F0502020204030204" pitchFamily="34" charset="0"/>
                          <a:cs typeface="Times New Roman" panose="02020603050405020304" pitchFamily="18" charset="0"/>
                        </a:rPr>
                        <a:t>Applications must be submitted by 4:30 PM Central Time</a:t>
                      </a:r>
                    </a:p>
                    <a:p>
                      <a:pPr marL="66675" marR="0" algn="ctr">
                        <a:spcBef>
                          <a:spcPts val="485"/>
                        </a:spcBef>
                        <a:spcAft>
                          <a:spcPts val="0"/>
                        </a:spcAft>
                      </a:pPr>
                      <a:r>
                        <a:rPr lang="en-US" sz="1100" b="1" baseline="0" dirty="0">
                          <a:solidFill>
                            <a:schemeClr val="bg1"/>
                          </a:solidFill>
                          <a:effectLst/>
                          <a:highlight>
                            <a:srgbClr val="FFFF00"/>
                          </a:highlight>
                          <a:latin typeface="Tahoma" panose="020B0604030504040204" pitchFamily="34" charset="0"/>
                          <a:ea typeface="Calibri" panose="020F0502020204030204" pitchFamily="34" charset="0"/>
                          <a:cs typeface="Times New Roman" panose="02020603050405020304" pitchFamily="18" charset="0"/>
                        </a:rPr>
                        <a:t>LHC may contact applicants for clarification on items contained in the application between 9/28/22 and 10/31/22.</a:t>
                      </a:r>
                      <a:endParaRPr lang="en-US" sz="1100" b="1" baseline="0" dirty="0">
                        <a:solidFill>
                          <a:schemeClr val="bg1"/>
                        </a:solidFill>
                        <a:effectLst/>
                        <a:latin typeface="Tahoma" panose="020B0604030504040204" pitchFamily="34" charset="0"/>
                        <a:ea typeface="Calibri" panose="020F0502020204030204" pitchFamily="34" charset="0"/>
                        <a:cs typeface="Times New Roman" panose="02020603050405020304" pitchFamily="18" charset="0"/>
                      </a:endParaRPr>
                    </a:p>
                    <a:p>
                      <a:pPr marL="66675" marR="0" algn="ctr">
                        <a:spcBef>
                          <a:spcPts val="485"/>
                        </a:spcBef>
                        <a:spcAft>
                          <a:spcPts val="0"/>
                        </a:spcAft>
                      </a:pPr>
                      <a:r>
                        <a:rPr lang="en-US" sz="1100" b="1" baseline="0" dirty="0">
                          <a:solidFill>
                            <a:schemeClr val="bg1"/>
                          </a:solidFill>
                          <a:effectLst/>
                          <a:latin typeface="Tahoma" panose="020B0604030504040204" pitchFamily="34" charset="0"/>
                          <a:ea typeface="Calibri" panose="020F0502020204030204" pitchFamily="34" charset="0"/>
                          <a:cs typeface="Times New Roman" panose="02020603050405020304" pitchFamily="18" charset="0"/>
                        </a:rPr>
                        <a:t> </a:t>
                      </a:r>
                    </a:p>
                  </a:txBody>
                  <a:tcPr marL="0" marR="0" marT="0" marB="0" anchor="ctr">
                    <a:lnL w="12700" cap="flat" cmpd="sng" algn="ctr">
                      <a:solidFill>
                        <a:srgbClr val="000080"/>
                      </a:solidFill>
                      <a:prstDash val="solid"/>
                      <a:round/>
                      <a:headEnd type="none" w="med" len="med"/>
                      <a:tailEnd type="none" w="med" len="med"/>
                    </a:lnL>
                    <a:lnR w="12700" cap="flat" cmpd="sng" algn="ctr">
                      <a:solidFill>
                        <a:srgbClr val="000080"/>
                      </a:solidFill>
                      <a:prstDash val="solid"/>
                      <a:round/>
                      <a:headEnd type="none" w="med" len="med"/>
                      <a:tailEnd type="none" w="med" len="med"/>
                    </a:lnR>
                    <a:lnT w="12700" cap="flat" cmpd="sng" algn="ctr">
                      <a:solidFill>
                        <a:srgbClr val="000080"/>
                      </a:solidFill>
                      <a:prstDash val="solid"/>
                      <a:round/>
                      <a:headEnd type="none" w="med" len="med"/>
                      <a:tailEnd type="none" w="med" len="med"/>
                    </a:lnT>
                    <a:lnB w="12700" cap="flat" cmpd="sng" algn="ctr">
                      <a:solidFill>
                        <a:srgbClr val="000080"/>
                      </a:solidFill>
                      <a:prstDash val="solid"/>
                      <a:round/>
                      <a:headEnd type="none" w="med" len="med"/>
                      <a:tailEnd type="none" w="med" len="med"/>
                    </a:lnB>
                  </a:tcPr>
                </a:tc>
                <a:extLst>
                  <a:ext uri="{0D108BD9-81ED-4DB2-BD59-A6C34878D82A}">
                    <a16:rowId xmlns:a16="http://schemas.microsoft.com/office/drawing/2014/main" val="3582049696"/>
                  </a:ext>
                </a:extLst>
              </a:tr>
              <a:tr h="505460">
                <a:tc>
                  <a:txBody>
                    <a:bodyPr/>
                    <a:lstStyle/>
                    <a:p>
                      <a:pPr marL="0" marR="0" algn="ctr">
                        <a:spcBef>
                          <a:spcPts val="45"/>
                        </a:spcBef>
                        <a:spcAft>
                          <a:spcPts val="0"/>
                        </a:spcAft>
                      </a:pPr>
                      <a:r>
                        <a:rPr lang="en-US" sz="900" b="1" baseline="0" dirty="0">
                          <a:solidFill>
                            <a:schemeClr val="bg1"/>
                          </a:solidFill>
                          <a:effectLst/>
                          <a:latin typeface="Tahoma" panose="020B0604030504040204" pitchFamily="34" charset="0"/>
                          <a:ea typeface="Tahoma" panose="020B0604030504040204" pitchFamily="34" charset="0"/>
                          <a:cs typeface="Tahoma" panose="020B0604030504040204" pitchFamily="34" charset="0"/>
                        </a:rPr>
                        <a:t> </a:t>
                      </a:r>
                      <a:endParaRPr lang="en-US" sz="1100" b="1" baseline="0" dirty="0">
                        <a:solidFill>
                          <a:schemeClr val="bg1"/>
                        </a:solidFill>
                        <a:effectLst/>
                        <a:latin typeface="Tahoma" panose="020B0604030504040204" pitchFamily="34" charset="0"/>
                        <a:ea typeface="Tahoma" panose="020B0604030504040204" pitchFamily="34" charset="0"/>
                        <a:cs typeface="Tahoma" panose="020B0604030504040204" pitchFamily="34" charset="0"/>
                      </a:endParaRPr>
                    </a:p>
                    <a:p>
                      <a:pPr marL="67945" marR="0" algn="ctr">
                        <a:spcBef>
                          <a:spcPts val="0"/>
                        </a:spcBef>
                        <a:spcAft>
                          <a:spcPts val="0"/>
                        </a:spcAft>
                      </a:pPr>
                      <a:r>
                        <a:rPr lang="en-US" sz="1100" b="1" baseline="0" dirty="0">
                          <a:solidFill>
                            <a:schemeClr val="bg1"/>
                          </a:solidFill>
                          <a:effectLst/>
                          <a:latin typeface="Tahoma" panose="020B0604030504040204" pitchFamily="34" charset="0"/>
                          <a:ea typeface="Tahoma" panose="020B0604030504040204" pitchFamily="34" charset="0"/>
                          <a:cs typeface="Tahoma" panose="020B0604030504040204" pitchFamily="34" charset="0"/>
                        </a:rPr>
                        <a:t>October 31, 2022</a:t>
                      </a:r>
                    </a:p>
                  </a:txBody>
                  <a:tcPr marL="0" marR="0" marT="0" marB="0">
                    <a:lnL w="12700" cap="flat" cmpd="sng" algn="ctr">
                      <a:solidFill>
                        <a:srgbClr val="000080"/>
                      </a:solidFill>
                      <a:prstDash val="solid"/>
                      <a:round/>
                      <a:headEnd type="none" w="med" len="med"/>
                      <a:tailEnd type="none" w="med" len="med"/>
                    </a:lnL>
                    <a:lnR w="12700" cap="flat" cmpd="sng" algn="ctr">
                      <a:solidFill>
                        <a:srgbClr val="000080"/>
                      </a:solidFill>
                      <a:prstDash val="solid"/>
                      <a:round/>
                      <a:headEnd type="none" w="med" len="med"/>
                      <a:tailEnd type="none" w="med" len="med"/>
                    </a:lnR>
                    <a:lnT w="12700" cap="flat" cmpd="sng" algn="ctr">
                      <a:solidFill>
                        <a:srgbClr val="000080"/>
                      </a:solidFill>
                      <a:prstDash val="solid"/>
                      <a:round/>
                      <a:headEnd type="none" w="med" len="med"/>
                      <a:tailEnd type="none" w="med" len="med"/>
                    </a:lnT>
                    <a:lnB w="12700" cap="flat" cmpd="sng" algn="ctr">
                      <a:solidFill>
                        <a:srgbClr val="000080"/>
                      </a:solidFill>
                      <a:prstDash val="solid"/>
                      <a:round/>
                      <a:headEnd type="none" w="med" len="med"/>
                      <a:tailEnd type="none" w="med" len="med"/>
                    </a:lnB>
                  </a:tcPr>
                </a:tc>
                <a:tc>
                  <a:txBody>
                    <a:bodyPr/>
                    <a:lstStyle/>
                    <a:p>
                      <a:pPr marL="0" marR="0" algn="ctr">
                        <a:spcBef>
                          <a:spcPts val="45"/>
                        </a:spcBef>
                        <a:spcAft>
                          <a:spcPts val="0"/>
                        </a:spcAft>
                      </a:pPr>
                      <a:r>
                        <a:rPr lang="en-US" sz="950" b="1" baseline="0" dirty="0">
                          <a:solidFill>
                            <a:schemeClr val="bg1"/>
                          </a:solidFill>
                          <a:effectLst/>
                          <a:latin typeface="Tahoma" panose="020B0604030504040204" pitchFamily="34" charset="0"/>
                          <a:ea typeface="Calibri" panose="020F0502020204030204" pitchFamily="34" charset="0"/>
                          <a:cs typeface="Times New Roman" panose="02020603050405020304" pitchFamily="18" charset="0"/>
                        </a:rPr>
                        <a:t> </a:t>
                      </a:r>
                      <a:endParaRPr lang="en-US" sz="1100" b="1" baseline="0" dirty="0">
                        <a:solidFill>
                          <a:schemeClr val="bg1"/>
                        </a:solidFill>
                        <a:effectLst/>
                        <a:latin typeface="Tahoma" panose="020B0604030504040204" pitchFamily="34" charset="0"/>
                        <a:ea typeface="Calibri" panose="020F0502020204030204" pitchFamily="34" charset="0"/>
                        <a:cs typeface="Times New Roman" panose="02020603050405020304" pitchFamily="18" charset="0"/>
                      </a:endParaRPr>
                    </a:p>
                    <a:p>
                      <a:pPr marL="66675" marR="0" algn="ctr">
                        <a:spcBef>
                          <a:spcPts val="0"/>
                        </a:spcBef>
                        <a:spcAft>
                          <a:spcPts val="0"/>
                        </a:spcAft>
                      </a:pPr>
                      <a:r>
                        <a:rPr lang="en-US" sz="1100" b="1" baseline="0" dirty="0">
                          <a:solidFill>
                            <a:schemeClr val="bg1"/>
                          </a:solidFill>
                          <a:effectLst/>
                          <a:latin typeface="Tahoma" panose="020B0604030504040204" pitchFamily="34" charset="0"/>
                          <a:ea typeface="Calibri" panose="020F0502020204030204" pitchFamily="34" charset="0"/>
                          <a:cs typeface="Times New Roman" panose="02020603050405020304" pitchFamily="18" charset="0"/>
                        </a:rPr>
                        <a:t>Commitment letters issued continuously after this date, based on prioritization*</a:t>
                      </a:r>
                    </a:p>
                  </a:txBody>
                  <a:tcPr marL="0" marR="0" marT="0" marB="0">
                    <a:lnL w="12700" cap="flat" cmpd="sng" algn="ctr">
                      <a:solidFill>
                        <a:srgbClr val="000080"/>
                      </a:solidFill>
                      <a:prstDash val="solid"/>
                      <a:round/>
                      <a:headEnd type="none" w="med" len="med"/>
                      <a:tailEnd type="none" w="med" len="med"/>
                    </a:lnL>
                    <a:lnR w="12700" cap="flat" cmpd="sng" algn="ctr">
                      <a:solidFill>
                        <a:srgbClr val="000080"/>
                      </a:solidFill>
                      <a:prstDash val="solid"/>
                      <a:round/>
                      <a:headEnd type="none" w="med" len="med"/>
                      <a:tailEnd type="none" w="med" len="med"/>
                    </a:lnR>
                    <a:lnT w="12700" cap="flat" cmpd="sng" algn="ctr">
                      <a:solidFill>
                        <a:srgbClr val="000080"/>
                      </a:solidFill>
                      <a:prstDash val="solid"/>
                      <a:round/>
                      <a:headEnd type="none" w="med" len="med"/>
                      <a:tailEnd type="none" w="med" len="med"/>
                    </a:lnT>
                    <a:lnB w="12700" cap="flat" cmpd="sng" algn="ctr">
                      <a:solidFill>
                        <a:srgbClr val="000080"/>
                      </a:solidFill>
                      <a:prstDash val="solid"/>
                      <a:round/>
                      <a:headEnd type="none" w="med" len="med"/>
                      <a:tailEnd type="none" w="med" len="med"/>
                    </a:lnB>
                  </a:tcPr>
                </a:tc>
                <a:extLst>
                  <a:ext uri="{0D108BD9-81ED-4DB2-BD59-A6C34878D82A}">
                    <a16:rowId xmlns:a16="http://schemas.microsoft.com/office/drawing/2014/main" val="3428275970"/>
                  </a:ext>
                </a:extLst>
              </a:tr>
              <a:tr h="505460">
                <a:tc>
                  <a:txBody>
                    <a:bodyPr/>
                    <a:lstStyle/>
                    <a:p>
                      <a:pPr marL="91440" marR="0" algn="ctr">
                        <a:spcBef>
                          <a:spcPts val="45"/>
                        </a:spcBef>
                        <a:spcAft>
                          <a:spcPts val="0"/>
                        </a:spcAft>
                      </a:pPr>
                      <a:r>
                        <a:rPr lang="en-US" sz="1100" b="1" baseline="0" dirty="0">
                          <a:solidFill>
                            <a:schemeClr val="bg1"/>
                          </a:solidFill>
                          <a:effectLst/>
                          <a:latin typeface="Tahoma" panose="020B0604030504040204" pitchFamily="34" charset="0"/>
                          <a:ea typeface="Tahoma" panose="020B0604030504040204" pitchFamily="34" charset="0"/>
                          <a:cs typeface="Tahoma" panose="020B0604030504040204" pitchFamily="34" charset="0"/>
                        </a:rPr>
                        <a:t>July 25, 2024</a:t>
                      </a:r>
                    </a:p>
                  </a:txBody>
                  <a:tcPr marL="0" marR="0" marT="0" marB="0" anchor="ctr">
                    <a:lnL w="12700" cap="flat" cmpd="sng" algn="ctr">
                      <a:solidFill>
                        <a:srgbClr val="000080"/>
                      </a:solidFill>
                      <a:prstDash val="solid"/>
                      <a:round/>
                      <a:headEnd type="none" w="med" len="med"/>
                      <a:tailEnd type="none" w="med" len="med"/>
                    </a:lnL>
                    <a:lnR w="12700" cap="flat" cmpd="sng" algn="ctr">
                      <a:solidFill>
                        <a:srgbClr val="000080"/>
                      </a:solidFill>
                      <a:prstDash val="solid"/>
                      <a:round/>
                      <a:headEnd type="none" w="med" len="med"/>
                      <a:tailEnd type="none" w="med" len="med"/>
                    </a:lnR>
                    <a:lnT w="12700" cap="flat" cmpd="sng" algn="ctr">
                      <a:solidFill>
                        <a:srgbClr val="000080"/>
                      </a:solidFill>
                      <a:prstDash val="solid"/>
                      <a:round/>
                      <a:headEnd type="none" w="med" len="med"/>
                      <a:tailEnd type="none" w="med" len="med"/>
                    </a:lnT>
                    <a:lnB w="12700" cap="flat" cmpd="sng" algn="ctr">
                      <a:solidFill>
                        <a:srgbClr val="000080"/>
                      </a:solidFill>
                      <a:prstDash val="solid"/>
                      <a:round/>
                      <a:headEnd type="none" w="med" len="med"/>
                      <a:tailEnd type="none" w="med" len="med"/>
                    </a:lnB>
                  </a:tcPr>
                </a:tc>
                <a:tc>
                  <a:txBody>
                    <a:bodyPr/>
                    <a:lstStyle/>
                    <a:p>
                      <a:pPr marL="0" marR="0" algn="ctr">
                        <a:spcBef>
                          <a:spcPts val="45"/>
                        </a:spcBef>
                        <a:spcAft>
                          <a:spcPts val="0"/>
                        </a:spcAft>
                      </a:pPr>
                      <a:r>
                        <a:rPr lang="en-US" sz="1100" b="1" baseline="0" dirty="0" smtClean="0">
                          <a:solidFill>
                            <a:schemeClr val="bg1"/>
                          </a:solidFill>
                          <a:effectLst/>
                          <a:latin typeface="Tahoma" panose="020B0604030504040204" pitchFamily="34" charset="0"/>
                          <a:ea typeface="Calibri" panose="020F0502020204030204" pitchFamily="34" charset="0"/>
                          <a:cs typeface="Times New Roman" panose="02020603050405020304" pitchFamily="18" charset="0"/>
                        </a:rPr>
                        <a:t>Period </a:t>
                      </a:r>
                      <a:r>
                        <a:rPr lang="en-US" sz="1100" b="1" baseline="0" dirty="0">
                          <a:solidFill>
                            <a:schemeClr val="bg1"/>
                          </a:solidFill>
                          <a:effectLst/>
                          <a:latin typeface="Tahoma" panose="020B0604030504040204" pitchFamily="34" charset="0"/>
                          <a:ea typeface="Calibri" panose="020F0502020204030204" pitchFamily="34" charset="0"/>
                          <a:cs typeface="Times New Roman" panose="02020603050405020304" pitchFamily="18" charset="0"/>
                        </a:rPr>
                        <a:t>of performance: All construction must be complete, and all program </a:t>
                      </a:r>
                      <a:r>
                        <a:rPr lang="en-US" sz="1100" b="1" baseline="0" dirty="0" smtClean="0">
                          <a:solidFill>
                            <a:schemeClr val="bg1"/>
                          </a:solidFill>
                          <a:effectLst/>
                          <a:latin typeface="Tahoma" panose="020B0604030504040204" pitchFamily="34" charset="0"/>
                          <a:ea typeface="Calibri" panose="020F0502020204030204" pitchFamily="34" charset="0"/>
                          <a:cs typeface="Times New Roman" panose="02020603050405020304" pitchFamily="18" charset="0"/>
                        </a:rPr>
                        <a:t>   expenditure requests </a:t>
                      </a:r>
                      <a:r>
                        <a:rPr lang="en-US" sz="1100" b="1" baseline="0" dirty="0">
                          <a:solidFill>
                            <a:schemeClr val="bg1"/>
                          </a:solidFill>
                          <a:effectLst/>
                          <a:latin typeface="Tahoma" panose="020B0604030504040204" pitchFamily="34" charset="0"/>
                          <a:ea typeface="Calibri" panose="020F0502020204030204" pitchFamily="34" charset="0"/>
                          <a:cs typeface="Times New Roman" panose="02020603050405020304" pitchFamily="18" charset="0"/>
                        </a:rPr>
                        <a:t>must be submitted and finalized*</a:t>
                      </a:r>
                    </a:p>
                  </a:txBody>
                  <a:tcPr marL="0" marR="0" marT="0" marB="0" anchor="ctr">
                    <a:lnL w="12700" cap="flat" cmpd="sng" algn="ctr">
                      <a:solidFill>
                        <a:srgbClr val="000080"/>
                      </a:solidFill>
                      <a:prstDash val="solid"/>
                      <a:round/>
                      <a:headEnd type="none" w="med" len="med"/>
                      <a:tailEnd type="none" w="med" len="med"/>
                    </a:lnL>
                    <a:lnR w="12700" cap="flat" cmpd="sng" algn="ctr">
                      <a:solidFill>
                        <a:srgbClr val="000080"/>
                      </a:solidFill>
                      <a:prstDash val="solid"/>
                      <a:round/>
                      <a:headEnd type="none" w="med" len="med"/>
                      <a:tailEnd type="none" w="med" len="med"/>
                    </a:lnR>
                    <a:lnT w="12700" cap="flat" cmpd="sng" algn="ctr">
                      <a:solidFill>
                        <a:srgbClr val="000080"/>
                      </a:solidFill>
                      <a:prstDash val="solid"/>
                      <a:round/>
                      <a:headEnd type="none" w="med" len="med"/>
                      <a:tailEnd type="none" w="med" len="med"/>
                    </a:lnT>
                    <a:lnB w="12700" cap="flat" cmpd="sng" algn="ctr">
                      <a:solidFill>
                        <a:srgbClr val="000080"/>
                      </a:solidFill>
                      <a:prstDash val="solid"/>
                      <a:round/>
                      <a:headEnd type="none" w="med" len="med"/>
                      <a:tailEnd type="none" w="med" len="med"/>
                    </a:lnB>
                  </a:tcPr>
                </a:tc>
                <a:extLst>
                  <a:ext uri="{0D108BD9-81ED-4DB2-BD59-A6C34878D82A}">
                    <a16:rowId xmlns:a16="http://schemas.microsoft.com/office/drawing/2014/main" val="3299196003"/>
                  </a:ext>
                </a:extLst>
              </a:tr>
            </a:tbl>
          </a:graphicData>
        </a:graphic>
      </p:graphicFrame>
      <p:sp>
        <p:nvSpPr>
          <p:cNvPr id="3" name="Rectangle 2"/>
          <p:cNvSpPr/>
          <p:nvPr/>
        </p:nvSpPr>
        <p:spPr>
          <a:xfrm>
            <a:off x="1813321" y="427094"/>
            <a:ext cx="3469861" cy="276999"/>
          </a:xfrm>
          <a:prstGeom prst="rect">
            <a:avLst/>
          </a:prstGeom>
        </p:spPr>
        <p:txBody>
          <a:bodyPr wrap="none">
            <a:spAutoFit/>
          </a:bodyPr>
          <a:lstStyle/>
          <a:p>
            <a:r>
              <a:rPr lang="en-US" sz="1200" b="1" dirty="0">
                <a:solidFill>
                  <a:prstClr val="black"/>
                </a:solidFill>
                <a:latin typeface="Calibri" panose="020F0502020204030204" pitchFamily="34" charset="0"/>
                <a:ea typeface="Calibri" panose="020F0502020204030204" pitchFamily="34" charset="0"/>
              </a:rPr>
              <a:t>The</a:t>
            </a:r>
            <a:r>
              <a:rPr lang="en-US" sz="1200" b="1" spc="-5" dirty="0">
                <a:solidFill>
                  <a:prstClr val="black"/>
                </a:solidFill>
                <a:latin typeface="Calibri" panose="020F0502020204030204" pitchFamily="34" charset="0"/>
                <a:ea typeface="Calibri" panose="020F0502020204030204" pitchFamily="34" charset="0"/>
              </a:rPr>
              <a:t> </a:t>
            </a:r>
            <a:r>
              <a:rPr lang="en-US" sz="1200" b="1" dirty="0">
                <a:solidFill>
                  <a:prstClr val="black"/>
                </a:solidFill>
                <a:latin typeface="Calibri" panose="020F0502020204030204" pitchFamily="34" charset="0"/>
                <a:ea typeface="Calibri" panose="020F0502020204030204" pitchFamily="34" charset="0"/>
              </a:rPr>
              <a:t>NLRP3</a:t>
            </a:r>
            <a:r>
              <a:rPr lang="en-US" sz="1200" b="1" spc="-5" dirty="0">
                <a:solidFill>
                  <a:prstClr val="black"/>
                </a:solidFill>
                <a:latin typeface="Calibri" panose="020F0502020204030204" pitchFamily="34" charset="0"/>
                <a:ea typeface="Calibri" panose="020F0502020204030204" pitchFamily="34" charset="0"/>
              </a:rPr>
              <a:t> </a:t>
            </a:r>
            <a:r>
              <a:rPr lang="en-US" sz="1200" b="1" dirty="0">
                <a:solidFill>
                  <a:prstClr val="black"/>
                </a:solidFill>
                <a:latin typeface="Calibri" panose="020F0502020204030204" pitchFamily="34" charset="0"/>
                <a:ea typeface="Calibri" panose="020F0502020204030204" pitchFamily="34" charset="0"/>
              </a:rPr>
              <a:t>Initiative</a:t>
            </a:r>
            <a:r>
              <a:rPr lang="en-US" sz="1200" b="1" spc="-20" dirty="0">
                <a:solidFill>
                  <a:prstClr val="black"/>
                </a:solidFill>
                <a:latin typeface="Calibri" panose="020F0502020204030204" pitchFamily="34" charset="0"/>
                <a:ea typeface="Calibri" panose="020F0502020204030204" pitchFamily="34" charset="0"/>
              </a:rPr>
              <a:t> </a:t>
            </a:r>
            <a:r>
              <a:rPr lang="en-US" sz="1200" b="1" dirty="0">
                <a:solidFill>
                  <a:prstClr val="black"/>
                </a:solidFill>
                <a:latin typeface="Calibri" panose="020F0502020204030204" pitchFamily="34" charset="0"/>
                <a:ea typeface="Calibri" panose="020F0502020204030204" pitchFamily="34" charset="0"/>
              </a:rPr>
              <a:t>will</a:t>
            </a:r>
            <a:r>
              <a:rPr lang="en-US" sz="1200" b="1" spc="-10" dirty="0">
                <a:solidFill>
                  <a:prstClr val="black"/>
                </a:solidFill>
                <a:latin typeface="Calibri" panose="020F0502020204030204" pitchFamily="34" charset="0"/>
                <a:ea typeface="Calibri" panose="020F0502020204030204" pitchFamily="34" charset="0"/>
              </a:rPr>
              <a:t> </a:t>
            </a:r>
            <a:r>
              <a:rPr lang="en-US" sz="1200" b="1" dirty="0">
                <a:solidFill>
                  <a:prstClr val="black"/>
                </a:solidFill>
                <a:latin typeface="Calibri" panose="020F0502020204030204" pitchFamily="34" charset="0"/>
                <a:ea typeface="Calibri" panose="020F0502020204030204" pitchFamily="34" charset="0"/>
              </a:rPr>
              <a:t>follow</a:t>
            </a:r>
            <a:r>
              <a:rPr lang="en-US" sz="1200" b="1" spc="-20" dirty="0">
                <a:solidFill>
                  <a:prstClr val="black"/>
                </a:solidFill>
                <a:latin typeface="Calibri" panose="020F0502020204030204" pitchFamily="34" charset="0"/>
                <a:ea typeface="Calibri" panose="020F0502020204030204" pitchFamily="34" charset="0"/>
              </a:rPr>
              <a:t> </a:t>
            </a:r>
            <a:r>
              <a:rPr lang="en-US" sz="1200" b="1" dirty="0">
                <a:solidFill>
                  <a:prstClr val="black"/>
                </a:solidFill>
                <a:latin typeface="Calibri" panose="020F0502020204030204" pitchFamily="34" charset="0"/>
                <a:ea typeface="Calibri" panose="020F0502020204030204" pitchFamily="34" charset="0"/>
              </a:rPr>
              <a:t>the</a:t>
            </a:r>
            <a:r>
              <a:rPr lang="en-US" sz="1200" b="1" spc="-10" dirty="0">
                <a:solidFill>
                  <a:prstClr val="black"/>
                </a:solidFill>
                <a:latin typeface="Calibri" panose="020F0502020204030204" pitchFamily="34" charset="0"/>
                <a:ea typeface="Calibri" panose="020F0502020204030204" pitchFamily="34" charset="0"/>
              </a:rPr>
              <a:t> </a:t>
            </a:r>
            <a:r>
              <a:rPr lang="en-US" sz="1200" b="1" dirty="0">
                <a:solidFill>
                  <a:prstClr val="black"/>
                </a:solidFill>
                <a:latin typeface="Tahoma" panose="020B0604030504040204" pitchFamily="34" charset="0"/>
                <a:ea typeface="Tahoma" panose="020B0604030504040204" pitchFamily="34" charset="0"/>
                <a:cs typeface="Tahoma" panose="020B0604030504040204" pitchFamily="34" charset="0"/>
              </a:rPr>
              <a:t>t</a:t>
            </a:r>
            <a:r>
              <a:rPr lang="en-US" sz="1200" b="1" dirty="0">
                <a:solidFill>
                  <a:prstClr val="black"/>
                </a:solidFill>
                <a:latin typeface="Calibri" panose="020F0502020204030204" pitchFamily="34" charset="0"/>
                <a:ea typeface="Calibri" panose="020F0502020204030204" pitchFamily="34" charset="0"/>
              </a:rPr>
              <a:t>imeline</a:t>
            </a:r>
            <a:r>
              <a:rPr lang="en-US" sz="1200" b="1" spc="-5" dirty="0">
                <a:solidFill>
                  <a:prstClr val="black"/>
                </a:solidFill>
                <a:latin typeface="Calibri" panose="020F0502020204030204" pitchFamily="34" charset="0"/>
                <a:ea typeface="Calibri" panose="020F0502020204030204" pitchFamily="34" charset="0"/>
              </a:rPr>
              <a:t> </a:t>
            </a:r>
            <a:r>
              <a:rPr lang="en-US" sz="1200" b="1" dirty="0" smtClean="0">
                <a:solidFill>
                  <a:prstClr val="black"/>
                </a:solidFill>
                <a:latin typeface="Calibri" panose="020F0502020204030204" pitchFamily="34" charset="0"/>
                <a:ea typeface="Calibri" panose="020F0502020204030204" pitchFamily="34" charset="0"/>
              </a:rPr>
              <a:t>below:</a:t>
            </a:r>
            <a:endParaRPr lang="en-US" dirty="0"/>
          </a:p>
        </p:txBody>
      </p:sp>
      <p:sp>
        <p:nvSpPr>
          <p:cNvPr id="10" name="Rectangle 9"/>
          <p:cNvSpPr/>
          <p:nvPr/>
        </p:nvSpPr>
        <p:spPr>
          <a:xfrm>
            <a:off x="655720" y="4742456"/>
            <a:ext cx="6096000" cy="1892826"/>
          </a:xfrm>
          <a:prstGeom prst="rect">
            <a:avLst/>
          </a:prstGeom>
        </p:spPr>
        <p:txBody>
          <a:bodyPr>
            <a:spAutoFit/>
          </a:bodyPr>
          <a:lstStyle/>
          <a:p>
            <a:pPr algn="just">
              <a:spcBef>
                <a:spcPts val="45"/>
              </a:spcBef>
            </a:pPr>
            <a:r>
              <a:rPr lang="en-US" sz="1100" b="1" dirty="0">
                <a:solidFill>
                  <a:schemeClr val="bg1"/>
                </a:solidFill>
                <a:latin typeface="Tahoma" panose="020B0604030504040204" pitchFamily="34" charset="0"/>
                <a:ea typeface="Tahoma" panose="020B0604030504040204" pitchFamily="34" charset="0"/>
                <a:cs typeface="Tahoma" panose="020B0604030504040204" pitchFamily="34" charset="0"/>
              </a:rPr>
              <a:t>NOTE:  The LHC reserves the right to revise this schedule. Any such revision   will be formalized by the issuance of an addendum to the NOFA. </a:t>
            </a:r>
            <a:endParaRPr lang="en-US" sz="900" b="1"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just">
              <a:spcBef>
                <a:spcPts val="45"/>
              </a:spcBef>
            </a:pPr>
            <a:endParaRPr lang="en-US" sz="900" b="1"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just">
              <a:spcBef>
                <a:spcPts val="45"/>
              </a:spcBef>
            </a:pPr>
            <a:r>
              <a:rPr lang="en-US" sz="1100" b="1" dirty="0">
                <a:solidFill>
                  <a:schemeClr val="bg1"/>
                </a:solidFill>
                <a:latin typeface="Tahoma" panose="020B0604030504040204" pitchFamily="34" charset="0"/>
                <a:ea typeface="Tahoma" panose="020B0604030504040204" pitchFamily="34" charset="0"/>
                <a:cs typeface="Tahoma" panose="020B0604030504040204" pitchFamily="34" charset="0"/>
              </a:rPr>
              <a:t> *LHC reserves the right to cancel any application that it deems inactive or   that   is determined to be dormant, by providing a 14-day notice in writing to the applicant.  LHC further reserves the right to cancel any project that is initially commitment funds that is later determined to be dormant or unable to move forward by providing a 14 calendar day notice in writing to the applicant in order to meet the period of performance.</a:t>
            </a:r>
            <a:endParaRPr lang="en-US" sz="900" b="1"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just">
              <a:spcBef>
                <a:spcPts val="45"/>
              </a:spcBef>
            </a:pPr>
            <a:r>
              <a:rPr lang="en-US" b="1" dirty="0">
                <a:solidFill>
                  <a:schemeClr val="bg1"/>
                </a:solidFill>
                <a:latin typeface="Tahoma" panose="020B0604030504040204" pitchFamily="34" charset="0"/>
                <a:ea typeface="Tahoma" panose="020B0604030504040204" pitchFamily="34" charset="0"/>
                <a:cs typeface="Tahoma" panose="020B0604030504040204" pitchFamily="34" charset="0"/>
              </a:rPr>
              <a:t> </a:t>
            </a:r>
            <a:endParaRPr lang="en-US" sz="1200" b="1" dirty="0">
              <a:solidFill>
                <a:schemeClr val="bg1"/>
              </a:solidFill>
              <a:effectLst/>
              <a:latin typeface="Tahoma" panose="020B0604030504040204" pitchFamily="34" charset="0"/>
              <a:ea typeface="Tahoma" panose="020B0604030504040204" pitchFamily="34" charset="0"/>
              <a:cs typeface="Tahoma" panose="020B0604030504040204" pitchFamily="34" charset="0"/>
            </a:endParaRPr>
          </a:p>
        </p:txBody>
      </p:sp>
      <p:pic>
        <p:nvPicPr>
          <p:cNvPr id="11" name="Picture 10">
            <a:extLst>
              <a:ext uri="{FF2B5EF4-FFF2-40B4-BE49-F238E27FC236}">
                <a16:creationId xmlns:a16="http://schemas.microsoft.com/office/drawing/2014/main" id="{EFAD2246-84D0-7F40-A51E-110B5131524E}"/>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7786255" y="0"/>
            <a:ext cx="4405745" cy="6858000"/>
          </a:xfrm>
          <a:prstGeom prst="rect">
            <a:avLst/>
          </a:prstGeom>
        </p:spPr>
      </p:pic>
    </p:spTree>
    <p:extLst>
      <p:ext uri="{BB962C8B-B14F-4D97-AF65-F5344CB8AC3E}">
        <p14:creationId xmlns:p14="http://schemas.microsoft.com/office/powerpoint/2010/main" val="158689358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D9715A0-EA80-C34E-8088-3FF89EA15D54}"/>
              </a:ext>
            </a:extLst>
          </p:cNvPr>
          <p:cNvSpPr txBox="1">
            <a:spLocks/>
          </p:cNvSpPr>
          <p:nvPr/>
        </p:nvSpPr>
        <p:spPr>
          <a:xfrm>
            <a:off x="1678488" y="2400300"/>
            <a:ext cx="8475162" cy="2095500"/>
          </a:xfrm>
          <a:prstGeom prst="rect">
            <a:avLst/>
          </a:prstGeom>
        </p:spPr>
        <p:txBody>
          <a:bodyPr vert="horz" lIns="91440" tIns="45720" rIns="91440" bIns="45720" rtlCol="0" anchor="t">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pPr>
            <a:r>
              <a:rPr lang="en-US" sz="5000" b="1" dirty="0" smtClean="0">
                <a:solidFill>
                  <a:schemeClr val="bg1">
                    <a:lumMod val="95000"/>
                  </a:schemeClr>
                </a:solidFill>
                <a:latin typeface="Poppins" pitchFamily="2" charset="77"/>
                <a:cs typeface="Poppins" pitchFamily="2" charset="77"/>
              </a:rPr>
              <a:t/>
            </a:r>
            <a:br>
              <a:rPr lang="en-US" sz="5000" b="1" dirty="0" smtClean="0">
                <a:solidFill>
                  <a:schemeClr val="bg1">
                    <a:lumMod val="95000"/>
                  </a:schemeClr>
                </a:solidFill>
                <a:latin typeface="Poppins" pitchFamily="2" charset="77"/>
                <a:cs typeface="Poppins" pitchFamily="2" charset="77"/>
              </a:rPr>
            </a:br>
            <a:r>
              <a:rPr lang="en-US" sz="5000" b="1" dirty="0" smtClean="0">
                <a:solidFill>
                  <a:schemeClr val="bg1">
                    <a:lumMod val="95000"/>
                  </a:schemeClr>
                </a:solidFill>
                <a:latin typeface="Poppins" pitchFamily="2" charset="77"/>
                <a:cs typeface="Poppins" pitchFamily="2" charset="77"/>
              </a:rPr>
              <a:t>QUESTIONS OR COMMENTS </a:t>
            </a:r>
            <a:endParaRPr lang="en-US" sz="5000" b="1" dirty="0">
              <a:solidFill>
                <a:schemeClr val="bg1">
                  <a:lumMod val="95000"/>
                </a:schemeClr>
              </a:solidFill>
              <a:latin typeface="Poppins" pitchFamily="2" charset="77"/>
              <a:cs typeface="Poppins" pitchFamily="2" charset="77"/>
            </a:endParaRPr>
          </a:p>
        </p:txBody>
      </p:sp>
    </p:spTree>
    <p:extLst>
      <p:ext uri="{BB962C8B-B14F-4D97-AF65-F5344CB8AC3E}">
        <p14:creationId xmlns:p14="http://schemas.microsoft.com/office/powerpoint/2010/main" val="261219758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2B3C91D-6D88-AA48-8B94-DDDE3DF34966}"/>
              </a:ext>
            </a:extLst>
          </p:cNvPr>
          <p:cNvSpPr/>
          <p:nvPr/>
        </p:nvSpPr>
        <p:spPr>
          <a:xfrm>
            <a:off x="3368232" y="1888843"/>
            <a:ext cx="5474825" cy="3004113"/>
          </a:xfrm>
          <a:prstGeom prst="rect">
            <a:avLst/>
          </a:prstGeom>
          <a:solidFill>
            <a:srgbClr val="356081">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1387F0D-F9F2-FE4F-8968-D1D20586D8EA}"/>
              </a:ext>
            </a:extLst>
          </p:cNvPr>
          <p:cNvSpPr>
            <a:spLocks noGrp="1"/>
          </p:cNvSpPr>
          <p:nvPr>
            <p:ph type="ctrTitle"/>
          </p:nvPr>
        </p:nvSpPr>
        <p:spPr>
          <a:xfrm>
            <a:off x="3757808" y="3803590"/>
            <a:ext cx="5964926" cy="548489"/>
          </a:xfrm>
        </p:spPr>
        <p:txBody>
          <a:bodyPr anchor="t">
            <a:noAutofit/>
          </a:bodyPr>
          <a:lstStyle/>
          <a:p>
            <a:pPr>
              <a:lnSpc>
                <a:spcPct val="150000"/>
              </a:lnSpc>
            </a:pPr>
            <a:r>
              <a:rPr lang="en-US" sz="1600" b="1" dirty="0" smtClean="0">
                <a:solidFill>
                  <a:schemeClr val="bg1"/>
                </a:solidFill>
                <a:latin typeface="Poppins SemiBold" pitchFamily="2" charset="77"/>
                <a:cs typeface="Poppins SemiBold" pitchFamily="2" charset="77"/>
              </a:rPr>
              <a:t>(225) 763-8700  •  LHC.LA.GOV</a:t>
            </a:r>
            <a:r>
              <a:rPr lang="en-US" sz="2000" dirty="0" smtClean="0">
                <a:solidFill>
                  <a:schemeClr val="bg1"/>
                </a:solidFill>
                <a:latin typeface="Poppins" pitchFamily="2" charset="77"/>
                <a:cs typeface="Poppins" pitchFamily="2" charset="77"/>
              </a:rPr>
              <a:t/>
            </a:r>
            <a:br>
              <a:rPr lang="en-US" sz="2000" dirty="0" smtClean="0">
                <a:solidFill>
                  <a:schemeClr val="bg1"/>
                </a:solidFill>
                <a:latin typeface="Poppins" pitchFamily="2" charset="77"/>
                <a:cs typeface="Poppins" pitchFamily="2" charset="77"/>
              </a:rPr>
            </a:br>
            <a:endParaRPr lang="en-US" sz="2000" dirty="0">
              <a:solidFill>
                <a:schemeClr val="bg1"/>
              </a:solidFill>
              <a:latin typeface="Poppins" pitchFamily="2" charset="77"/>
              <a:cs typeface="Poppins" pitchFamily="2" charset="77"/>
            </a:endParaRPr>
          </a:p>
        </p:txBody>
      </p:sp>
      <p:cxnSp>
        <p:nvCxnSpPr>
          <p:cNvPr id="9" name="Straight Connector 8">
            <a:extLst>
              <a:ext uri="{FF2B5EF4-FFF2-40B4-BE49-F238E27FC236}">
                <a16:creationId xmlns:a16="http://schemas.microsoft.com/office/drawing/2014/main" id="{7FE24505-3E23-6647-AC40-4187C0802809}"/>
              </a:ext>
            </a:extLst>
          </p:cNvPr>
          <p:cNvCxnSpPr/>
          <p:nvPr/>
        </p:nvCxnSpPr>
        <p:spPr>
          <a:xfrm>
            <a:off x="4057401" y="3596876"/>
            <a:ext cx="413532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A66F948C-42F8-024D-9609-1B6267AE86BE}"/>
              </a:ext>
            </a:extLst>
          </p:cNvPr>
          <p:cNvPicPr>
            <a:picLocks noChangeAspect="1"/>
          </p:cNvPicPr>
          <p:nvPr/>
        </p:nvPicPr>
        <p:blipFill>
          <a:blip r:embed="rId4"/>
          <a:stretch>
            <a:fillRect/>
          </a:stretch>
        </p:blipFill>
        <p:spPr>
          <a:xfrm>
            <a:off x="3924938" y="2455817"/>
            <a:ext cx="4443147" cy="1061050"/>
          </a:xfrm>
          <a:prstGeom prst="rect">
            <a:avLst/>
          </a:prstGeom>
        </p:spPr>
      </p:pic>
    </p:spTree>
    <p:extLst>
      <p:ext uri="{BB962C8B-B14F-4D97-AF65-F5344CB8AC3E}">
        <p14:creationId xmlns:p14="http://schemas.microsoft.com/office/powerpoint/2010/main" val="278008960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0E1CAF-D087-194F-B779-FAC33B94C99C}"/>
              </a:ext>
            </a:extLst>
          </p:cNvPr>
          <p:cNvSpPr>
            <a:spLocks noGrp="1"/>
          </p:cNvSpPr>
          <p:nvPr>
            <p:ph type="title"/>
          </p:nvPr>
        </p:nvSpPr>
        <p:spPr>
          <a:xfrm>
            <a:off x="1055771" y="600450"/>
            <a:ext cx="5257800" cy="502210"/>
          </a:xfrm>
        </p:spPr>
        <p:txBody>
          <a:bodyPr lIns="0" anchor="t">
            <a:normAutofit fontScale="90000"/>
          </a:bodyPr>
          <a:lstStyle/>
          <a:p>
            <a:pPr marR="0" lvl="0" algn="ctr">
              <a:spcBef>
                <a:spcPts val="300"/>
              </a:spcBef>
              <a:spcAft>
                <a:spcPts val="0"/>
              </a:spcAft>
              <a:buClr>
                <a:srgbClr val="1F4D78"/>
              </a:buClr>
              <a:buSzPts val="1200"/>
              <a:tabLst>
                <a:tab pos="648335" algn="l"/>
              </a:tabLst>
            </a:pPr>
            <a:r>
              <a:rPr lang="en-US" sz="2800" b="1" spc="-5" dirty="0" smtClean="0">
                <a:solidFill>
                  <a:schemeClr val="bg1"/>
                </a:solidFill>
                <a:latin typeface="Tahoma" panose="020B0604030504040204" pitchFamily="34" charset="0"/>
                <a:ea typeface="Tahoma" panose="020B0604030504040204" pitchFamily="34" charset="0"/>
                <a:cs typeface="Tahoma" panose="020B0604030504040204" pitchFamily="34" charset="0"/>
              </a:rPr>
              <a:t>PURPOSE OF PROGRAM</a:t>
            </a:r>
            <a:endParaRPr lang="en-US" sz="2800" b="1" spc="-5" dirty="0">
              <a:solidFill>
                <a:schemeClr val="bg1"/>
              </a:solidFill>
              <a:effectLst/>
              <a:latin typeface="Tahoma" panose="020B0604030504040204" pitchFamily="34" charset="0"/>
              <a:ea typeface="Tahoma" panose="020B0604030504040204" pitchFamily="34" charset="0"/>
              <a:cs typeface="Tahoma" panose="020B0604030504040204" pitchFamily="34" charset="0"/>
            </a:endParaRPr>
          </a:p>
        </p:txBody>
      </p:sp>
      <p:sp>
        <p:nvSpPr>
          <p:cNvPr id="6" name="Title 1">
            <a:extLst>
              <a:ext uri="{FF2B5EF4-FFF2-40B4-BE49-F238E27FC236}">
                <a16:creationId xmlns:a16="http://schemas.microsoft.com/office/drawing/2014/main" id="{312D0315-AE80-1740-A014-D8E0A9221EE0}"/>
              </a:ext>
            </a:extLst>
          </p:cNvPr>
          <p:cNvSpPr txBox="1">
            <a:spLocks/>
          </p:cNvSpPr>
          <p:nvPr/>
        </p:nvSpPr>
        <p:spPr>
          <a:xfrm>
            <a:off x="495300" y="1388222"/>
            <a:ext cx="6378742" cy="2682875"/>
          </a:xfrm>
          <a:prstGeom prst="rect">
            <a:avLst/>
          </a:prstGeom>
        </p:spPr>
        <p:txBody>
          <a:bodyPr vert="horz" lIns="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419100" marR="0" algn="ctr">
              <a:spcBef>
                <a:spcPts val="0"/>
              </a:spcBef>
              <a:spcAft>
                <a:spcPts val="0"/>
              </a:spcAft>
            </a:pPr>
            <a:r>
              <a:rPr lang="en-US" sz="1600" dirty="0" smtClean="0">
                <a:solidFill>
                  <a:schemeClr val="bg1"/>
                </a:solidFill>
                <a:latin typeface="Tahoma" panose="020B0604030504040204" pitchFamily="34" charset="0"/>
                <a:ea typeface="Tahoma" panose="020B0604030504040204" pitchFamily="34" charset="0"/>
                <a:cs typeface="Tahoma" panose="020B0604030504040204" pitchFamily="34" charset="0"/>
              </a:rPr>
              <a:t>The </a:t>
            </a:r>
            <a:r>
              <a:rPr lang="en-US" sz="1600" dirty="0">
                <a:solidFill>
                  <a:schemeClr val="bg1"/>
                </a:solidFill>
                <a:latin typeface="Tahoma" panose="020B0604030504040204" pitchFamily="34" charset="0"/>
                <a:ea typeface="Tahoma" panose="020B0604030504040204" pitchFamily="34" charset="0"/>
                <a:cs typeface="Tahoma" panose="020B0604030504040204" pitchFamily="34" charset="0"/>
              </a:rPr>
              <a:t>purposes of the Louisiana Neighborhood Landlord Rental Program Phase III (“NLRP3”) </a:t>
            </a:r>
            <a:r>
              <a:rPr lang="en-US" sz="1600" dirty="0" smtClean="0">
                <a:solidFill>
                  <a:schemeClr val="bg1"/>
                </a:solidFill>
                <a:latin typeface="Tahoma" panose="020B0604030504040204" pitchFamily="34" charset="0"/>
                <a:ea typeface="Tahoma" panose="020B0604030504040204" pitchFamily="34" charset="0"/>
                <a:cs typeface="Tahoma" panose="020B0604030504040204" pitchFamily="34" charset="0"/>
              </a:rPr>
              <a:t>are:</a:t>
            </a:r>
          </a:p>
          <a:p>
            <a:pPr marL="704850" marR="0" indent="-285750" algn="ctr">
              <a:spcBef>
                <a:spcPts val="0"/>
              </a:spcBef>
              <a:spcAft>
                <a:spcPts val="0"/>
              </a:spcAft>
              <a:buFont typeface="Arial" panose="020B0604020202020204" pitchFamily="34" charset="0"/>
              <a:buChar char="•"/>
            </a:pPr>
            <a:endParaRPr lang="en-US" sz="1600" dirty="0" smtClean="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pic>
        <p:nvPicPr>
          <p:cNvPr id="7" name="Picture 6">
            <a:extLst>
              <a:ext uri="{FF2B5EF4-FFF2-40B4-BE49-F238E27FC236}">
                <a16:creationId xmlns:a16="http://schemas.microsoft.com/office/drawing/2014/main" id="{9DF00645-D1A1-A049-A5E0-F82CC2591325}"/>
              </a:ext>
            </a:extLst>
          </p:cNvPr>
          <p:cNvPicPr>
            <a:picLocks noChangeAspect="1"/>
          </p:cNvPicPr>
          <p:nvPr/>
        </p:nvPicPr>
        <p:blipFill>
          <a:blip r:embed="rId2"/>
          <a:stretch>
            <a:fillRect/>
          </a:stretch>
        </p:blipFill>
        <p:spPr>
          <a:xfrm>
            <a:off x="647700" y="6000749"/>
            <a:ext cx="2277344" cy="417513"/>
          </a:xfrm>
          <a:prstGeom prst="rect">
            <a:avLst/>
          </a:prstGeom>
        </p:spPr>
      </p:pic>
      <p:sp>
        <p:nvSpPr>
          <p:cNvPr id="3" name="Rectangle 2"/>
          <p:cNvSpPr/>
          <p:nvPr/>
        </p:nvSpPr>
        <p:spPr>
          <a:xfrm>
            <a:off x="778042" y="1878150"/>
            <a:ext cx="6096000" cy="2554545"/>
          </a:xfrm>
          <a:prstGeom prst="rect">
            <a:avLst/>
          </a:prstGeom>
        </p:spPr>
        <p:txBody>
          <a:bodyPr>
            <a:spAutoFit/>
          </a:bodyPr>
          <a:lstStyle/>
          <a:p>
            <a:pPr marL="285750" indent="-285750">
              <a:buFont typeface="Arial" panose="020B0604020202020204" pitchFamily="34" charset="0"/>
              <a:buChar char="•"/>
            </a:pPr>
            <a:r>
              <a:rPr lang="en-US" sz="1600" dirty="0" smtClean="0">
                <a:solidFill>
                  <a:schemeClr val="bg1"/>
                </a:solidFill>
                <a:latin typeface="Tahoma" panose="020B0604030504040204" pitchFamily="34" charset="0"/>
                <a:ea typeface="Tahoma" panose="020B0604030504040204" pitchFamily="34" charset="0"/>
                <a:cs typeface="Tahoma" panose="020B0604030504040204" pitchFamily="34" charset="0"/>
              </a:rPr>
              <a:t>To </a:t>
            </a:r>
            <a:r>
              <a:rPr lang="en-US" sz="1600" dirty="0">
                <a:solidFill>
                  <a:schemeClr val="bg1"/>
                </a:solidFill>
                <a:latin typeface="Tahoma" panose="020B0604030504040204" pitchFamily="34" charset="0"/>
                <a:ea typeface="Tahoma" panose="020B0604030504040204" pitchFamily="34" charset="0"/>
                <a:cs typeface="Tahoma" panose="020B0604030504040204" pitchFamily="34" charset="0"/>
              </a:rPr>
              <a:t>repair damaged housing stock in Eligible Parishes that will be made available at affordable rents for households at or below eighty percent (80%) of area median income (“AMI</a:t>
            </a:r>
            <a:r>
              <a:rPr lang="en-US" sz="1600" dirty="0" smtClean="0">
                <a:solidFill>
                  <a:schemeClr val="bg1"/>
                </a:solidFill>
                <a:latin typeface="Tahoma" panose="020B0604030504040204" pitchFamily="34" charset="0"/>
                <a:ea typeface="Tahoma" panose="020B0604030504040204" pitchFamily="34" charset="0"/>
                <a:cs typeface="Tahoma" panose="020B0604030504040204" pitchFamily="34" charset="0"/>
              </a:rPr>
              <a:t>”).</a:t>
            </a:r>
            <a:endParaRPr lang="en-US" sz="16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Arial" panose="020B0604020202020204" pitchFamily="34" charset="0"/>
              <a:buChar char="•"/>
            </a:pPr>
            <a:r>
              <a:rPr lang="en-US" sz="1600" dirty="0" smtClean="0">
                <a:solidFill>
                  <a:schemeClr val="bg1"/>
                </a:solidFill>
                <a:latin typeface="Tahoma" panose="020B0604030504040204" pitchFamily="34" charset="0"/>
                <a:ea typeface="Tahoma" panose="020B0604030504040204" pitchFamily="34" charset="0"/>
                <a:cs typeface="Tahoma" panose="020B0604030504040204" pitchFamily="34" charset="0"/>
              </a:rPr>
              <a:t>To </a:t>
            </a:r>
            <a:r>
              <a:rPr lang="en-US" sz="1600" dirty="0">
                <a:solidFill>
                  <a:schemeClr val="bg1"/>
                </a:solidFill>
                <a:latin typeface="Tahoma" panose="020B0604030504040204" pitchFamily="34" charset="0"/>
                <a:ea typeface="Tahoma" panose="020B0604030504040204" pitchFamily="34" charset="0"/>
                <a:cs typeface="Tahoma" panose="020B0604030504040204" pitchFamily="34" charset="0"/>
              </a:rPr>
              <a:t>produce affordable residential rental housing units outside of a Special Flood Hazard Area (SFHA).  Acceptable zones are B, X (shaded), C, X (unshaded), X500 X protected by </a:t>
            </a:r>
            <a:r>
              <a:rPr lang="en-US" sz="1600" dirty="0" smtClean="0">
                <a:solidFill>
                  <a:schemeClr val="bg1"/>
                </a:solidFill>
                <a:latin typeface="Tahoma" panose="020B0604030504040204" pitchFamily="34" charset="0"/>
                <a:ea typeface="Tahoma" panose="020B0604030504040204" pitchFamily="34" charset="0"/>
                <a:cs typeface="Tahoma" panose="020B0604030504040204" pitchFamily="34" charset="0"/>
              </a:rPr>
              <a:t>levee</a:t>
            </a:r>
            <a:r>
              <a:rPr lang="en-US" sz="1600" dirty="0">
                <a:solidFill>
                  <a:schemeClr val="bg1"/>
                </a:solidFill>
                <a:latin typeface="Tahoma" panose="020B0604030504040204" pitchFamily="34" charset="0"/>
                <a:ea typeface="Tahoma" panose="020B0604030504040204" pitchFamily="34" charset="0"/>
                <a:cs typeface="Tahoma" panose="020B0604030504040204" pitchFamily="34" charset="0"/>
              </a:rPr>
              <a:t>.</a:t>
            </a:r>
            <a:endParaRPr lang="en-US" sz="1600" dirty="0" smtClean="0">
              <a:solidFill>
                <a:schemeClr val="bg1"/>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Arial" panose="020B0604020202020204" pitchFamily="34" charset="0"/>
              <a:buChar char="•"/>
            </a:pPr>
            <a:r>
              <a:rPr lang="en-US" sz="1600" dirty="0" smtClean="0">
                <a:solidFill>
                  <a:schemeClr val="bg1"/>
                </a:solidFill>
                <a:latin typeface="Tahoma" panose="020B0604030504040204" pitchFamily="34" charset="0"/>
                <a:ea typeface="Tahoma" panose="020B0604030504040204" pitchFamily="34" charset="0"/>
                <a:cs typeface="Tahoma" panose="020B0604030504040204" pitchFamily="34" charset="0"/>
              </a:rPr>
              <a:t>To </a:t>
            </a:r>
            <a:r>
              <a:rPr lang="en-US" sz="1600" dirty="0">
                <a:solidFill>
                  <a:schemeClr val="bg1"/>
                </a:solidFill>
                <a:latin typeface="Tahoma" panose="020B0604030504040204" pitchFamily="34" charset="0"/>
                <a:ea typeface="Tahoma" panose="020B0604030504040204" pitchFamily="34" charset="0"/>
                <a:cs typeface="Tahoma" panose="020B0604030504040204" pitchFamily="34" charset="0"/>
              </a:rPr>
              <a:t>implement the NLRP3 Initiative in a manner that eligible applicants will address impacted properties that have been   declared Slum and Blight properties by the planning office in the Parish of the proposed project.</a:t>
            </a:r>
          </a:p>
        </p:txBody>
      </p:sp>
      <p:pic>
        <p:nvPicPr>
          <p:cNvPr id="8" name="Picture 7">
            <a:extLst>
              <a:ext uri="{FF2B5EF4-FFF2-40B4-BE49-F238E27FC236}">
                <a16:creationId xmlns:a16="http://schemas.microsoft.com/office/drawing/2014/main" id="{5787DE67-E196-E14E-94E8-43CFA7704A44}"/>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7891397" y="0"/>
            <a:ext cx="4300603" cy="6858000"/>
          </a:xfrm>
          <a:prstGeom prst="rect">
            <a:avLst/>
          </a:prstGeom>
        </p:spPr>
      </p:pic>
    </p:spTree>
    <p:extLst>
      <p:ext uri="{BB962C8B-B14F-4D97-AF65-F5344CB8AC3E}">
        <p14:creationId xmlns:p14="http://schemas.microsoft.com/office/powerpoint/2010/main" val="86436092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0E1CAF-D087-194F-B779-FAC33B94C99C}"/>
              </a:ext>
            </a:extLst>
          </p:cNvPr>
          <p:cNvSpPr>
            <a:spLocks noGrp="1"/>
          </p:cNvSpPr>
          <p:nvPr>
            <p:ph type="title"/>
          </p:nvPr>
        </p:nvSpPr>
        <p:spPr>
          <a:xfrm>
            <a:off x="1074820" y="95049"/>
            <a:ext cx="5257800" cy="502210"/>
          </a:xfrm>
        </p:spPr>
        <p:txBody>
          <a:bodyPr lIns="0" anchor="t">
            <a:normAutofit/>
          </a:bodyPr>
          <a:lstStyle/>
          <a:p>
            <a:pPr marR="0" lvl="0" algn="ctr">
              <a:spcBef>
                <a:spcPts val="300"/>
              </a:spcBef>
              <a:spcAft>
                <a:spcPts val="0"/>
              </a:spcAft>
              <a:buClr>
                <a:srgbClr val="1F4D78"/>
              </a:buClr>
              <a:buSzPts val="1200"/>
              <a:tabLst>
                <a:tab pos="648335" algn="l"/>
              </a:tabLst>
            </a:pPr>
            <a:r>
              <a:rPr lang="en-US" sz="2000" b="1" dirty="0">
                <a:solidFill>
                  <a:prstClr val="black"/>
                </a:solidFill>
                <a:latin typeface="Tahoma" panose="020B0604030504040204" pitchFamily="34" charset="0"/>
                <a:ea typeface="Tahoma" panose="020B0604030504040204" pitchFamily="34" charset="0"/>
                <a:cs typeface="Tahoma" panose="020B0604030504040204" pitchFamily="34" charset="0"/>
              </a:rPr>
              <a:t>IMPORTANT DATES AND DEADLINES</a:t>
            </a:r>
            <a:endParaRPr lang="en-US" sz="2400" b="1" spc="-5" dirty="0">
              <a:solidFill>
                <a:schemeClr val="bg1"/>
              </a:solidFill>
              <a:effectLst/>
              <a:latin typeface="Tahoma" panose="020B0604030504040204" pitchFamily="34" charset="0"/>
              <a:ea typeface="Times New Roman" panose="02020603050405020304" pitchFamily="18" charset="0"/>
            </a:endParaRPr>
          </a:p>
        </p:txBody>
      </p:sp>
      <p:pic>
        <p:nvPicPr>
          <p:cNvPr id="7" name="Picture 6">
            <a:extLst>
              <a:ext uri="{FF2B5EF4-FFF2-40B4-BE49-F238E27FC236}">
                <a16:creationId xmlns:a16="http://schemas.microsoft.com/office/drawing/2014/main" id="{9DF00645-D1A1-A049-A5E0-F82CC2591325}"/>
              </a:ext>
            </a:extLst>
          </p:cNvPr>
          <p:cNvPicPr>
            <a:picLocks noChangeAspect="1"/>
          </p:cNvPicPr>
          <p:nvPr/>
        </p:nvPicPr>
        <p:blipFill>
          <a:blip r:embed="rId2"/>
          <a:stretch>
            <a:fillRect/>
          </a:stretch>
        </p:blipFill>
        <p:spPr>
          <a:xfrm>
            <a:off x="298781" y="6256121"/>
            <a:ext cx="2277344" cy="417513"/>
          </a:xfrm>
          <a:prstGeom prst="rect">
            <a:avLst/>
          </a:prstGeom>
        </p:spPr>
      </p:pic>
      <p:pic>
        <p:nvPicPr>
          <p:cNvPr id="5" name="Picture 4">
            <a:extLst>
              <a:ext uri="{FF2B5EF4-FFF2-40B4-BE49-F238E27FC236}">
                <a16:creationId xmlns:a16="http://schemas.microsoft.com/office/drawing/2014/main" id="{37FDEFC1-C7EC-5F4C-99AD-499C464F4A17}"/>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7555831" y="0"/>
            <a:ext cx="4636169" cy="6858000"/>
          </a:xfrm>
          <a:prstGeom prst="rect">
            <a:avLst/>
          </a:prstGeom>
        </p:spPr>
      </p:pic>
      <p:graphicFrame>
        <p:nvGraphicFramePr>
          <p:cNvPr id="8" name="Table 7"/>
          <p:cNvGraphicFramePr>
            <a:graphicFrameLocks noGrp="1"/>
          </p:cNvGraphicFramePr>
          <p:nvPr>
            <p:extLst>
              <p:ext uri="{D42A27DB-BD31-4B8C-83A1-F6EECF244321}">
                <p14:modId xmlns:p14="http://schemas.microsoft.com/office/powerpoint/2010/main" val="1006760976"/>
              </p:ext>
            </p:extLst>
          </p:nvPr>
        </p:nvGraphicFramePr>
        <p:xfrm>
          <a:off x="477989" y="665121"/>
          <a:ext cx="6630670" cy="4077335"/>
        </p:xfrm>
        <a:graphic>
          <a:graphicData uri="http://schemas.openxmlformats.org/drawingml/2006/table">
            <a:tbl>
              <a:tblPr firstRow="1" firstCol="1" lastRow="1" lastCol="1" bandRow="1" bandCol="1"/>
              <a:tblGrid>
                <a:gridCol w="1397635">
                  <a:extLst>
                    <a:ext uri="{9D8B030D-6E8A-4147-A177-3AD203B41FA5}">
                      <a16:colId xmlns:a16="http://schemas.microsoft.com/office/drawing/2014/main" val="2536952323"/>
                    </a:ext>
                  </a:extLst>
                </a:gridCol>
                <a:gridCol w="5233035">
                  <a:extLst>
                    <a:ext uri="{9D8B030D-6E8A-4147-A177-3AD203B41FA5}">
                      <a16:colId xmlns:a16="http://schemas.microsoft.com/office/drawing/2014/main" val="3557040130"/>
                    </a:ext>
                  </a:extLst>
                </a:gridCol>
              </a:tblGrid>
              <a:tr h="323850">
                <a:tc>
                  <a:txBody>
                    <a:bodyPr/>
                    <a:lstStyle/>
                    <a:p>
                      <a:pPr marL="67945" marR="0">
                        <a:spcBef>
                          <a:spcPts val="5"/>
                        </a:spcBef>
                        <a:spcAft>
                          <a:spcPts val="0"/>
                        </a:spcAft>
                      </a:pPr>
                      <a:r>
                        <a:rPr lang="en-US" sz="1200" b="1" dirty="0">
                          <a:solidFill>
                            <a:srgbClr val="FFFFFF"/>
                          </a:solidFill>
                          <a:effectLst/>
                          <a:latin typeface="Tahoma" panose="020B0604030504040204" pitchFamily="34" charset="0"/>
                          <a:ea typeface="Tahoma" panose="020B0604030504040204" pitchFamily="34" charset="0"/>
                          <a:cs typeface="Tahoma" panose="020B0604030504040204" pitchFamily="34" charset="0"/>
                        </a:rPr>
                        <a:t>Date</a:t>
                      </a:r>
                      <a:endParaRPr lang="en-US" sz="1200" dirty="0">
                        <a:effectLst/>
                        <a:latin typeface="Tahoma" panose="020B0604030504040204" pitchFamily="34" charset="0"/>
                        <a:ea typeface="Tahoma" panose="020B0604030504040204" pitchFamily="34" charset="0"/>
                        <a:cs typeface="Tahoma" panose="020B0604030504040204" pitchFamily="34" charset="0"/>
                      </a:endParaRPr>
                    </a:p>
                  </a:txBody>
                  <a:tcPr marL="0" marR="0" marT="0" marB="0">
                    <a:lnL w="12700" cap="flat" cmpd="sng" algn="ctr">
                      <a:solidFill>
                        <a:srgbClr val="000080"/>
                      </a:solidFill>
                      <a:prstDash val="solid"/>
                      <a:round/>
                      <a:headEnd type="none" w="med" len="med"/>
                      <a:tailEnd type="none" w="med" len="med"/>
                    </a:lnL>
                    <a:lnR w="12700" cap="flat" cmpd="sng" algn="ctr">
                      <a:solidFill>
                        <a:srgbClr val="000080"/>
                      </a:solidFill>
                      <a:prstDash val="solid"/>
                      <a:round/>
                      <a:headEnd type="none" w="med" len="med"/>
                      <a:tailEnd type="none" w="med" len="med"/>
                    </a:lnR>
                    <a:lnT w="12700" cap="flat" cmpd="sng" algn="ctr">
                      <a:solidFill>
                        <a:srgbClr val="000080"/>
                      </a:solidFill>
                      <a:prstDash val="solid"/>
                      <a:round/>
                      <a:headEnd type="none" w="med" len="med"/>
                      <a:tailEnd type="none" w="med" len="med"/>
                    </a:lnT>
                    <a:lnB w="12700" cap="flat" cmpd="sng" algn="ctr">
                      <a:solidFill>
                        <a:srgbClr val="000080"/>
                      </a:solidFill>
                      <a:prstDash val="solid"/>
                      <a:round/>
                      <a:headEnd type="none" w="med" len="med"/>
                      <a:tailEnd type="none" w="med" len="med"/>
                    </a:lnB>
                    <a:solidFill>
                      <a:srgbClr val="2E5395"/>
                    </a:solidFill>
                  </a:tcPr>
                </a:tc>
                <a:tc>
                  <a:txBody>
                    <a:bodyPr/>
                    <a:lstStyle/>
                    <a:p>
                      <a:pPr marL="66675" marR="0">
                        <a:spcBef>
                          <a:spcPts val="5"/>
                        </a:spcBef>
                        <a:spcAft>
                          <a:spcPts val="0"/>
                        </a:spcAft>
                      </a:pPr>
                      <a:r>
                        <a:rPr lang="en-US" sz="1200" b="1" dirty="0">
                          <a:solidFill>
                            <a:srgbClr val="FFFFFF"/>
                          </a:solidFill>
                          <a:effectLst/>
                          <a:latin typeface="Tahoma" panose="020B0604030504040204" pitchFamily="34" charset="0"/>
                          <a:ea typeface="Tahoma" panose="020B0604030504040204" pitchFamily="34" charset="0"/>
                          <a:cs typeface="Tahoma" panose="020B0604030504040204" pitchFamily="34" charset="0"/>
                        </a:rPr>
                        <a:t>Event</a:t>
                      </a:r>
                      <a:endParaRPr lang="en-US" sz="1200" dirty="0">
                        <a:effectLst/>
                        <a:latin typeface="Tahoma" panose="020B0604030504040204" pitchFamily="34" charset="0"/>
                        <a:ea typeface="Tahoma" panose="020B0604030504040204" pitchFamily="34" charset="0"/>
                        <a:cs typeface="Tahoma" panose="020B0604030504040204" pitchFamily="34" charset="0"/>
                      </a:endParaRPr>
                    </a:p>
                  </a:txBody>
                  <a:tcPr marL="0" marR="0" marT="0" marB="0">
                    <a:lnL w="12700" cap="flat" cmpd="sng" algn="ctr">
                      <a:solidFill>
                        <a:srgbClr val="000080"/>
                      </a:solidFill>
                      <a:prstDash val="solid"/>
                      <a:round/>
                      <a:headEnd type="none" w="med" len="med"/>
                      <a:tailEnd type="none" w="med" len="med"/>
                    </a:lnL>
                    <a:lnR w="12700" cap="flat" cmpd="sng" algn="ctr">
                      <a:solidFill>
                        <a:srgbClr val="000080"/>
                      </a:solidFill>
                      <a:prstDash val="solid"/>
                      <a:round/>
                      <a:headEnd type="none" w="med" len="med"/>
                      <a:tailEnd type="none" w="med" len="med"/>
                    </a:lnR>
                    <a:lnT w="12700" cap="flat" cmpd="sng" algn="ctr">
                      <a:solidFill>
                        <a:srgbClr val="000080"/>
                      </a:solidFill>
                      <a:prstDash val="solid"/>
                      <a:round/>
                      <a:headEnd type="none" w="med" len="med"/>
                      <a:tailEnd type="none" w="med" len="med"/>
                    </a:lnT>
                    <a:lnB w="12700" cap="flat" cmpd="sng" algn="ctr">
                      <a:solidFill>
                        <a:srgbClr val="000080"/>
                      </a:solidFill>
                      <a:prstDash val="solid"/>
                      <a:round/>
                      <a:headEnd type="none" w="med" len="med"/>
                      <a:tailEnd type="none" w="med" len="med"/>
                    </a:lnB>
                    <a:solidFill>
                      <a:srgbClr val="2E5395"/>
                    </a:solidFill>
                  </a:tcPr>
                </a:tc>
                <a:extLst>
                  <a:ext uri="{0D108BD9-81ED-4DB2-BD59-A6C34878D82A}">
                    <a16:rowId xmlns:a16="http://schemas.microsoft.com/office/drawing/2014/main" val="2218689534"/>
                  </a:ext>
                </a:extLst>
              </a:tr>
              <a:tr h="391160">
                <a:tc>
                  <a:txBody>
                    <a:bodyPr/>
                    <a:lstStyle/>
                    <a:p>
                      <a:pPr marL="67945" marR="0" algn="ctr">
                        <a:spcBef>
                          <a:spcPts val="760"/>
                        </a:spcBef>
                        <a:spcAft>
                          <a:spcPts val="0"/>
                        </a:spcAft>
                      </a:pPr>
                      <a:r>
                        <a:rPr lang="en-US" sz="1100" b="1" baseline="0" dirty="0">
                          <a:solidFill>
                            <a:schemeClr val="bg1"/>
                          </a:solidFill>
                          <a:effectLst/>
                          <a:latin typeface="Tahoma" panose="020B0604030504040204" pitchFamily="34" charset="0"/>
                          <a:ea typeface="Tahoma" panose="020B0604030504040204" pitchFamily="34" charset="0"/>
                          <a:cs typeface="Tahoma" panose="020B0604030504040204" pitchFamily="34" charset="0"/>
                        </a:rPr>
                        <a:t>July 7, 2022</a:t>
                      </a:r>
                    </a:p>
                  </a:txBody>
                  <a:tcPr marL="0" marR="0" marT="0" marB="0">
                    <a:lnL w="12700" cap="flat" cmpd="sng" algn="ctr">
                      <a:solidFill>
                        <a:srgbClr val="000080"/>
                      </a:solidFill>
                      <a:prstDash val="solid"/>
                      <a:round/>
                      <a:headEnd type="none" w="med" len="med"/>
                      <a:tailEnd type="none" w="med" len="med"/>
                    </a:lnL>
                    <a:lnR w="12700" cap="flat" cmpd="sng" algn="ctr">
                      <a:solidFill>
                        <a:srgbClr val="000080"/>
                      </a:solidFill>
                      <a:prstDash val="solid"/>
                      <a:round/>
                      <a:headEnd type="none" w="med" len="med"/>
                      <a:tailEnd type="none" w="med" len="med"/>
                    </a:lnR>
                    <a:lnT w="12700" cap="flat" cmpd="sng" algn="ctr">
                      <a:solidFill>
                        <a:srgbClr val="000080"/>
                      </a:solidFill>
                      <a:prstDash val="solid"/>
                      <a:round/>
                      <a:headEnd type="none" w="med" len="med"/>
                      <a:tailEnd type="none" w="med" len="med"/>
                    </a:lnT>
                    <a:lnB w="12700" cap="flat" cmpd="sng" algn="ctr">
                      <a:solidFill>
                        <a:srgbClr val="000080"/>
                      </a:solidFill>
                      <a:prstDash val="solid"/>
                      <a:round/>
                      <a:headEnd type="none" w="med" len="med"/>
                      <a:tailEnd type="none" w="med" len="med"/>
                    </a:lnB>
                  </a:tcPr>
                </a:tc>
                <a:tc>
                  <a:txBody>
                    <a:bodyPr/>
                    <a:lstStyle/>
                    <a:p>
                      <a:pPr marL="66675" marR="0" algn="ctr">
                        <a:spcBef>
                          <a:spcPts val="205"/>
                        </a:spcBef>
                        <a:spcAft>
                          <a:spcPts val="0"/>
                        </a:spcAft>
                      </a:pPr>
                      <a:r>
                        <a:rPr lang="en-US" sz="1100" b="1" baseline="0" dirty="0">
                          <a:solidFill>
                            <a:schemeClr val="bg1"/>
                          </a:solidFill>
                          <a:effectLst/>
                          <a:latin typeface="Tahoma" panose="020B0604030504040204" pitchFamily="34" charset="0"/>
                          <a:ea typeface="Calibri" panose="020F0502020204030204" pitchFamily="34" charset="0"/>
                          <a:cs typeface="Times New Roman" panose="02020603050405020304" pitchFamily="18" charset="0"/>
                        </a:rPr>
                        <a:t>Notice of Funding Availability (NOFA) published</a:t>
                      </a:r>
                    </a:p>
                    <a:p>
                      <a:pPr marL="66675" marR="0" algn="ctr">
                        <a:spcBef>
                          <a:spcPts val="205"/>
                        </a:spcBef>
                        <a:spcAft>
                          <a:spcPts val="0"/>
                        </a:spcAft>
                      </a:pPr>
                      <a:r>
                        <a:rPr lang="en-US" sz="1100" b="1" baseline="0" dirty="0">
                          <a:solidFill>
                            <a:schemeClr val="bg1"/>
                          </a:solidFill>
                          <a:effectLst/>
                          <a:latin typeface="Tahoma" panose="020B0604030504040204" pitchFamily="34" charset="0"/>
                          <a:ea typeface="Calibri" panose="020F0502020204030204" pitchFamily="34" charset="0"/>
                          <a:cs typeface="Times New Roman" panose="02020603050405020304" pitchFamily="18" charset="0"/>
                        </a:rPr>
                        <a:t>Question/comment period opens</a:t>
                      </a:r>
                    </a:p>
                  </a:txBody>
                  <a:tcPr marL="0" marR="0" marT="0" marB="0">
                    <a:lnL w="12700" cap="flat" cmpd="sng" algn="ctr">
                      <a:solidFill>
                        <a:srgbClr val="000080"/>
                      </a:solidFill>
                      <a:prstDash val="solid"/>
                      <a:round/>
                      <a:headEnd type="none" w="med" len="med"/>
                      <a:tailEnd type="none" w="med" len="med"/>
                    </a:lnL>
                    <a:lnR w="12700" cap="flat" cmpd="sng" algn="ctr">
                      <a:solidFill>
                        <a:srgbClr val="000080"/>
                      </a:solidFill>
                      <a:prstDash val="solid"/>
                      <a:round/>
                      <a:headEnd type="none" w="med" len="med"/>
                      <a:tailEnd type="none" w="med" len="med"/>
                    </a:lnR>
                    <a:lnT w="12700" cap="flat" cmpd="sng" algn="ctr">
                      <a:solidFill>
                        <a:srgbClr val="000080"/>
                      </a:solidFill>
                      <a:prstDash val="solid"/>
                      <a:round/>
                      <a:headEnd type="none" w="med" len="med"/>
                      <a:tailEnd type="none" w="med" len="med"/>
                    </a:lnT>
                    <a:lnB w="12700" cap="flat" cmpd="sng" algn="ctr">
                      <a:solidFill>
                        <a:srgbClr val="000080"/>
                      </a:solidFill>
                      <a:prstDash val="solid"/>
                      <a:round/>
                      <a:headEnd type="none" w="med" len="med"/>
                      <a:tailEnd type="none" w="med" len="med"/>
                    </a:lnB>
                  </a:tcPr>
                </a:tc>
                <a:extLst>
                  <a:ext uri="{0D108BD9-81ED-4DB2-BD59-A6C34878D82A}">
                    <a16:rowId xmlns:a16="http://schemas.microsoft.com/office/drawing/2014/main" val="271656282"/>
                  </a:ext>
                </a:extLst>
              </a:tr>
              <a:tr h="309880">
                <a:tc>
                  <a:txBody>
                    <a:bodyPr/>
                    <a:lstStyle/>
                    <a:p>
                      <a:pPr marL="67945" marR="0" algn="ctr">
                        <a:spcBef>
                          <a:spcPts val="450"/>
                        </a:spcBef>
                        <a:spcAft>
                          <a:spcPts val="0"/>
                        </a:spcAft>
                      </a:pPr>
                      <a:r>
                        <a:rPr lang="en-US" sz="1100" b="1" baseline="0" dirty="0">
                          <a:solidFill>
                            <a:schemeClr val="bg1"/>
                          </a:solidFill>
                          <a:effectLst/>
                          <a:latin typeface="Tahoma" panose="020B0604030504040204" pitchFamily="34" charset="0"/>
                          <a:ea typeface="Tahoma" panose="020B0604030504040204" pitchFamily="34" charset="0"/>
                          <a:cs typeface="Tahoma" panose="020B0604030504040204" pitchFamily="34" charset="0"/>
                        </a:rPr>
                        <a:t>July 14, 2022</a:t>
                      </a:r>
                    </a:p>
                  </a:txBody>
                  <a:tcPr marL="0" marR="0" marT="0" marB="0">
                    <a:lnL w="12700" cap="flat" cmpd="sng" algn="ctr">
                      <a:solidFill>
                        <a:srgbClr val="000080"/>
                      </a:solidFill>
                      <a:prstDash val="solid"/>
                      <a:round/>
                      <a:headEnd type="none" w="med" len="med"/>
                      <a:tailEnd type="none" w="med" len="med"/>
                    </a:lnL>
                    <a:lnR w="12700" cap="flat" cmpd="sng" algn="ctr">
                      <a:solidFill>
                        <a:srgbClr val="000080"/>
                      </a:solidFill>
                      <a:prstDash val="solid"/>
                      <a:round/>
                      <a:headEnd type="none" w="med" len="med"/>
                      <a:tailEnd type="none" w="med" len="med"/>
                    </a:lnR>
                    <a:lnT w="12700" cap="flat" cmpd="sng" algn="ctr">
                      <a:solidFill>
                        <a:srgbClr val="000080"/>
                      </a:solidFill>
                      <a:prstDash val="solid"/>
                      <a:round/>
                      <a:headEnd type="none" w="med" len="med"/>
                      <a:tailEnd type="none" w="med" len="med"/>
                    </a:lnT>
                    <a:lnB w="12700" cap="flat" cmpd="sng" algn="ctr">
                      <a:solidFill>
                        <a:srgbClr val="000080"/>
                      </a:solidFill>
                      <a:prstDash val="solid"/>
                      <a:round/>
                      <a:headEnd type="none" w="med" len="med"/>
                      <a:tailEnd type="none" w="med" len="med"/>
                    </a:lnB>
                  </a:tcPr>
                </a:tc>
                <a:tc>
                  <a:txBody>
                    <a:bodyPr/>
                    <a:lstStyle/>
                    <a:p>
                      <a:pPr marL="66675" marR="0" algn="ctr">
                        <a:spcBef>
                          <a:spcPts val="450"/>
                        </a:spcBef>
                        <a:spcAft>
                          <a:spcPts val="0"/>
                        </a:spcAft>
                      </a:pPr>
                      <a:r>
                        <a:rPr lang="en-US" sz="1100" b="1" baseline="0" dirty="0">
                          <a:solidFill>
                            <a:schemeClr val="bg1"/>
                          </a:solidFill>
                          <a:effectLst/>
                          <a:latin typeface="Tahoma" panose="020B0604030504040204" pitchFamily="34" charset="0"/>
                          <a:ea typeface="Calibri" panose="020F0502020204030204" pitchFamily="34" charset="0"/>
                          <a:cs typeface="Times New Roman" panose="02020603050405020304" pitchFamily="18" charset="0"/>
                        </a:rPr>
                        <a:t>NLRP3 Webinar at 3:00 p.m.</a:t>
                      </a:r>
                    </a:p>
                  </a:txBody>
                  <a:tcPr marL="0" marR="0" marT="0" marB="0">
                    <a:lnL w="12700" cap="flat" cmpd="sng" algn="ctr">
                      <a:solidFill>
                        <a:srgbClr val="000080"/>
                      </a:solidFill>
                      <a:prstDash val="solid"/>
                      <a:round/>
                      <a:headEnd type="none" w="med" len="med"/>
                      <a:tailEnd type="none" w="med" len="med"/>
                    </a:lnL>
                    <a:lnR w="12700" cap="flat" cmpd="sng" algn="ctr">
                      <a:solidFill>
                        <a:srgbClr val="000080"/>
                      </a:solidFill>
                      <a:prstDash val="solid"/>
                      <a:round/>
                      <a:headEnd type="none" w="med" len="med"/>
                      <a:tailEnd type="none" w="med" len="med"/>
                    </a:lnR>
                    <a:lnT w="12700" cap="flat" cmpd="sng" algn="ctr">
                      <a:solidFill>
                        <a:srgbClr val="000080"/>
                      </a:solidFill>
                      <a:prstDash val="solid"/>
                      <a:round/>
                      <a:headEnd type="none" w="med" len="med"/>
                      <a:tailEnd type="none" w="med" len="med"/>
                    </a:lnT>
                    <a:lnB w="12700" cap="flat" cmpd="sng" algn="ctr">
                      <a:solidFill>
                        <a:srgbClr val="000080"/>
                      </a:solidFill>
                      <a:prstDash val="solid"/>
                      <a:round/>
                      <a:headEnd type="none" w="med" len="med"/>
                      <a:tailEnd type="none" w="med" len="med"/>
                    </a:lnB>
                  </a:tcPr>
                </a:tc>
                <a:extLst>
                  <a:ext uri="{0D108BD9-81ED-4DB2-BD59-A6C34878D82A}">
                    <a16:rowId xmlns:a16="http://schemas.microsoft.com/office/drawing/2014/main" val="4061682882"/>
                  </a:ext>
                </a:extLst>
              </a:tr>
              <a:tr h="393065">
                <a:tc>
                  <a:txBody>
                    <a:bodyPr/>
                    <a:lstStyle/>
                    <a:p>
                      <a:pPr marL="67945" marR="0" algn="ctr">
                        <a:spcBef>
                          <a:spcPts val="775"/>
                        </a:spcBef>
                        <a:spcAft>
                          <a:spcPts val="0"/>
                        </a:spcAft>
                      </a:pPr>
                      <a:r>
                        <a:rPr lang="en-US" sz="1100" b="1" baseline="0" dirty="0">
                          <a:solidFill>
                            <a:schemeClr val="bg1"/>
                          </a:solidFill>
                          <a:effectLst/>
                          <a:latin typeface="Tahoma" panose="020B0604030504040204" pitchFamily="34" charset="0"/>
                          <a:ea typeface="Tahoma" panose="020B0604030504040204" pitchFamily="34" charset="0"/>
                          <a:cs typeface="Tahoma" panose="020B0604030504040204" pitchFamily="34" charset="0"/>
                        </a:rPr>
                        <a:t>July 21, 2022</a:t>
                      </a:r>
                    </a:p>
                  </a:txBody>
                  <a:tcPr marL="0" marR="0" marT="0" marB="0">
                    <a:lnL w="12700" cap="flat" cmpd="sng" algn="ctr">
                      <a:solidFill>
                        <a:srgbClr val="000080"/>
                      </a:solidFill>
                      <a:prstDash val="solid"/>
                      <a:round/>
                      <a:headEnd type="none" w="med" len="med"/>
                      <a:tailEnd type="none" w="med" len="med"/>
                    </a:lnL>
                    <a:lnR w="12700" cap="flat" cmpd="sng" algn="ctr">
                      <a:solidFill>
                        <a:srgbClr val="000080"/>
                      </a:solidFill>
                      <a:prstDash val="solid"/>
                      <a:round/>
                      <a:headEnd type="none" w="med" len="med"/>
                      <a:tailEnd type="none" w="med" len="med"/>
                    </a:lnR>
                    <a:lnT w="12700" cap="flat" cmpd="sng" algn="ctr">
                      <a:solidFill>
                        <a:srgbClr val="000080"/>
                      </a:solidFill>
                      <a:prstDash val="solid"/>
                      <a:round/>
                      <a:headEnd type="none" w="med" len="med"/>
                      <a:tailEnd type="none" w="med" len="med"/>
                    </a:lnT>
                    <a:lnB w="12700" cap="flat" cmpd="sng" algn="ctr">
                      <a:solidFill>
                        <a:srgbClr val="000080"/>
                      </a:solidFill>
                      <a:prstDash val="solid"/>
                      <a:round/>
                      <a:headEnd type="none" w="med" len="med"/>
                      <a:tailEnd type="none" w="med" len="med"/>
                    </a:lnB>
                  </a:tcPr>
                </a:tc>
                <a:tc>
                  <a:txBody>
                    <a:bodyPr/>
                    <a:lstStyle/>
                    <a:p>
                      <a:pPr marL="66675" marR="0" algn="ctr">
                        <a:spcBef>
                          <a:spcPts val="190"/>
                        </a:spcBef>
                        <a:spcAft>
                          <a:spcPts val="0"/>
                        </a:spcAft>
                      </a:pPr>
                      <a:r>
                        <a:rPr lang="en-US" sz="1100" b="1" baseline="0" dirty="0">
                          <a:solidFill>
                            <a:schemeClr val="bg1"/>
                          </a:solidFill>
                          <a:effectLst/>
                          <a:latin typeface="Tahoma" panose="020B0604030504040204" pitchFamily="34" charset="0"/>
                          <a:ea typeface="Calibri" panose="020F0502020204030204" pitchFamily="34" charset="0"/>
                          <a:cs typeface="Times New Roman" panose="02020603050405020304" pitchFamily="18" charset="0"/>
                        </a:rPr>
                        <a:t>Questions/comments must be submitted by 4:30 PM Central Time </a:t>
                      </a:r>
                    </a:p>
                  </a:txBody>
                  <a:tcPr marL="0" marR="0" marT="0" marB="0" anchor="ctr">
                    <a:lnL w="12700" cap="flat" cmpd="sng" algn="ctr">
                      <a:solidFill>
                        <a:srgbClr val="000080"/>
                      </a:solidFill>
                      <a:prstDash val="solid"/>
                      <a:round/>
                      <a:headEnd type="none" w="med" len="med"/>
                      <a:tailEnd type="none" w="med" len="med"/>
                    </a:lnL>
                    <a:lnR w="12700" cap="flat" cmpd="sng" algn="ctr">
                      <a:solidFill>
                        <a:srgbClr val="000080"/>
                      </a:solidFill>
                      <a:prstDash val="solid"/>
                      <a:round/>
                      <a:headEnd type="none" w="med" len="med"/>
                      <a:tailEnd type="none" w="med" len="med"/>
                    </a:lnR>
                    <a:lnT w="12700" cap="flat" cmpd="sng" algn="ctr">
                      <a:solidFill>
                        <a:srgbClr val="000080"/>
                      </a:solidFill>
                      <a:prstDash val="solid"/>
                      <a:round/>
                      <a:headEnd type="none" w="med" len="med"/>
                      <a:tailEnd type="none" w="med" len="med"/>
                    </a:lnT>
                    <a:lnB w="12700" cap="flat" cmpd="sng" algn="ctr">
                      <a:solidFill>
                        <a:srgbClr val="000080"/>
                      </a:solidFill>
                      <a:prstDash val="solid"/>
                      <a:round/>
                      <a:headEnd type="none" w="med" len="med"/>
                      <a:tailEnd type="none" w="med" len="med"/>
                    </a:lnB>
                  </a:tcPr>
                </a:tc>
                <a:extLst>
                  <a:ext uri="{0D108BD9-81ED-4DB2-BD59-A6C34878D82A}">
                    <a16:rowId xmlns:a16="http://schemas.microsoft.com/office/drawing/2014/main" val="2919519994"/>
                  </a:ext>
                </a:extLst>
              </a:tr>
              <a:tr h="309880">
                <a:tc>
                  <a:txBody>
                    <a:bodyPr/>
                    <a:lstStyle/>
                    <a:p>
                      <a:pPr marL="67945" marR="0" algn="ctr">
                        <a:spcBef>
                          <a:spcPts val="450"/>
                        </a:spcBef>
                        <a:spcAft>
                          <a:spcPts val="0"/>
                        </a:spcAft>
                      </a:pPr>
                      <a:r>
                        <a:rPr lang="en-US" sz="1100" b="1" baseline="0" dirty="0">
                          <a:solidFill>
                            <a:schemeClr val="bg1"/>
                          </a:solidFill>
                          <a:effectLst/>
                          <a:latin typeface="Tahoma" panose="020B0604030504040204" pitchFamily="34" charset="0"/>
                          <a:ea typeface="Tahoma" panose="020B0604030504040204" pitchFamily="34" charset="0"/>
                          <a:cs typeface="Tahoma" panose="020B0604030504040204" pitchFamily="34" charset="0"/>
                        </a:rPr>
                        <a:t>July 26, 2022</a:t>
                      </a:r>
                    </a:p>
                  </a:txBody>
                  <a:tcPr marL="0" marR="0" marT="0" marB="0">
                    <a:lnL w="12700" cap="flat" cmpd="sng" algn="ctr">
                      <a:solidFill>
                        <a:srgbClr val="000080"/>
                      </a:solidFill>
                      <a:prstDash val="solid"/>
                      <a:round/>
                      <a:headEnd type="none" w="med" len="med"/>
                      <a:tailEnd type="none" w="med" len="med"/>
                    </a:lnL>
                    <a:lnR w="12700" cap="flat" cmpd="sng" algn="ctr">
                      <a:solidFill>
                        <a:srgbClr val="000080"/>
                      </a:solidFill>
                      <a:prstDash val="solid"/>
                      <a:round/>
                      <a:headEnd type="none" w="med" len="med"/>
                      <a:tailEnd type="none" w="med" len="med"/>
                    </a:lnR>
                    <a:lnT w="12700" cap="flat" cmpd="sng" algn="ctr">
                      <a:solidFill>
                        <a:srgbClr val="000080"/>
                      </a:solidFill>
                      <a:prstDash val="solid"/>
                      <a:round/>
                      <a:headEnd type="none" w="med" len="med"/>
                      <a:tailEnd type="none" w="med" len="med"/>
                    </a:lnT>
                    <a:lnB w="12700" cap="flat" cmpd="sng" algn="ctr">
                      <a:solidFill>
                        <a:srgbClr val="000080"/>
                      </a:solidFill>
                      <a:prstDash val="solid"/>
                      <a:round/>
                      <a:headEnd type="none" w="med" len="med"/>
                      <a:tailEnd type="none" w="med" len="med"/>
                    </a:lnB>
                  </a:tcPr>
                </a:tc>
                <a:tc>
                  <a:txBody>
                    <a:bodyPr/>
                    <a:lstStyle/>
                    <a:p>
                      <a:pPr marL="66675" marR="0" algn="ctr">
                        <a:spcBef>
                          <a:spcPts val="450"/>
                        </a:spcBef>
                        <a:spcAft>
                          <a:spcPts val="0"/>
                        </a:spcAft>
                      </a:pPr>
                      <a:r>
                        <a:rPr lang="en-US" sz="1100" b="1" baseline="0" dirty="0">
                          <a:solidFill>
                            <a:schemeClr val="bg1"/>
                          </a:solidFill>
                          <a:effectLst/>
                          <a:latin typeface="Tahoma" panose="020B0604030504040204" pitchFamily="34" charset="0"/>
                          <a:ea typeface="Calibri" panose="020F0502020204030204" pitchFamily="34" charset="0"/>
                          <a:cs typeface="Times New Roman" panose="02020603050405020304" pitchFamily="18" charset="0"/>
                        </a:rPr>
                        <a:t>Frequently Asked Questions (FAQ) responses posted</a:t>
                      </a:r>
                    </a:p>
                  </a:txBody>
                  <a:tcPr marL="0" marR="0" marT="0" marB="0">
                    <a:lnL w="12700" cap="flat" cmpd="sng" algn="ctr">
                      <a:solidFill>
                        <a:srgbClr val="000080"/>
                      </a:solidFill>
                      <a:prstDash val="solid"/>
                      <a:round/>
                      <a:headEnd type="none" w="med" len="med"/>
                      <a:tailEnd type="none" w="med" len="med"/>
                    </a:lnL>
                    <a:lnR w="12700" cap="flat" cmpd="sng" algn="ctr">
                      <a:solidFill>
                        <a:srgbClr val="000080"/>
                      </a:solidFill>
                      <a:prstDash val="solid"/>
                      <a:round/>
                      <a:headEnd type="none" w="med" len="med"/>
                      <a:tailEnd type="none" w="med" len="med"/>
                    </a:lnR>
                    <a:lnT w="12700" cap="flat" cmpd="sng" algn="ctr">
                      <a:solidFill>
                        <a:srgbClr val="000080"/>
                      </a:solidFill>
                      <a:prstDash val="solid"/>
                      <a:round/>
                      <a:headEnd type="none" w="med" len="med"/>
                      <a:tailEnd type="none" w="med" len="med"/>
                    </a:lnT>
                    <a:lnB w="12700" cap="flat" cmpd="sng" algn="ctr">
                      <a:solidFill>
                        <a:srgbClr val="000080"/>
                      </a:solidFill>
                      <a:prstDash val="solid"/>
                      <a:round/>
                      <a:headEnd type="none" w="med" len="med"/>
                      <a:tailEnd type="none" w="med" len="med"/>
                    </a:lnB>
                  </a:tcPr>
                </a:tc>
                <a:extLst>
                  <a:ext uri="{0D108BD9-81ED-4DB2-BD59-A6C34878D82A}">
                    <a16:rowId xmlns:a16="http://schemas.microsoft.com/office/drawing/2014/main" val="1497888466"/>
                  </a:ext>
                </a:extLst>
              </a:tr>
              <a:tr h="309880">
                <a:tc>
                  <a:txBody>
                    <a:bodyPr/>
                    <a:lstStyle/>
                    <a:p>
                      <a:pPr marL="67945" marR="0" algn="ctr">
                        <a:spcBef>
                          <a:spcPts val="450"/>
                        </a:spcBef>
                        <a:spcAft>
                          <a:spcPts val="0"/>
                        </a:spcAft>
                      </a:pPr>
                      <a:r>
                        <a:rPr lang="en-US" sz="1100" b="1" baseline="0" dirty="0">
                          <a:solidFill>
                            <a:schemeClr val="bg1"/>
                          </a:solidFill>
                          <a:effectLst/>
                          <a:latin typeface="Tahoma" panose="020B0604030504040204" pitchFamily="34" charset="0"/>
                          <a:ea typeface="Tahoma" panose="020B0604030504040204" pitchFamily="34" charset="0"/>
                          <a:cs typeface="Tahoma" panose="020B0604030504040204" pitchFamily="34" charset="0"/>
                        </a:rPr>
                        <a:t>July 27, 2022</a:t>
                      </a:r>
                    </a:p>
                  </a:txBody>
                  <a:tcPr marL="0" marR="0" marT="0" marB="0">
                    <a:lnL w="12700" cap="flat" cmpd="sng" algn="ctr">
                      <a:solidFill>
                        <a:srgbClr val="000080"/>
                      </a:solidFill>
                      <a:prstDash val="solid"/>
                      <a:round/>
                      <a:headEnd type="none" w="med" len="med"/>
                      <a:tailEnd type="none" w="med" len="med"/>
                    </a:lnL>
                    <a:lnR w="12700" cap="flat" cmpd="sng" algn="ctr">
                      <a:solidFill>
                        <a:srgbClr val="000080"/>
                      </a:solidFill>
                      <a:prstDash val="solid"/>
                      <a:round/>
                      <a:headEnd type="none" w="med" len="med"/>
                      <a:tailEnd type="none" w="med" len="med"/>
                    </a:lnR>
                    <a:lnT w="12700" cap="flat" cmpd="sng" algn="ctr">
                      <a:solidFill>
                        <a:srgbClr val="000080"/>
                      </a:solidFill>
                      <a:prstDash val="solid"/>
                      <a:round/>
                      <a:headEnd type="none" w="med" len="med"/>
                      <a:tailEnd type="none" w="med" len="med"/>
                    </a:lnT>
                    <a:lnB w="12700" cap="flat" cmpd="sng" algn="ctr">
                      <a:solidFill>
                        <a:srgbClr val="000080"/>
                      </a:solidFill>
                      <a:prstDash val="solid"/>
                      <a:round/>
                      <a:headEnd type="none" w="med" len="med"/>
                      <a:tailEnd type="none" w="med" len="med"/>
                    </a:lnB>
                  </a:tcPr>
                </a:tc>
                <a:tc>
                  <a:txBody>
                    <a:bodyPr/>
                    <a:lstStyle/>
                    <a:p>
                      <a:pPr marL="66675" marR="0" algn="ctr">
                        <a:spcBef>
                          <a:spcPts val="450"/>
                        </a:spcBef>
                        <a:spcAft>
                          <a:spcPts val="0"/>
                        </a:spcAft>
                      </a:pPr>
                      <a:r>
                        <a:rPr lang="en-US" sz="1100" b="1" baseline="0" dirty="0">
                          <a:solidFill>
                            <a:schemeClr val="bg1"/>
                          </a:solidFill>
                          <a:effectLst/>
                          <a:latin typeface="Tahoma" panose="020B0604030504040204" pitchFamily="34" charset="0"/>
                          <a:ea typeface="Calibri" panose="020F0502020204030204" pitchFamily="34" charset="0"/>
                          <a:cs typeface="Times New Roman" panose="02020603050405020304" pitchFamily="18" charset="0"/>
                        </a:rPr>
                        <a:t>Application Intake/Blackout period begins</a:t>
                      </a:r>
                    </a:p>
                  </a:txBody>
                  <a:tcPr marL="0" marR="0" marT="0" marB="0">
                    <a:lnL w="12700" cap="flat" cmpd="sng" algn="ctr">
                      <a:solidFill>
                        <a:srgbClr val="000080"/>
                      </a:solidFill>
                      <a:prstDash val="solid"/>
                      <a:round/>
                      <a:headEnd type="none" w="med" len="med"/>
                      <a:tailEnd type="none" w="med" len="med"/>
                    </a:lnL>
                    <a:lnR w="12700" cap="flat" cmpd="sng" algn="ctr">
                      <a:solidFill>
                        <a:srgbClr val="000080"/>
                      </a:solidFill>
                      <a:prstDash val="solid"/>
                      <a:round/>
                      <a:headEnd type="none" w="med" len="med"/>
                      <a:tailEnd type="none" w="med" len="med"/>
                    </a:lnR>
                    <a:lnT w="12700" cap="flat" cmpd="sng" algn="ctr">
                      <a:solidFill>
                        <a:srgbClr val="000080"/>
                      </a:solidFill>
                      <a:prstDash val="solid"/>
                      <a:round/>
                      <a:headEnd type="none" w="med" len="med"/>
                      <a:tailEnd type="none" w="med" len="med"/>
                    </a:lnT>
                    <a:lnB w="12700" cap="flat" cmpd="sng" algn="ctr">
                      <a:solidFill>
                        <a:srgbClr val="000080"/>
                      </a:solidFill>
                      <a:prstDash val="solid"/>
                      <a:round/>
                      <a:headEnd type="none" w="med" len="med"/>
                      <a:tailEnd type="none" w="med" len="med"/>
                    </a:lnB>
                  </a:tcPr>
                </a:tc>
                <a:extLst>
                  <a:ext uri="{0D108BD9-81ED-4DB2-BD59-A6C34878D82A}">
                    <a16:rowId xmlns:a16="http://schemas.microsoft.com/office/drawing/2014/main" val="608414860"/>
                  </a:ext>
                </a:extLst>
              </a:tr>
              <a:tr h="320675">
                <a:tc>
                  <a:txBody>
                    <a:bodyPr/>
                    <a:lstStyle/>
                    <a:p>
                      <a:pPr marL="67945" marR="0" algn="ctr">
                        <a:spcBef>
                          <a:spcPts val="485"/>
                        </a:spcBef>
                        <a:spcAft>
                          <a:spcPts val="0"/>
                        </a:spcAft>
                      </a:pPr>
                      <a:r>
                        <a:rPr lang="en-US" sz="1100" b="1" baseline="0" dirty="0">
                          <a:solidFill>
                            <a:schemeClr val="bg1"/>
                          </a:solidFill>
                          <a:effectLst/>
                          <a:latin typeface="Tahoma" panose="020B0604030504040204" pitchFamily="34" charset="0"/>
                          <a:ea typeface="Tahoma" panose="020B0604030504040204" pitchFamily="34" charset="0"/>
                          <a:cs typeface="Tahoma" panose="020B0604030504040204" pitchFamily="34" charset="0"/>
                        </a:rPr>
                        <a:t>September 28, 2022</a:t>
                      </a:r>
                    </a:p>
                  </a:txBody>
                  <a:tcPr marL="0" marR="0" marT="0" marB="0" anchor="ctr">
                    <a:lnL w="12700" cap="flat" cmpd="sng" algn="ctr">
                      <a:solidFill>
                        <a:srgbClr val="000080"/>
                      </a:solidFill>
                      <a:prstDash val="solid"/>
                      <a:round/>
                      <a:headEnd type="none" w="med" len="med"/>
                      <a:tailEnd type="none" w="med" len="med"/>
                    </a:lnL>
                    <a:lnR w="12700" cap="flat" cmpd="sng" algn="ctr">
                      <a:solidFill>
                        <a:srgbClr val="000080"/>
                      </a:solidFill>
                      <a:prstDash val="solid"/>
                      <a:round/>
                      <a:headEnd type="none" w="med" len="med"/>
                      <a:tailEnd type="none" w="med" len="med"/>
                    </a:lnR>
                    <a:lnT w="12700" cap="flat" cmpd="sng" algn="ctr">
                      <a:solidFill>
                        <a:srgbClr val="000080"/>
                      </a:solidFill>
                      <a:prstDash val="solid"/>
                      <a:round/>
                      <a:headEnd type="none" w="med" len="med"/>
                      <a:tailEnd type="none" w="med" len="med"/>
                    </a:lnT>
                    <a:lnB w="12700" cap="flat" cmpd="sng" algn="ctr">
                      <a:solidFill>
                        <a:srgbClr val="000080"/>
                      </a:solidFill>
                      <a:prstDash val="solid"/>
                      <a:round/>
                      <a:headEnd type="none" w="med" len="med"/>
                      <a:tailEnd type="none" w="med" len="med"/>
                    </a:lnB>
                  </a:tcPr>
                </a:tc>
                <a:tc>
                  <a:txBody>
                    <a:bodyPr/>
                    <a:lstStyle/>
                    <a:p>
                      <a:pPr marL="66675" marR="0" algn="ctr">
                        <a:spcBef>
                          <a:spcPts val="485"/>
                        </a:spcBef>
                        <a:spcAft>
                          <a:spcPts val="0"/>
                        </a:spcAft>
                      </a:pPr>
                      <a:r>
                        <a:rPr lang="en-US" sz="1100" b="1" baseline="0" dirty="0">
                          <a:solidFill>
                            <a:schemeClr val="bg1"/>
                          </a:solidFill>
                          <a:effectLst/>
                          <a:latin typeface="Tahoma" panose="020B0604030504040204" pitchFamily="34" charset="0"/>
                          <a:ea typeface="Calibri" panose="020F0502020204030204" pitchFamily="34" charset="0"/>
                          <a:cs typeface="Times New Roman" panose="02020603050405020304" pitchFamily="18" charset="0"/>
                        </a:rPr>
                        <a:t>Application intake deadline</a:t>
                      </a:r>
                    </a:p>
                    <a:p>
                      <a:pPr marL="66675" marR="0" algn="ctr">
                        <a:spcBef>
                          <a:spcPts val="485"/>
                        </a:spcBef>
                        <a:spcAft>
                          <a:spcPts val="0"/>
                        </a:spcAft>
                      </a:pPr>
                      <a:r>
                        <a:rPr lang="en-US" sz="1100" b="1" baseline="0" dirty="0">
                          <a:solidFill>
                            <a:schemeClr val="bg1"/>
                          </a:solidFill>
                          <a:effectLst/>
                          <a:latin typeface="Tahoma" panose="020B0604030504040204" pitchFamily="34" charset="0"/>
                          <a:ea typeface="Calibri" panose="020F0502020204030204" pitchFamily="34" charset="0"/>
                          <a:cs typeface="Times New Roman" panose="02020603050405020304" pitchFamily="18" charset="0"/>
                        </a:rPr>
                        <a:t>Applications must be submitted by 4:30 PM Central Time</a:t>
                      </a:r>
                    </a:p>
                    <a:p>
                      <a:pPr marL="66675" marR="0" algn="ctr">
                        <a:spcBef>
                          <a:spcPts val="485"/>
                        </a:spcBef>
                        <a:spcAft>
                          <a:spcPts val="0"/>
                        </a:spcAft>
                      </a:pPr>
                      <a:r>
                        <a:rPr lang="en-US" sz="1100" b="1" baseline="0" dirty="0">
                          <a:solidFill>
                            <a:schemeClr val="bg1"/>
                          </a:solidFill>
                          <a:effectLst/>
                          <a:highlight>
                            <a:srgbClr val="FFFF00"/>
                          </a:highlight>
                          <a:latin typeface="Tahoma" panose="020B0604030504040204" pitchFamily="34" charset="0"/>
                          <a:ea typeface="Calibri" panose="020F0502020204030204" pitchFamily="34" charset="0"/>
                          <a:cs typeface="Times New Roman" panose="02020603050405020304" pitchFamily="18" charset="0"/>
                        </a:rPr>
                        <a:t>LHC may contact applicants for clarification on items contained in the application between 9/28/22 and 10/31/22.</a:t>
                      </a:r>
                      <a:endParaRPr lang="en-US" sz="1100" b="1" baseline="0" dirty="0">
                        <a:solidFill>
                          <a:schemeClr val="bg1"/>
                        </a:solidFill>
                        <a:effectLst/>
                        <a:latin typeface="Tahoma" panose="020B0604030504040204" pitchFamily="34" charset="0"/>
                        <a:ea typeface="Calibri" panose="020F0502020204030204" pitchFamily="34" charset="0"/>
                        <a:cs typeface="Times New Roman" panose="02020603050405020304" pitchFamily="18" charset="0"/>
                      </a:endParaRPr>
                    </a:p>
                    <a:p>
                      <a:pPr marL="66675" marR="0" algn="ctr">
                        <a:spcBef>
                          <a:spcPts val="485"/>
                        </a:spcBef>
                        <a:spcAft>
                          <a:spcPts val="0"/>
                        </a:spcAft>
                      </a:pPr>
                      <a:r>
                        <a:rPr lang="en-US" sz="1100" b="1" baseline="0" dirty="0">
                          <a:solidFill>
                            <a:schemeClr val="bg1"/>
                          </a:solidFill>
                          <a:effectLst/>
                          <a:latin typeface="Tahoma" panose="020B0604030504040204" pitchFamily="34" charset="0"/>
                          <a:ea typeface="Calibri" panose="020F0502020204030204" pitchFamily="34" charset="0"/>
                          <a:cs typeface="Times New Roman" panose="02020603050405020304" pitchFamily="18" charset="0"/>
                        </a:rPr>
                        <a:t> </a:t>
                      </a:r>
                    </a:p>
                  </a:txBody>
                  <a:tcPr marL="0" marR="0" marT="0" marB="0" anchor="ctr">
                    <a:lnL w="12700" cap="flat" cmpd="sng" algn="ctr">
                      <a:solidFill>
                        <a:srgbClr val="000080"/>
                      </a:solidFill>
                      <a:prstDash val="solid"/>
                      <a:round/>
                      <a:headEnd type="none" w="med" len="med"/>
                      <a:tailEnd type="none" w="med" len="med"/>
                    </a:lnL>
                    <a:lnR w="12700" cap="flat" cmpd="sng" algn="ctr">
                      <a:solidFill>
                        <a:srgbClr val="000080"/>
                      </a:solidFill>
                      <a:prstDash val="solid"/>
                      <a:round/>
                      <a:headEnd type="none" w="med" len="med"/>
                      <a:tailEnd type="none" w="med" len="med"/>
                    </a:lnR>
                    <a:lnT w="12700" cap="flat" cmpd="sng" algn="ctr">
                      <a:solidFill>
                        <a:srgbClr val="000080"/>
                      </a:solidFill>
                      <a:prstDash val="solid"/>
                      <a:round/>
                      <a:headEnd type="none" w="med" len="med"/>
                      <a:tailEnd type="none" w="med" len="med"/>
                    </a:lnT>
                    <a:lnB w="12700" cap="flat" cmpd="sng" algn="ctr">
                      <a:solidFill>
                        <a:srgbClr val="000080"/>
                      </a:solidFill>
                      <a:prstDash val="solid"/>
                      <a:round/>
                      <a:headEnd type="none" w="med" len="med"/>
                      <a:tailEnd type="none" w="med" len="med"/>
                    </a:lnB>
                  </a:tcPr>
                </a:tc>
                <a:extLst>
                  <a:ext uri="{0D108BD9-81ED-4DB2-BD59-A6C34878D82A}">
                    <a16:rowId xmlns:a16="http://schemas.microsoft.com/office/drawing/2014/main" val="3582049696"/>
                  </a:ext>
                </a:extLst>
              </a:tr>
              <a:tr h="505460">
                <a:tc>
                  <a:txBody>
                    <a:bodyPr/>
                    <a:lstStyle/>
                    <a:p>
                      <a:pPr marL="0" marR="0" algn="ctr">
                        <a:spcBef>
                          <a:spcPts val="45"/>
                        </a:spcBef>
                        <a:spcAft>
                          <a:spcPts val="0"/>
                        </a:spcAft>
                      </a:pPr>
                      <a:r>
                        <a:rPr lang="en-US" sz="900" b="1" baseline="0" dirty="0">
                          <a:solidFill>
                            <a:schemeClr val="bg1"/>
                          </a:solidFill>
                          <a:effectLst/>
                          <a:latin typeface="Tahoma" panose="020B0604030504040204" pitchFamily="34" charset="0"/>
                          <a:ea typeface="Tahoma" panose="020B0604030504040204" pitchFamily="34" charset="0"/>
                          <a:cs typeface="Tahoma" panose="020B0604030504040204" pitchFamily="34" charset="0"/>
                        </a:rPr>
                        <a:t> </a:t>
                      </a:r>
                      <a:endParaRPr lang="en-US" sz="1100" b="1" baseline="0" dirty="0">
                        <a:solidFill>
                          <a:schemeClr val="bg1"/>
                        </a:solidFill>
                        <a:effectLst/>
                        <a:latin typeface="Tahoma" panose="020B0604030504040204" pitchFamily="34" charset="0"/>
                        <a:ea typeface="Tahoma" panose="020B0604030504040204" pitchFamily="34" charset="0"/>
                        <a:cs typeface="Tahoma" panose="020B0604030504040204" pitchFamily="34" charset="0"/>
                      </a:endParaRPr>
                    </a:p>
                    <a:p>
                      <a:pPr marL="67945" marR="0" algn="ctr">
                        <a:spcBef>
                          <a:spcPts val="0"/>
                        </a:spcBef>
                        <a:spcAft>
                          <a:spcPts val="0"/>
                        </a:spcAft>
                      </a:pPr>
                      <a:r>
                        <a:rPr lang="en-US" sz="1100" b="1" baseline="0" dirty="0">
                          <a:solidFill>
                            <a:schemeClr val="bg1"/>
                          </a:solidFill>
                          <a:effectLst/>
                          <a:latin typeface="Tahoma" panose="020B0604030504040204" pitchFamily="34" charset="0"/>
                          <a:ea typeface="Tahoma" panose="020B0604030504040204" pitchFamily="34" charset="0"/>
                          <a:cs typeface="Tahoma" panose="020B0604030504040204" pitchFamily="34" charset="0"/>
                        </a:rPr>
                        <a:t>October 31, 2022</a:t>
                      </a:r>
                    </a:p>
                  </a:txBody>
                  <a:tcPr marL="0" marR="0" marT="0" marB="0">
                    <a:lnL w="12700" cap="flat" cmpd="sng" algn="ctr">
                      <a:solidFill>
                        <a:srgbClr val="000080"/>
                      </a:solidFill>
                      <a:prstDash val="solid"/>
                      <a:round/>
                      <a:headEnd type="none" w="med" len="med"/>
                      <a:tailEnd type="none" w="med" len="med"/>
                    </a:lnL>
                    <a:lnR w="12700" cap="flat" cmpd="sng" algn="ctr">
                      <a:solidFill>
                        <a:srgbClr val="000080"/>
                      </a:solidFill>
                      <a:prstDash val="solid"/>
                      <a:round/>
                      <a:headEnd type="none" w="med" len="med"/>
                      <a:tailEnd type="none" w="med" len="med"/>
                    </a:lnR>
                    <a:lnT w="12700" cap="flat" cmpd="sng" algn="ctr">
                      <a:solidFill>
                        <a:srgbClr val="000080"/>
                      </a:solidFill>
                      <a:prstDash val="solid"/>
                      <a:round/>
                      <a:headEnd type="none" w="med" len="med"/>
                      <a:tailEnd type="none" w="med" len="med"/>
                    </a:lnT>
                    <a:lnB w="12700" cap="flat" cmpd="sng" algn="ctr">
                      <a:solidFill>
                        <a:srgbClr val="000080"/>
                      </a:solidFill>
                      <a:prstDash val="solid"/>
                      <a:round/>
                      <a:headEnd type="none" w="med" len="med"/>
                      <a:tailEnd type="none" w="med" len="med"/>
                    </a:lnB>
                  </a:tcPr>
                </a:tc>
                <a:tc>
                  <a:txBody>
                    <a:bodyPr/>
                    <a:lstStyle/>
                    <a:p>
                      <a:pPr marL="0" marR="0" algn="ctr">
                        <a:spcBef>
                          <a:spcPts val="45"/>
                        </a:spcBef>
                        <a:spcAft>
                          <a:spcPts val="0"/>
                        </a:spcAft>
                      </a:pPr>
                      <a:r>
                        <a:rPr lang="en-US" sz="950" b="1" baseline="0" dirty="0">
                          <a:solidFill>
                            <a:schemeClr val="bg1"/>
                          </a:solidFill>
                          <a:effectLst/>
                          <a:latin typeface="Tahoma" panose="020B0604030504040204" pitchFamily="34" charset="0"/>
                          <a:ea typeface="Calibri" panose="020F0502020204030204" pitchFamily="34" charset="0"/>
                          <a:cs typeface="Times New Roman" panose="02020603050405020304" pitchFamily="18" charset="0"/>
                        </a:rPr>
                        <a:t> </a:t>
                      </a:r>
                      <a:endParaRPr lang="en-US" sz="1100" b="1" baseline="0" dirty="0">
                        <a:solidFill>
                          <a:schemeClr val="bg1"/>
                        </a:solidFill>
                        <a:effectLst/>
                        <a:latin typeface="Tahoma" panose="020B0604030504040204" pitchFamily="34" charset="0"/>
                        <a:ea typeface="Calibri" panose="020F0502020204030204" pitchFamily="34" charset="0"/>
                        <a:cs typeface="Times New Roman" panose="02020603050405020304" pitchFamily="18" charset="0"/>
                      </a:endParaRPr>
                    </a:p>
                    <a:p>
                      <a:pPr marL="66675" marR="0" algn="ctr">
                        <a:spcBef>
                          <a:spcPts val="0"/>
                        </a:spcBef>
                        <a:spcAft>
                          <a:spcPts val="0"/>
                        </a:spcAft>
                      </a:pPr>
                      <a:r>
                        <a:rPr lang="en-US" sz="1100" b="1" baseline="0" dirty="0">
                          <a:solidFill>
                            <a:schemeClr val="bg1"/>
                          </a:solidFill>
                          <a:effectLst/>
                          <a:latin typeface="Tahoma" panose="020B0604030504040204" pitchFamily="34" charset="0"/>
                          <a:ea typeface="Calibri" panose="020F0502020204030204" pitchFamily="34" charset="0"/>
                          <a:cs typeface="Times New Roman" panose="02020603050405020304" pitchFamily="18" charset="0"/>
                        </a:rPr>
                        <a:t>Commitment letters issued continuously after this date, based on prioritization*</a:t>
                      </a:r>
                    </a:p>
                  </a:txBody>
                  <a:tcPr marL="0" marR="0" marT="0" marB="0">
                    <a:lnL w="12700" cap="flat" cmpd="sng" algn="ctr">
                      <a:solidFill>
                        <a:srgbClr val="000080"/>
                      </a:solidFill>
                      <a:prstDash val="solid"/>
                      <a:round/>
                      <a:headEnd type="none" w="med" len="med"/>
                      <a:tailEnd type="none" w="med" len="med"/>
                    </a:lnL>
                    <a:lnR w="12700" cap="flat" cmpd="sng" algn="ctr">
                      <a:solidFill>
                        <a:srgbClr val="000080"/>
                      </a:solidFill>
                      <a:prstDash val="solid"/>
                      <a:round/>
                      <a:headEnd type="none" w="med" len="med"/>
                      <a:tailEnd type="none" w="med" len="med"/>
                    </a:lnR>
                    <a:lnT w="12700" cap="flat" cmpd="sng" algn="ctr">
                      <a:solidFill>
                        <a:srgbClr val="000080"/>
                      </a:solidFill>
                      <a:prstDash val="solid"/>
                      <a:round/>
                      <a:headEnd type="none" w="med" len="med"/>
                      <a:tailEnd type="none" w="med" len="med"/>
                    </a:lnT>
                    <a:lnB w="12700" cap="flat" cmpd="sng" algn="ctr">
                      <a:solidFill>
                        <a:srgbClr val="000080"/>
                      </a:solidFill>
                      <a:prstDash val="solid"/>
                      <a:round/>
                      <a:headEnd type="none" w="med" len="med"/>
                      <a:tailEnd type="none" w="med" len="med"/>
                    </a:lnB>
                  </a:tcPr>
                </a:tc>
                <a:extLst>
                  <a:ext uri="{0D108BD9-81ED-4DB2-BD59-A6C34878D82A}">
                    <a16:rowId xmlns:a16="http://schemas.microsoft.com/office/drawing/2014/main" val="3428275970"/>
                  </a:ext>
                </a:extLst>
              </a:tr>
              <a:tr h="505460">
                <a:tc>
                  <a:txBody>
                    <a:bodyPr/>
                    <a:lstStyle/>
                    <a:p>
                      <a:pPr marL="91440" marR="0" algn="ctr">
                        <a:spcBef>
                          <a:spcPts val="45"/>
                        </a:spcBef>
                        <a:spcAft>
                          <a:spcPts val="0"/>
                        </a:spcAft>
                      </a:pPr>
                      <a:r>
                        <a:rPr lang="en-US" sz="1100" b="1" baseline="0" dirty="0">
                          <a:solidFill>
                            <a:schemeClr val="bg1"/>
                          </a:solidFill>
                          <a:effectLst/>
                          <a:latin typeface="Tahoma" panose="020B0604030504040204" pitchFamily="34" charset="0"/>
                          <a:ea typeface="Tahoma" panose="020B0604030504040204" pitchFamily="34" charset="0"/>
                          <a:cs typeface="Tahoma" panose="020B0604030504040204" pitchFamily="34" charset="0"/>
                        </a:rPr>
                        <a:t>July 25, 2024</a:t>
                      </a:r>
                    </a:p>
                  </a:txBody>
                  <a:tcPr marL="0" marR="0" marT="0" marB="0" anchor="ctr">
                    <a:lnL w="12700" cap="flat" cmpd="sng" algn="ctr">
                      <a:solidFill>
                        <a:srgbClr val="000080"/>
                      </a:solidFill>
                      <a:prstDash val="solid"/>
                      <a:round/>
                      <a:headEnd type="none" w="med" len="med"/>
                      <a:tailEnd type="none" w="med" len="med"/>
                    </a:lnL>
                    <a:lnR w="12700" cap="flat" cmpd="sng" algn="ctr">
                      <a:solidFill>
                        <a:srgbClr val="000080"/>
                      </a:solidFill>
                      <a:prstDash val="solid"/>
                      <a:round/>
                      <a:headEnd type="none" w="med" len="med"/>
                      <a:tailEnd type="none" w="med" len="med"/>
                    </a:lnR>
                    <a:lnT w="12700" cap="flat" cmpd="sng" algn="ctr">
                      <a:solidFill>
                        <a:srgbClr val="000080"/>
                      </a:solidFill>
                      <a:prstDash val="solid"/>
                      <a:round/>
                      <a:headEnd type="none" w="med" len="med"/>
                      <a:tailEnd type="none" w="med" len="med"/>
                    </a:lnT>
                    <a:lnB w="12700" cap="flat" cmpd="sng" algn="ctr">
                      <a:solidFill>
                        <a:srgbClr val="000080"/>
                      </a:solidFill>
                      <a:prstDash val="solid"/>
                      <a:round/>
                      <a:headEnd type="none" w="med" len="med"/>
                      <a:tailEnd type="none" w="med" len="med"/>
                    </a:lnB>
                  </a:tcPr>
                </a:tc>
                <a:tc>
                  <a:txBody>
                    <a:bodyPr/>
                    <a:lstStyle/>
                    <a:p>
                      <a:pPr marL="0" marR="0" algn="ctr">
                        <a:spcBef>
                          <a:spcPts val="45"/>
                        </a:spcBef>
                        <a:spcAft>
                          <a:spcPts val="0"/>
                        </a:spcAft>
                      </a:pPr>
                      <a:r>
                        <a:rPr lang="en-US" sz="1100" b="1" baseline="0" dirty="0" smtClean="0">
                          <a:solidFill>
                            <a:schemeClr val="bg1"/>
                          </a:solidFill>
                          <a:effectLst/>
                          <a:latin typeface="Tahoma" panose="020B0604030504040204" pitchFamily="34" charset="0"/>
                          <a:ea typeface="Calibri" panose="020F0502020204030204" pitchFamily="34" charset="0"/>
                          <a:cs typeface="Times New Roman" panose="02020603050405020304" pitchFamily="18" charset="0"/>
                        </a:rPr>
                        <a:t>Period </a:t>
                      </a:r>
                      <a:r>
                        <a:rPr lang="en-US" sz="1100" b="1" baseline="0" dirty="0">
                          <a:solidFill>
                            <a:schemeClr val="bg1"/>
                          </a:solidFill>
                          <a:effectLst/>
                          <a:latin typeface="Tahoma" panose="020B0604030504040204" pitchFamily="34" charset="0"/>
                          <a:ea typeface="Calibri" panose="020F0502020204030204" pitchFamily="34" charset="0"/>
                          <a:cs typeface="Times New Roman" panose="02020603050405020304" pitchFamily="18" charset="0"/>
                        </a:rPr>
                        <a:t>of performance: All construction must be complete, and all program </a:t>
                      </a:r>
                      <a:r>
                        <a:rPr lang="en-US" sz="1100" b="1" baseline="0" dirty="0" smtClean="0">
                          <a:solidFill>
                            <a:schemeClr val="bg1"/>
                          </a:solidFill>
                          <a:effectLst/>
                          <a:latin typeface="Tahoma" panose="020B0604030504040204" pitchFamily="34" charset="0"/>
                          <a:ea typeface="Calibri" panose="020F0502020204030204" pitchFamily="34" charset="0"/>
                          <a:cs typeface="Times New Roman" panose="02020603050405020304" pitchFamily="18" charset="0"/>
                        </a:rPr>
                        <a:t>   expenditure requests </a:t>
                      </a:r>
                      <a:r>
                        <a:rPr lang="en-US" sz="1100" b="1" baseline="0" dirty="0">
                          <a:solidFill>
                            <a:schemeClr val="bg1"/>
                          </a:solidFill>
                          <a:effectLst/>
                          <a:latin typeface="Tahoma" panose="020B0604030504040204" pitchFamily="34" charset="0"/>
                          <a:ea typeface="Calibri" panose="020F0502020204030204" pitchFamily="34" charset="0"/>
                          <a:cs typeface="Times New Roman" panose="02020603050405020304" pitchFamily="18" charset="0"/>
                        </a:rPr>
                        <a:t>must be submitted and finalized*</a:t>
                      </a:r>
                    </a:p>
                  </a:txBody>
                  <a:tcPr marL="0" marR="0" marT="0" marB="0" anchor="ctr">
                    <a:lnL w="12700" cap="flat" cmpd="sng" algn="ctr">
                      <a:solidFill>
                        <a:srgbClr val="000080"/>
                      </a:solidFill>
                      <a:prstDash val="solid"/>
                      <a:round/>
                      <a:headEnd type="none" w="med" len="med"/>
                      <a:tailEnd type="none" w="med" len="med"/>
                    </a:lnL>
                    <a:lnR w="12700" cap="flat" cmpd="sng" algn="ctr">
                      <a:solidFill>
                        <a:srgbClr val="000080"/>
                      </a:solidFill>
                      <a:prstDash val="solid"/>
                      <a:round/>
                      <a:headEnd type="none" w="med" len="med"/>
                      <a:tailEnd type="none" w="med" len="med"/>
                    </a:lnR>
                    <a:lnT w="12700" cap="flat" cmpd="sng" algn="ctr">
                      <a:solidFill>
                        <a:srgbClr val="000080"/>
                      </a:solidFill>
                      <a:prstDash val="solid"/>
                      <a:round/>
                      <a:headEnd type="none" w="med" len="med"/>
                      <a:tailEnd type="none" w="med" len="med"/>
                    </a:lnT>
                    <a:lnB w="12700" cap="flat" cmpd="sng" algn="ctr">
                      <a:solidFill>
                        <a:srgbClr val="000080"/>
                      </a:solidFill>
                      <a:prstDash val="solid"/>
                      <a:round/>
                      <a:headEnd type="none" w="med" len="med"/>
                      <a:tailEnd type="none" w="med" len="med"/>
                    </a:lnB>
                  </a:tcPr>
                </a:tc>
                <a:extLst>
                  <a:ext uri="{0D108BD9-81ED-4DB2-BD59-A6C34878D82A}">
                    <a16:rowId xmlns:a16="http://schemas.microsoft.com/office/drawing/2014/main" val="3299196003"/>
                  </a:ext>
                </a:extLst>
              </a:tr>
            </a:tbl>
          </a:graphicData>
        </a:graphic>
      </p:graphicFrame>
      <p:sp>
        <p:nvSpPr>
          <p:cNvPr id="3" name="Rectangle 2"/>
          <p:cNvSpPr/>
          <p:nvPr/>
        </p:nvSpPr>
        <p:spPr>
          <a:xfrm>
            <a:off x="1813321" y="427094"/>
            <a:ext cx="3469861" cy="276999"/>
          </a:xfrm>
          <a:prstGeom prst="rect">
            <a:avLst/>
          </a:prstGeom>
        </p:spPr>
        <p:txBody>
          <a:bodyPr wrap="none">
            <a:spAutoFit/>
          </a:bodyPr>
          <a:lstStyle/>
          <a:p>
            <a:r>
              <a:rPr lang="en-US" sz="1200" b="1" dirty="0">
                <a:solidFill>
                  <a:prstClr val="black"/>
                </a:solidFill>
                <a:latin typeface="Calibri" panose="020F0502020204030204" pitchFamily="34" charset="0"/>
                <a:ea typeface="Calibri" panose="020F0502020204030204" pitchFamily="34" charset="0"/>
              </a:rPr>
              <a:t>The</a:t>
            </a:r>
            <a:r>
              <a:rPr lang="en-US" sz="1200" b="1" spc="-5" dirty="0">
                <a:solidFill>
                  <a:prstClr val="black"/>
                </a:solidFill>
                <a:latin typeface="Calibri" panose="020F0502020204030204" pitchFamily="34" charset="0"/>
                <a:ea typeface="Calibri" panose="020F0502020204030204" pitchFamily="34" charset="0"/>
              </a:rPr>
              <a:t> </a:t>
            </a:r>
            <a:r>
              <a:rPr lang="en-US" sz="1200" b="1" dirty="0">
                <a:solidFill>
                  <a:prstClr val="black"/>
                </a:solidFill>
                <a:latin typeface="Calibri" panose="020F0502020204030204" pitchFamily="34" charset="0"/>
                <a:ea typeface="Calibri" panose="020F0502020204030204" pitchFamily="34" charset="0"/>
              </a:rPr>
              <a:t>NLRP3</a:t>
            </a:r>
            <a:r>
              <a:rPr lang="en-US" sz="1200" b="1" spc="-5" dirty="0">
                <a:solidFill>
                  <a:prstClr val="black"/>
                </a:solidFill>
                <a:latin typeface="Calibri" panose="020F0502020204030204" pitchFamily="34" charset="0"/>
                <a:ea typeface="Calibri" panose="020F0502020204030204" pitchFamily="34" charset="0"/>
              </a:rPr>
              <a:t> </a:t>
            </a:r>
            <a:r>
              <a:rPr lang="en-US" sz="1200" b="1" dirty="0">
                <a:solidFill>
                  <a:prstClr val="black"/>
                </a:solidFill>
                <a:latin typeface="Calibri" panose="020F0502020204030204" pitchFamily="34" charset="0"/>
                <a:ea typeface="Calibri" panose="020F0502020204030204" pitchFamily="34" charset="0"/>
              </a:rPr>
              <a:t>Initiative</a:t>
            </a:r>
            <a:r>
              <a:rPr lang="en-US" sz="1200" b="1" spc="-20" dirty="0">
                <a:solidFill>
                  <a:prstClr val="black"/>
                </a:solidFill>
                <a:latin typeface="Calibri" panose="020F0502020204030204" pitchFamily="34" charset="0"/>
                <a:ea typeface="Calibri" panose="020F0502020204030204" pitchFamily="34" charset="0"/>
              </a:rPr>
              <a:t> </a:t>
            </a:r>
            <a:r>
              <a:rPr lang="en-US" sz="1200" b="1" dirty="0">
                <a:solidFill>
                  <a:prstClr val="black"/>
                </a:solidFill>
                <a:latin typeface="Calibri" panose="020F0502020204030204" pitchFamily="34" charset="0"/>
                <a:ea typeface="Calibri" panose="020F0502020204030204" pitchFamily="34" charset="0"/>
              </a:rPr>
              <a:t>will</a:t>
            </a:r>
            <a:r>
              <a:rPr lang="en-US" sz="1200" b="1" spc="-10" dirty="0">
                <a:solidFill>
                  <a:prstClr val="black"/>
                </a:solidFill>
                <a:latin typeface="Calibri" panose="020F0502020204030204" pitchFamily="34" charset="0"/>
                <a:ea typeface="Calibri" panose="020F0502020204030204" pitchFamily="34" charset="0"/>
              </a:rPr>
              <a:t> </a:t>
            </a:r>
            <a:r>
              <a:rPr lang="en-US" sz="1200" b="1" dirty="0">
                <a:solidFill>
                  <a:prstClr val="black"/>
                </a:solidFill>
                <a:latin typeface="Calibri" panose="020F0502020204030204" pitchFamily="34" charset="0"/>
                <a:ea typeface="Calibri" panose="020F0502020204030204" pitchFamily="34" charset="0"/>
              </a:rPr>
              <a:t>follow</a:t>
            </a:r>
            <a:r>
              <a:rPr lang="en-US" sz="1200" b="1" spc="-20" dirty="0">
                <a:solidFill>
                  <a:prstClr val="black"/>
                </a:solidFill>
                <a:latin typeface="Calibri" panose="020F0502020204030204" pitchFamily="34" charset="0"/>
                <a:ea typeface="Calibri" panose="020F0502020204030204" pitchFamily="34" charset="0"/>
              </a:rPr>
              <a:t> </a:t>
            </a:r>
            <a:r>
              <a:rPr lang="en-US" sz="1200" b="1">
                <a:solidFill>
                  <a:prstClr val="black"/>
                </a:solidFill>
                <a:latin typeface="Calibri" panose="020F0502020204030204" pitchFamily="34" charset="0"/>
                <a:ea typeface="Calibri" panose="020F0502020204030204" pitchFamily="34" charset="0"/>
              </a:rPr>
              <a:t>the</a:t>
            </a:r>
            <a:r>
              <a:rPr lang="en-US" sz="1200" b="1" spc="-10">
                <a:solidFill>
                  <a:prstClr val="black"/>
                </a:solidFill>
                <a:latin typeface="Calibri" panose="020F0502020204030204" pitchFamily="34" charset="0"/>
                <a:ea typeface="Calibri" panose="020F0502020204030204" pitchFamily="34" charset="0"/>
              </a:rPr>
              <a:t> </a:t>
            </a:r>
            <a:r>
              <a:rPr lang="en-US" sz="1200" dirty="0">
                <a:solidFill>
                  <a:prstClr val="black"/>
                </a:solidFill>
                <a:latin typeface="Tahoma" panose="020B0604030504040204" pitchFamily="34" charset="0"/>
                <a:ea typeface="Tahoma" panose="020B0604030504040204" pitchFamily="34" charset="0"/>
                <a:cs typeface="Tahoma" panose="020B0604030504040204" pitchFamily="34" charset="0"/>
              </a:rPr>
              <a:t>t</a:t>
            </a:r>
            <a:r>
              <a:rPr lang="en-US" sz="1200" b="1" smtClean="0">
                <a:solidFill>
                  <a:prstClr val="black"/>
                </a:solidFill>
                <a:latin typeface="Calibri" panose="020F0502020204030204" pitchFamily="34" charset="0"/>
                <a:ea typeface="Calibri" panose="020F0502020204030204" pitchFamily="34" charset="0"/>
              </a:rPr>
              <a:t>imeline</a:t>
            </a:r>
            <a:r>
              <a:rPr lang="en-US" sz="1200" b="1" spc="-5" smtClean="0">
                <a:solidFill>
                  <a:prstClr val="black"/>
                </a:solidFill>
                <a:latin typeface="Calibri" panose="020F0502020204030204" pitchFamily="34" charset="0"/>
                <a:ea typeface="Calibri" panose="020F0502020204030204" pitchFamily="34" charset="0"/>
              </a:rPr>
              <a:t> </a:t>
            </a:r>
            <a:r>
              <a:rPr lang="en-US" sz="1200" b="1" dirty="0" smtClean="0">
                <a:solidFill>
                  <a:prstClr val="black"/>
                </a:solidFill>
                <a:latin typeface="Calibri" panose="020F0502020204030204" pitchFamily="34" charset="0"/>
                <a:ea typeface="Calibri" panose="020F0502020204030204" pitchFamily="34" charset="0"/>
              </a:rPr>
              <a:t>below:</a:t>
            </a:r>
            <a:endParaRPr lang="en-US" dirty="0"/>
          </a:p>
        </p:txBody>
      </p:sp>
      <p:sp>
        <p:nvSpPr>
          <p:cNvPr id="10" name="Rectangle 9"/>
          <p:cNvSpPr/>
          <p:nvPr/>
        </p:nvSpPr>
        <p:spPr>
          <a:xfrm>
            <a:off x="655720" y="4742456"/>
            <a:ext cx="6096000" cy="1892826"/>
          </a:xfrm>
          <a:prstGeom prst="rect">
            <a:avLst/>
          </a:prstGeom>
        </p:spPr>
        <p:txBody>
          <a:bodyPr>
            <a:spAutoFit/>
          </a:bodyPr>
          <a:lstStyle/>
          <a:p>
            <a:pPr algn="just">
              <a:spcBef>
                <a:spcPts val="45"/>
              </a:spcBef>
            </a:pPr>
            <a:r>
              <a:rPr lang="en-US" sz="1100" b="1" dirty="0">
                <a:solidFill>
                  <a:schemeClr val="bg1"/>
                </a:solidFill>
                <a:latin typeface="Tahoma" panose="020B0604030504040204" pitchFamily="34" charset="0"/>
                <a:ea typeface="Tahoma" panose="020B0604030504040204" pitchFamily="34" charset="0"/>
                <a:cs typeface="Tahoma" panose="020B0604030504040204" pitchFamily="34" charset="0"/>
              </a:rPr>
              <a:t>NOTE:  The LHC reserves the right to revise this schedule. Any such revision   will be formalized by the issuance of an addendum to the NOFA. </a:t>
            </a:r>
            <a:endParaRPr lang="en-US" sz="900" b="1"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just">
              <a:spcBef>
                <a:spcPts val="45"/>
              </a:spcBef>
            </a:pPr>
            <a:endParaRPr lang="en-US" sz="900" b="1"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just">
              <a:spcBef>
                <a:spcPts val="45"/>
              </a:spcBef>
            </a:pPr>
            <a:r>
              <a:rPr lang="en-US" sz="1100" b="1" dirty="0">
                <a:solidFill>
                  <a:schemeClr val="bg1"/>
                </a:solidFill>
                <a:latin typeface="Tahoma" panose="020B0604030504040204" pitchFamily="34" charset="0"/>
                <a:ea typeface="Tahoma" panose="020B0604030504040204" pitchFamily="34" charset="0"/>
                <a:cs typeface="Tahoma" panose="020B0604030504040204" pitchFamily="34" charset="0"/>
              </a:rPr>
              <a:t> *LHC reserves the right to cancel any application that it deems inactive or   that   is determined to be dormant, by providing a 14-day notice in writing to the applicant.  LHC further reserves the right to cancel any project that is initially commitment funds that is later determined to be dormant or unable to move forward by providing a 14 calendar day notice in writing to the applicant in order to meet the period of performance.</a:t>
            </a:r>
            <a:endParaRPr lang="en-US" sz="900" b="1"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just">
              <a:spcBef>
                <a:spcPts val="45"/>
              </a:spcBef>
            </a:pPr>
            <a:r>
              <a:rPr lang="en-US" b="1" dirty="0">
                <a:solidFill>
                  <a:schemeClr val="bg1"/>
                </a:solidFill>
                <a:latin typeface="Tahoma" panose="020B0604030504040204" pitchFamily="34" charset="0"/>
                <a:ea typeface="Tahoma" panose="020B0604030504040204" pitchFamily="34" charset="0"/>
                <a:cs typeface="Tahoma" panose="020B0604030504040204" pitchFamily="34" charset="0"/>
              </a:rPr>
              <a:t> </a:t>
            </a:r>
            <a:endParaRPr lang="en-US" sz="1200" b="1" dirty="0">
              <a:solidFill>
                <a:schemeClr val="bg1"/>
              </a:solidFill>
              <a:effectLst/>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78232841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0E1CAF-D087-194F-B779-FAC33B94C99C}"/>
              </a:ext>
            </a:extLst>
          </p:cNvPr>
          <p:cNvSpPr>
            <a:spLocks noGrp="1"/>
          </p:cNvSpPr>
          <p:nvPr>
            <p:ph type="title"/>
          </p:nvPr>
        </p:nvSpPr>
        <p:spPr>
          <a:xfrm>
            <a:off x="1055771" y="600450"/>
            <a:ext cx="5257800" cy="502210"/>
          </a:xfrm>
        </p:spPr>
        <p:txBody>
          <a:bodyPr lIns="0" anchor="t">
            <a:normAutofit fontScale="90000"/>
          </a:bodyPr>
          <a:lstStyle/>
          <a:p>
            <a:pPr marR="0" lvl="0" algn="ctr">
              <a:spcBef>
                <a:spcPts val="300"/>
              </a:spcBef>
              <a:spcAft>
                <a:spcPts val="0"/>
              </a:spcAft>
              <a:buClr>
                <a:srgbClr val="1F4D78"/>
              </a:buClr>
              <a:buSzPts val="1200"/>
              <a:tabLst>
                <a:tab pos="648335" algn="l"/>
              </a:tabLst>
            </a:pPr>
            <a:r>
              <a:rPr lang="en-US" sz="2800" b="1" spc="-5" dirty="0" smtClean="0">
                <a:solidFill>
                  <a:schemeClr val="bg1"/>
                </a:solidFill>
                <a:latin typeface="Tahoma" panose="020B0604030504040204" pitchFamily="34" charset="0"/>
                <a:ea typeface="Tahoma" panose="020B0604030504040204" pitchFamily="34" charset="0"/>
                <a:cs typeface="Tahoma" panose="020B0604030504040204" pitchFamily="34" charset="0"/>
              </a:rPr>
              <a:t>Eligible applicants</a:t>
            </a:r>
            <a:endParaRPr lang="en-US" sz="2800" b="1" spc="-5" dirty="0">
              <a:solidFill>
                <a:schemeClr val="bg1"/>
              </a:solidFill>
              <a:effectLst/>
              <a:latin typeface="Tahoma" panose="020B0604030504040204" pitchFamily="34" charset="0"/>
              <a:ea typeface="Tahoma" panose="020B0604030504040204" pitchFamily="34" charset="0"/>
              <a:cs typeface="Tahoma" panose="020B0604030504040204" pitchFamily="34" charset="0"/>
            </a:endParaRPr>
          </a:p>
        </p:txBody>
      </p:sp>
      <p:sp>
        <p:nvSpPr>
          <p:cNvPr id="6" name="Title 1">
            <a:extLst>
              <a:ext uri="{FF2B5EF4-FFF2-40B4-BE49-F238E27FC236}">
                <a16:creationId xmlns:a16="http://schemas.microsoft.com/office/drawing/2014/main" id="{312D0315-AE80-1740-A014-D8E0A9221EE0}"/>
              </a:ext>
            </a:extLst>
          </p:cNvPr>
          <p:cNvSpPr txBox="1">
            <a:spLocks/>
          </p:cNvSpPr>
          <p:nvPr/>
        </p:nvSpPr>
        <p:spPr>
          <a:xfrm>
            <a:off x="495300" y="1388222"/>
            <a:ext cx="6378742" cy="2682875"/>
          </a:xfrm>
          <a:prstGeom prst="rect">
            <a:avLst/>
          </a:prstGeom>
        </p:spPr>
        <p:txBody>
          <a:bodyPr vert="horz" lIns="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419100" marR="0">
              <a:spcBef>
                <a:spcPts val="0"/>
              </a:spcBef>
              <a:spcAft>
                <a:spcPts val="0"/>
              </a:spcAft>
            </a:pPr>
            <a:endParaRPr lang="en-US" sz="1600" dirty="0" smtClean="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pic>
        <p:nvPicPr>
          <p:cNvPr id="7" name="Picture 6">
            <a:extLst>
              <a:ext uri="{FF2B5EF4-FFF2-40B4-BE49-F238E27FC236}">
                <a16:creationId xmlns:a16="http://schemas.microsoft.com/office/drawing/2014/main" id="{9DF00645-D1A1-A049-A5E0-F82CC2591325}"/>
              </a:ext>
            </a:extLst>
          </p:cNvPr>
          <p:cNvPicPr>
            <a:picLocks noChangeAspect="1"/>
          </p:cNvPicPr>
          <p:nvPr/>
        </p:nvPicPr>
        <p:blipFill>
          <a:blip r:embed="rId2"/>
          <a:stretch>
            <a:fillRect/>
          </a:stretch>
        </p:blipFill>
        <p:spPr>
          <a:xfrm>
            <a:off x="647700" y="6000749"/>
            <a:ext cx="2277344" cy="417513"/>
          </a:xfrm>
          <a:prstGeom prst="rect">
            <a:avLst/>
          </a:prstGeom>
        </p:spPr>
      </p:pic>
      <p:sp>
        <p:nvSpPr>
          <p:cNvPr id="4" name="Rectangle 3"/>
          <p:cNvSpPr/>
          <p:nvPr/>
        </p:nvSpPr>
        <p:spPr>
          <a:xfrm>
            <a:off x="636671" y="1262597"/>
            <a:ext cx="6096000" cy="4524315"/>
          </a:xfrm>
          <a:prstGeom prst="rect">
            <a:avLst/>
          </a:prstGeom>
        </p:spPr>
        <p:txBody>
          <a:bodyPr>
            <a:spAutoFit/>
          </a:bodyPr>
          <a:lstStyle/>
          <a:p>
            <a:pPr algn="ctr"/>
            <a:r>
              <a:rPr lang="en-US" sz="1600" dirty="0" smtClean="0">
                <a:solidFill>
                  <a:schemeClr val="bg1"/>
                </a:solidFill>
                <a:latin typeface="Tahoma" panose="020B0604030504040204" pitchFamily="34" charset="0"/>
                <a:ea typeface="Tahoma" panose="020B0604030504040204" pitchFamily="34" charset="0"/>
                <a:cs typeface="Tahoma" panose="020B0604030504040204" pitchFamily="34" charset="0"/>
              </a:rPr>
              <a:t>An </a:t>
            </a:r>
            <a:r>
              <a:rPr lang="en-US" sz="1600" dirty="0">
                <a:solidFill>
                  <a:schemeClr val="bg1"/>
                </a:solidFill>
                <a:latin typeface="Tahoma" panose="020B0604030504040204" pitchFamily="34" charset="0"/>
                <a:ea typeface="Tahoma" panose="020B0604030504040204" pitchFamily="34" charset="0"/>
                <a:cs typeface="Tahoma" panose="020B0604030504040204" pitchFamily="34" charset="0"/>
              </a:rPr>
              <a:t>Eligible Applicant/Eligible Borrower may be one of the following entities:</a:t>
            </a:r>
          </a:p>
          <a:p>
            <a:endParaRPr lang="en-US" sz="1600" dirty="0" smtClean="0">
              <a:solidFill>
                <a:schemeClr val="bg1"/>
              </a:solidFill>
              <a:latin typeface="Tahoma" panose="020B0604030504040204" pitchFamily="34" charset="0"/>
              <a:ea typeface="Tahoma" panose="020B0604030504040204" pitchFamily="34" charset="0"/>
              <a:cs typeface="Tahoma" panose="020B0604030504040204" pitchFamily="34" charset="0"/>
            </a:endParaRPr>
          </a:p>
          <a:p>
            <a:pPr marL="285750" indent="-285750" algn="just">
              <a:buFont typeface="Arial" panose="020B0604020202020204" pitchFamily="34" charset="0"/>
              <a:buChar char="•"/>
            </a:pPr>
            <a:r>
              <a:rPr lang="en-US" sz="1600" dirty="0" smtClean="0">
                <a:solidFill>
                  <a:schemeClr val="bg1"/>
                </a:solidFill>
                <a:latin typeface="Tahoma" panose="020B0604030504040204" pitchFamily="34" charset="0"/>
                <a:ea typeface="Tahoma" panose="020B0604030504040204" pitchFamily="34" charset="0"/>
                <a:cs typeface="Tahoma" panose="020B0604030504040204" pitchFamily="34" charset="0"/>
              </a:rPr>
              <a:t>Community </a:t>
            </a:r>
            <a:r>
              <a:rPr lang="en-US" sz="1600" dirty="0">
                <a:solidFill>
                  <a:schemeClr val="bg1"/>
                </a:solidFill>
                <a:latin typeface="Tahoma" panose="020B0604030504040204" pitchFamily="34" charset="0"/>
                <a:ea typeface="Tahoma" panose="020B0604030504040204" pitchFamily="34" charset="0"/>
                <a:cs typeface="Tahoma" panose="020B0604030504040204" pitchFamily="34" charset="0"/>
              </a:rPr>
              <a:t>Housing Development Organization (“CHDO</a:t>
            </a:r>
            <a:r>
              <a:rPr lang="en-US" sz="1600" dirty="0" smtClean="0">
                <a:solidFill>
                  <a:schemeClr val="bg1"/>
                </a:solidFill>
                <a:latin typeface="Tahoma" panose="020B0604030504040204" pitchFamily="34" charset="0"/>
                <a:ea typeface="Tahoma" panose="020B0604030504040204" pitchFamily="34" charset="0"/>
                <a:cs typeface="Tahoma" panose="020B0604030504040204" pitchFamily="34" charset="0"/>
              </a:rPr>
              <a:t>”)</a:t>
            </a:r>
          </a:p>
          <a:p>
            <a:pPr algn="just"/>
            <a:endParaRPr lang="en-US" sz="16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marL="285750" indent="-285750" algn="just">
              <a:buFont typeface="Arial" panose="020B0604020202020204" pitchFamily="34" charset="0"/>
              <a:buChar char="•"/>
            </a:pPr>
            <a:r>
              <a:rPr lang="en-US" sz="1600" dirty="0" smtClean="0">
                <a:solidFill>
                  <a:schemeClr val="bg1"/>
                </a:solidFill>
                <a:latin typeface="Tahoma" panose="020B0604030504040204" pitchFamily="34" charset="0"/>
                <a:ea typeface="Tahoma" panose="020B0604030504040204" pitchFamily="34" charset="0"/>
                <a:cs typeface="Tahoma" panose="020B0604030504040204" pitchFamily="34" charset="0"/>
              </a:rPr>
              <a:t>501(c</a:t>
            </a:r>
            <a:r>
              <a:rPr lang="en-US" sz="1600" dirty="0">
                <a:solidFill>
                  <a:schemeClr val="bg1"/>
                </a:solidFill>
                <a:latin typeface="Tahoma" panose="020B0604030504040204" pitchFamily="34" charset="0"/>
                <a:ea typeface="Tahoma" panose="020B0604030504040204" pitchFamily="34" charset="0"/>
                <a:cs typeface="Tahoma" panose="020B0604030504040204" pitchFamily="34" charset="0"/>
              </a:rPr>
              <a:t>)(3) or 501(c)(4) Not-For-Profit Organization (“NPO”) with a board-approved mission to further affordable housing, or demonstrated through the NPO by-laws mission </a:t>
            </a:r>
            <a:r>
              <a:rPr lang="en-US" sz="1600" dirty="0" smtClean="0">
                <a:solidFill>
                  <a:schemeClr val="bg1"/>
                </a:solidFill>
                <a:latin typeface="Tahoma" panose="020B0604030504040204" pitchFamily="34" charset="0"/>
                <a:ea typeface="Tahoma" panose="020B0604030504040204" pitchFamily="34" charset="0"/>
                <a:cs typeface="Tahoma" panose="020B0604030504040204" pitchFamily="34" charset="0"/>
              </a:rPr>
              <a:t>statement</a:t>
            </a:r>
          </a:p>
          <a:p>
            <a:pPr marL="285750" indent="-285750" algn="just">
              <a:buFont typeface="Arial" panose="020B0604020202020204" pitchFamily="34" charset="0"/>
              <a:buChar char="•"/>
            </a:pPr>
            <a:endParaRPr lang="en-US" sz="16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marL="285750" indent="-285750" algn="just">
              <a:buFont typeface="Arial" panose="020B0604020202020204" pitchFamily="34" charset="0"/>
              <a:buChar char="•"/>
            </a:pPr>
            <a:r>
              <a:rPr lang="en-US" sz="1600" dirty="0" smtClean="0">
                <a:solidFill>
                  <a:schemeClr val="bg1"/>
                </a:solidFill>
                <a:latin typeface="Tahoma" panose="020B0604030504040204" pitchFamily="34" charset="0"/>
                <a:ea typeface="Tahoma" panose="020B0604030504040204" pitchFamily="34" charset="0"/>
                <a:cs typeface="Tahoma" panose="020B0604030504040204" pitchFamily="34" charset="0"/>
              </a:rPr>
              <a:t>Local </a:t>
            </a:r>
            <a:r>
              <a:rPr lang="en-US" sz="1600" dirty="0">
                <a:solidFill>
                  <a:schemeClr val="bg1"/>
                </a:solidFill>
                <a:latin typeface="Tahoma" panose="020B0604030504040204" pitchFamily="34" charset="0"/>
                <a:ea typeface="Tahoma" panose="020B0604030504040204" pitchFamily="34" charset="0"/>
                <a:cs typeface="Tahoma" panose="020B0604030504040204" pitchFamily="34" charset="0"/>
              </a:rPr>
              <a:t>Public Housing Authority (“PHA</a:t>
            </a:r>
            <a:r>
              <a:rPr lang="en-US" sz="1600" dirty="0" smtClean="0">
                <a:solidFill>
                  <a:schemeClr val="bg1"/>
                </a:solidFill>
                <a:latin typeface="Tahoma" panose="020B0604030504040204" pitchFamily="34" charset="0"/>
                <a:ea typeface="Tahoma" panose="020B0604030504040204" pitchFamily="34" charset="0"/>
                <a:cs typeface="Tahoma" panose="020B0604030504040204" pitchFamily="34" charset="0"/>
              </a:rPr>
              <a:t>”)</a:t>
            </a:r>
          </a:p>
          <a:p>
            <a:pPr marL="285750" indent="-285750" algn="just">
              <a:buFont typeface="Arial" panose="020B0604020202020204" pitchFamily="34" charset="0"/>
              <a:buChar char="•"/>
            </a:pPr>
            <a:endParaRPr lang="en-US" sz="16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marL="285750" indent="-285750" algn="just">
              <a:buFont typeface="Arial" panose="020B0604020202020204" pitchFamily="34" charset="0"/>
              <a:buChar char="•"/>
            </a:pPr>
            <a:r>
              <a:rPr lang="en-US" sz="1600" dirty="0" smtClean="0">
                <a:solidFill>
                  <a:schemeClr val="bg1"/>
                </a:solidFill>
                <a:latin typeface="Tahoma" panose="020B0604030504040204" pitchFamily="34" charset="0"/>
                <a:ea typeface="Tahoma" panose="020B0604030504040204" pitchFamily="34" charset="0"/>
                <a:cs typeface="Tahoma" panose="020B0604030504040204" pitchFamily="34" charset="0"/>
              </a:rPr>
              <a:t>A </a:t>
            </a:r>
            <a:r>
              <a:rPr lang="en-US" sz="1600" dirty="0">
                <a:solidFill>
                  <a:schemeClr val="bg1"/>
                </a:solidFill>
                <a:latin typeface="Tahoma" panose="020B0604030504040204" pitchFamily="34" charset="0"/>
                <a:ea typeface="Tahoma" panose="020B0604030504040204" pitchFamily="34" charset="0"/>
                <a:cs typeface="Tahoma" panose="020B0604030504040204" pitchFamily="34" charset="0"/>
              </a:rPr>
              <a:t>Local Development Agency (“LDA”) that is not a parish or </a:t>
            </a:r>
            <a:r>
              <a:rPr lang="en-US" sz="1600" dirty="0" smtClean="0">
                <a:solidFill>
                  <a:schemeClr val="bg1"/>
                </a:solidFill>
                <a:latin typeface="Tahoma" panose="020B0604030504040204" pitchFamily="34" charset="0"/>
                <a:ea typeface="Tahoma" panose="020B0604030504040204" pitchFamily="34" charset="0"/>
                <a:cs typeface="Tahoma" panose="020B0604030504040204" pitchFamily="34" charset="0"/>
              </a:rPr>
              <a:t>municipality</a:t>
            </a:r>
          </a:p>
          <a:p>
            <a:pPr marL="285750" indent="-285750" algn="just">
              <a:buFont typeface="Arial" panose="020B0604020202020204" pitchFamily="34" charset="0"/>
              <a:buChar char="•"/>
            </a:pPr>
            <a:endParaRPr lang="en-US" sz="16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marL="285750" indent="-285750" algn="just">
              <a:buFont typeface="Arial" panose="020B0604020202020204" pitchFamily="34" charset="0"/>
              <a:buChar char="•"/>
            </a:pPr>
            <a:r>
              <a:rPr lang="en-US" sz="1600" dirty="0" smtClean="0">
                <a:solidFill>
                  <a:schemeClr val="bg1"/>
                </a:solidFill>
                <a:latin typeface="Tahoma" panose="020B0604030504040204" pitchFamily="34" charset="0"/>
                <a:ea typeface="Tahoma" panose="020B0604030504040204" pitchFamily="34" charset="0"/>
                <a:cs typeface="Tahoma" panose="020B0604030504040204" pitchFamily="34" charset="0"/>
              </a:rPr>
              <a:t>A </a:t>
            </a:r>
            <a:r>
              <a:rPr lang="en-US" sz="1600" dirty="0">
                <a:solidFill>
                  <a:schemeClr val="bg1"/>
                </a:solidFill>
                <a:latin typeface="Tahoma" panose="020B0604030504040204" pitchFamily="34" charset="0"/>
                <a:ea typeface="Tahoma" panose="020B0604030504040204" pitchFamily="34" charset="0"/>
                <a:cs typeface="Tahoma" panose="020B0604030504040204" pitchFamily="34" charset="0"/>
              </a:rPr>
              <a:t>residential rental property owner (“RRPO”) whose unit either sustained damage due to the Great Floods of 2016 or has been declared a Slum and Blight property by the planning office in the Parish of the proposed project.</a:t>
            </a:r>
          </a:p>
        </p:txBody>
      </p:sp>
      <p:pic>
        <p:nvPicPr>
          <p:cNvPr id="8" name="Content Placeholder 4">
            <a:extLst>
              <a:ext uri="{FF2B5EF4-FFF2-40B4-BE49-F238E27FC236}">
                <a16:creationId xmlns:a16="http://schemas.microsoft.com/office/drawing/2014/main" id="{31373112-5AD4-2547-B5A8-A85C40759F4D}"/>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t="-1" b="-1"/>
          <a:stretch/>
        </p:blipFill>
        <p:spPr>
          <a:xfrm>
            <a:off x="7555832" y="0"/>
            <a:ext cx="4636168" cy="6858000"/>
          </a:xfrm>
          <a:prstGeom prst="rect">
            <a:avLst/>
          </a:prstGeom>
        </p:spPr>
      </p:pic>
    </p:spTree>
    <p:extLst>
      <p:ext uri="{BB962C8B-B14F-4D97-AF65-F5344CB8AC3E}">
        <p14:creationId xmlns:p14="http://schemas.microsoft.com/office/powerpoint/2010/main" val="203225214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0E1CAF-D087-194F-B779-FAC33B94C99C}"/>
              </a:ext>
            </a:extLst>
          </p:cNvPr>
          <p:cNvSpPr>
            <a:spLocks noGrp="1"/>
          </p:cNvSpPr>
          <p:nvPr>
            <p:ph type="title"/>
          </p:nvPr>
        </p:nvSpPr>
        <p:spPr>
          <a:xfrm>
            <a:off x="1055771" y="689660"/>
            <a:ext cx="5257800" cy="502210"/>
          </a:xfrm>
        </p:spPr>
        <p:txBody>
          <a:bodyPr lIns="0" anchor="t">
            <a:normAutofit/>
          </a:bodyPr>
          <a:lstStyle/>
          <a:p>
            <a:pPr marR="0" lvl="0" algn="ctr">
              <a:spcBef>
                <a:spcPts val="0"/>
              </a:spcBef>
              <a:spcAft>
                <a:spcPts val="0"/>
              </a:spcAft>
              <a:buClr>
                <a:srgbClr val="1F4D78"/>
              </a:buClr>
              <a:buSzPts val="1200"/>
              <a:tabLst>
                <a:tab pos="648335" algn="l"/>
              </a:tabLst>
            </a:pPr>
            <a:r>
              <a:rPr lang="en-US" sz="2400" b="1" spc="-5" dirty="0" smtClean="0">
                <a:solidFill>
                  <a:schemeClr val="bg1"/>
                </a:solidFill>
                <a:latin typeface="Tahoma" panose="020B0604030504040204" pitchFamily="34" charset="0"/>
                <a:ea typeface="Tahoma" panose="020B0604030504040204" pitchFamily="34" charset="0"/>
                <a:cs typeface="Tahoma" panose="020B0604030504040204" pitchFamily="34" charset="0"/>
              </a:rPr>
              <a:t>Funding Amount</a:t>
            </a:r>
            <a:endParaRPr lang="en-US" sz="2400" b="1" spc="-5" dirty="0">
              <a:solidFill>
                <a:schemeClr val="bg1"/>
              </a:solidFill>
              <a:effectLst/>
              <a:latin typeface="Tahoma" panose="020B0604030504040204" pitchFamily="34" charset="0"/>
              <a:ea typeface="Tahoma" panose="020B0604030504040204" pitchFamily="34" charset="0"/>
              <a:cs typeface="Tahoma" panose="020B0604030504040204" pitchFamily="34" charset="0"/>
            </a:endParaRPr>
          </a:p>
        </p:txBody>
      </p:sp>
      <p:sp>
        <p:nvSpPr>
          <p:cNvPr id="6" name="Title 1">
            <a:extLst>
              <a:ext uri="{FF2B5EF4-FFF2-40B4-BE49-F238E27FC236}">
                <a16:creationId xmlns:a16="http://schemas.microsoft.com/office/drawing/2014/main" id="{312D0315-AE80-1740-A014-D8E0A9221EE0}"/>
              </a:ext>
            </a:extLst>
          </p:cNvPr>
          <p:cNvSpPr txBox="1">
            <a:spLocks/>
          </p:cNvSpPr>
          <p:nvPr/>
        </p:nvSpPr>
        <p:spPr>
          <a:xfrm>
            <a:off x="495300" y="1388222"/>
            <a:ext cx="6378742" cy="3728723"/>
          </a:xfrm>
          <a:prstGeom prst="rect">
            <a:avLst/>
          </a:prstGeom>
        </p:spPr>
        <p:txBody>
          <a:bodyPr vert="horz" lIns="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704850" marR="414655" indent="-285750" algn="just">
              <a:lnSpc>
                <a:spcPct val="115000"/>
              </a:lnSpc>
              <a:spcBef>
                <a:spcPts val="195"/>
              </a:spcBef>
              <a:spcAft>
                <a:spcPts val="0"/>
              </a:spcAft>
              <a:buFont typeface="Arial" panose="020B0604020202020204" pitchFamily="34" charset="0"/>
              <a:buChar char="•"/>
            </a:pPr>
            <a:r>
              <a:rPr lang="en-US" sz="1400" dirty="0">
                <a:solidFill>
                  <a:schemeClr val="bg1"/>
                </a:solidFill>
                <a:latin typeface="Tahoma" panose="020B0604030504040204" pitchFamily="34" charset="0"/>
                <a:ea typeface="Calibri" panose="020F0502020204030204" pitchFamily="34" charset="0"/>
              </a:rPr>
              <a:t>The</a:t>
            </a:r>
            <a:r>
              <a:rPr lang="en-US" sz="1400" spc="-30" dirty="0">
                <a:solidFill>
                  <a:schemeClr val="bg1"/>
                </a:solidFill>
                <a:latin typeface="Tahoma" panose="020B0604030504040204" pitchFamily="34" charset="0"/>
                <a:ea typeface="Calibri" panose="020F0502020204030204" pitchFamily="34" charset="0"/>
              </a:rPr>
              <a:t> </a:t>
            </a:r>
            <a:r>
              <a:rPr lang="en-US" sz="1400" dirty="0">
                <a:solidFill>
                  <a:schemeClr val="bg1"/>
                </a:solidFill>
                <a:latin typeface="Tahoma" panose="020B0604030504040204" pitchFamily="34" charset="0"/>
                <a:ea typeface="Calibri" panose="020F0502020204030204" pitchFamily="34" charset="0"/>
              </a:rPr>
              <a:t>NLRP3</a:t>
            </a:r>
            <a:r>
              <a:rPr lang="en-US" sz="1400" spc="-35" dirty="0">
                <a:solidFill>
                  <a:schemeClr val="bg1"/>
                </a:solidFill>
                <a:latin typeface="Tahoma" panose="020B0604030504040204" pitchFamily="34" charset="0"/>
                <a:ea typeface="Calibri" panose="020F0502020204030204" pitchFamily="34" charset="0"/>
              </a:rPr>
              <a:t> </a:t>
            </a:r>
            <a:r>
              <a:rPr lang="en-US" sz="1400" dirty="0">
                <a:solidFill>
                  <a:schemeClr val="bg1"/>
                </a:solidFill>
                <a:latin typeface="Tahoma" panose="020B0604030504040204" pitchFamily="34" charset="0"/>
                <a:ea typeface="Calibri" panose="020F0502020204030204" pitchFamily="34" charset="0"/>
              </a:rPr>
              <a:t>will</a:t>
            </a:r>
            <a:r>
              <a:rPr lang="en-US" sz="1400" spc="-30" dirty="0">
                <a:solidFill>
                  <a:schemeClr val="bg1"/>
                </a:solidFill>
                <a:latin typeface="Tahoma" panose="020B0604030504040204" pitchFamily="34" charset="0"/>
                <a:ea typeface="Calibri" panose="020F0502020204030204" pitchFamily="34" charset="0"/>
              </a:rPr>
              <a:t> </a:t>
            </a:r>
            <a:r>
              <a:rPr lang="en-US" sz="1400" dirty="0">
                <a:solidFill>
                  <a:schemeClr val="bg1"/>
                </a:solidFill>
                <a:latin typeface="Tahoma" panose="020B0604030504040204" pitchFamily="34" charset="0"/>
                <a:ea typeface="Calibri" panose="020F0502020204030204" pitchFamily="34" charset="0"/>
              </a:rPr>
              <a:t>have</a:t>
            </a:r>
            <a:r>
              <a:rPr lang="en-US" sz="1400" spc="-25" dirty="0">
                <a:solidFill>
                  <a:schemeClr val="bg1"/>
                </a:solidFill>
                <a:latin typeface="Tahoma" panose="020B0604030504040204" pitchFamily="34" charset="0"/>
                <a:ea typeface="Calibri" panose="020F0502020204030204" pitchFamily="34" charset="0"/>
              </a:rPr>
              <a:t> </a:t>
            </a:r>
            <a:r>
              <a:rPr lang="en-US" sz="1400" dirty="0">
                <a:solidFill>
                  <a:schemeClr val="bg1"/>
                </a:solidFill>
                <a:latin typeface="Tahoma" panose="020B0604030504040204" pitchFamily="34" charset="0"/>
                <a:ea typeface="Calibri" panose="020F0502020204030204" pitchFamily="34" charset="0"/>
              </a:rPr>
              <a:t>approximately</a:t>
            </a:r>
            <a:r>
              <a:rPr lang="en-US" sz="1400" spc="-35" dirty="0">
                <a:solidFill>
                  <a:schemeClr val="bg1"/>
                </a:solidFill>
                <a:latin typeface="Tahoma" panose="020B0604030504040204" pitchFamily="34" charset="0"/>
                <a:ea typeface="Calibri" panose="020F0502020204030204" pitchFamily="34" charset="0"/>
              </a:rPr>
              <a:t> </a:t>
            </a:r>
            <a:r>
              <a:rPr lang="en-US" sz="1400" dirty="0">
                <a:solidFill>
                  <a:schemeClr val="bg1"/>
                </a:solidFill>
                <a:latin typeface="Tahoma" panose="020B0604030504040204" pitchFamily="34" charset="0"/>
                <a:ea typeface="Calibri" panose="020F0502020204030204" pitchFamily="34" charset="0"/>
              </a:rPr>
              <a:t>twelve</a:t>
            </a:r>
            <a:r>
              <a:rPr lang="en-US" sz="1400" spc="-35" dirty="0">
                <a:solidFill>
                  <a:schemeClr val="bg1"/>
                </a:solidFill>
                <a:latin typeface="Tahoma" panose="020B0604030504040204" pitchFamily="34" charset="0"/>
                <a:ea typeface="Calibri" panose="020F0502020204030204" pitchFamily="34" charset="0"/>
              </a:rPr>
              <a:t> </a:t>
            </a:r>
            <a:r>
              <a:rPr lang="en-US" sz="1400" dirty="0">
                <a:solidFill>
                  <a:schemeClr val="bg1"/>
                </a:solidFill>
                <a:latin typeface="Tahoma" panose="020B0604030504040204" pitchFamily="34" charset="0"/>
                <a:ea typeface="Calibri" panose="020F0502020204030204" pitchFamily="34" charset="0"/>
              </a:rPr>
              <a:t>million, six hundred seventy-six </a:t>
            </a:r>
            <a:r>
              <a:rPr lang="en-US" sz="1400" dirty="0" smtClean="0">
                <a:solidFill>
                  <a:schemeClr val="bg1"/>
                </a:solidFill>
                <a:latin typeface="Tahoma" panose="020B0604030504040204" pitchFamily="34" charset="0"/>
                <a:ea typeface="Calibri" panose="020F0502020204030204" pitchFamily="34" charset="0"/>
              </a:rPr>
              <a:t>thousand, six </a:t>
            </a:r>
            <a:r>
              <a:rPr lang="en-US" sz="1400" dirty="0">
                <a:solidFill>
                  <a:schemeClr val="bg1"/>
                </a:solidFill>
                <a:latin typeface="Tahoma" panose="020B0604030504040204" pitchFamily="34" charset="0"/>
                <a:ea typeface="Calibri" panose="020F0502020204030204" pitchFamily="34" charset="0"/>
              </a:rPr>
              <a:t>hundred sixty-eight</a:t>
            </a:r>
            <a:r>
              <a:rPr lang="en-US" sz="1400" spc="-35" dirty="0">
                <a:solidFill>
                  <a:schemeClr val="bg1"/>
                </a:solidFill>
                <a:latin typeface="Tahoma" panose="020B0604030504040204" pitchFamily="34" charset="0"/>
                <a:ea typeface="Calibri" panose="020F0502020204030204" pitchFamily="34" charset="0"/>
              </a:rPr>
              <a:t> </a:t>
            </a:r>
            <a:r>
              <a:rPr lang="en-US" sz="1400" dirty="0">
                <a:solidFill>
                  <a:schemeClr val="bg1"/>
                </a:solidFill>
                <a:latin typeface="Tahoma" panose="020B0604030504040204" pitchFamily="34" charset="0"/>
                <a:ea typeface="Calibri" panose="020F0502020204030204" pitchFamily="34" charset="0"/>
              </a:rPr>
              <a:t>dollars</a:t>
            </a:r>
            <a:r>
              <a:rPr lang="en-US" sz="1400" spc="-30" dirty="0">
                <a:solidFill>
                  <a:schemeClr val="bg1"/>
                </a:solidFill>
                <a:latin typeface="Tahoma" panose="020B0604030504040204" pitchFamily="34" charset="0"/>
                <a:ea typeface="Calibri" panose="020F0502020204030204" pitchFamily="34" charset="0"/>
              </a:rPr>
              <a:t> </a:t>
            </a:r>
            <a:r>
              <a:rPr lang="en-US" sz="1400" b="1" dirty="0">
                <a:solidFill>
                  <a:schemeClr val="bg1"/>
                </a:solidFill>
                <a:latin typeface="Tahoma" panose="020B0604030504040204" pitchFamily="34" charset="0"/>
                <a:ea typeface="Calibri" panose="020F0502020204030204" pitchFamily="34" charset="0"/>
              </a:rPr>
              <a:t>($</a:t>
            </a:r>
            <a:r>
              <a:rPr lang="en-US" sz="1400" b="1" dirty="0" smtClean="0">
                <a:solidFill>
                  <a:schemeClr val="bg1"/>
                </a:solidFill>
                <a:latin typeface="Tahoma" panose="020B0604030504040204" pitchFamily="34" charset="0"/>
                <a:ea typeface="Calibri" panose="020F0502020204030204" pitchFamily="34" charset="0"/>
              </a:rPr>
              <a:t>12,676,668)</a:t>
            </a:r>
            <a:r>
              <a:rPr lang="en-US" sz="1400" dirty="0" smtClean="0">
                <a:solidFill>
                  <a:schemeClr val="bg1"/>
                </a:solidFill>
                <a:latin typeface="Tahoma" panose="020B0604030504040204" pitchFamily="34" charset="0"/>
                <a:ea typeface="Calibri" panose="020F0502020204030204" pitchFamily="34" charset="0"/>
              </a:rPr>
              <a:t> allocated </a:t>
            </a:r>
            <a:r>
              <a:rPr lang="en-US" sz="1400" dirty="0">
                <a:solidFill>
                  <a:schemeClr val="bg1"/>
                </a:solidFill>
                <a:latin typeface="Tahoma" panose="020B0604030504040204" pitchFamily="34" charset="0"/>
                <a:ea typeface="Calibri" panose="020F0502020204030204" pitchFamily="34" charset="0"/>
              </a:rPr>
              <a:t>for projects under the program. Should additional funding became available, those additional funds may be awarded through this NOFA.</a:t>
            </a:r>
            <a:r>
              <a:rPr lang="en-US" sz="1400" spc="5" dirty="0">
                <a:solidFill>
                  <a:schemeClr val="bg1"/>
                </a:solidFill>
                <a:latin typeface="Tahoma" panose="020B0604030504040204" pitchFamily="34" charset="0"/>
                <a:ea typeface="Calibri" panose="020F0502020204030204" pitchFamily="34" charset="0"/>
              </a:rPr>
              <a:t> </a:t>
            </a:r>
            <a:endParaRPr lang="en-US" sz="1400" spc="5" dirty="0" smtClean="0">
              <a:solidFill>
                <a:schemeClr val="bg1"/>
              </a:solidFill>
              <a:latin typeface="Tahoma" panose="020B0604030504040204" pitchFamily="34" charset="0"/>
              <a:ea typeface="Calibri" panose="020F0502020204030204" pitchFamily="34" charset="0"/>
            </a:endParaRPr>
          </a:p>
          <a:p>
            <a:pPr marL="419100" marR="414655" algn="just">
              <a:lnSpc>
                <a:spcPct val="115000"/>
              </a:lnSpc>
              <a:spcBef>
                <a:spcPts val="195"/>
              </a:spcBef>
              <a:spcAft>
                <a:spcPts val="0"/>
              </a:spcAft>
            </a:pPr>
            <a:endParaRPr lang="en-US" sz="1400" spc="5" dirty="0">
              <a:solidFill>
                <a:schemeClr val="bg1"/>
              </a:solidFill>
              <a:latin typeface="Tahoma" panose="020B0604030504040204" pitchFamily="34" charset="0"/>
              <a:ea typeface="Calibri" panose="020F0502020204030204" pitchFamily="34" charset="0"/>
            </a:endParaRPr>
          </a:p>
          <a:p>
            <a:pPr marL="704850" marR="414655" indent="-285750" algn="just">
              <a:lnSpc>
                <a:spcPct val="115000"/>
              </a:lnSpc>
              <a:spcBef>
                <a:spcPts val="195"/>
              </a:spcBef>
              <a:spcAft>
                <a:spcPts val="0"/>
              </a:spcAft>
              <a:buFont typeface="Arial" panose="020B0604020202020204" pitchFamily="34" charset="0"/>
              <a:buChar char="•"/>
            </a:pPr>
            <a:endParaRPr lang="en-US" sz="1400" spc="5" dirty="0" smtClean="0">
              <a:solidFill>
                <a:schemeClr val="bg1"/>
              </a:solidFill>
              <a:latin typeface="Tahoma" panose="020B0604030504040204" pitchFamily="34" charset="0"/>
              <a:ea typeface="Calibri" panose="020F0502020204030204" pitchFamily="34" charset="0"/>
            </a:endParaRPr>
          </a:p>
          <a:p>
            <a:pPr marL="704850" marR="414655" indent="-285750" algn="just">
              <a:lnSpc>
                <a:spcPct val="115000"/>
              </a:lnSpc>
              <a:spcBef>
                <a:spcPts val="195"/>
              </a:spcBef>
              <a:spcAft>
                <a:spcPts val="0"/>
              </a:spcAft>
              <a:buFont typeface="Arial" panose="020B0604020202020204" pitchFamily="34" charset="0"/>
              <a:buChar char="•"/>
            </a:pPr>
            <a:r>
              <a:rPr lang="en-US" sz="1400" dirty="0" smtClean="0">
                <a:solidFill>
                  <a:schemeClr val="bg1"/>
                </a:solidFill>
                <a:latin typeface="Tahoma" panose="020B0604030504040204" pitchFamily="34" charset="0"/>
                <a:ea typeface="Calibri" panose="020F0502020204030204" pitchFamily="34" charset="0"/>
              </a:rPr>
              <a:t>Awards </a:t>
            </a:r>
            <a:r>
              <a:rPr lang="en-US" sz="1400" dirty="0">
                <a:solidFill>
                  <a:schemeClr val="bg1"/>
                </a:solidFill>
                <a:latin typeface="Tahoma" panose="020B0604030504040204" pitchFamily="34" charset="0"/>
                <a:ea typeface="Calibri" panose="020F0502020204030204" pitchFamily="34" charset="0"/>
              </a:rPr>
              <a:t>will be made to qualifying Applicants with preference</a:t>
            </a:r>
            <a:r>
              <a:rPr lang="en-US" sz="1400" spc="5" dirty="0">
                <a:solidFill>
                  <a:schemeClr val="bg1"/>
                </a:solidFill>
                <a:latin typeface="Tahoma" panose="020B0604030504040204" pitchFamily="34" charset="0"/>
                <a:ea typeface="Calibri" panose="020F0502020204030204" pitchFamily="34" charset="0"/>
              </a:rPr>
              <a:t> </a:t>
            </a:r>
            <a:r>
              <a:rPr lang="en-US" sz="1400" dirty="0">
                <a:solidFill>
                  <a:schemeClr val="bg1"/>
                </a:solidFill>
                <a:latin typeface="Tahoma" panose="020B0604030504040204" pitchFamily="34" charset="0"/>
                <a:ea typeface="Calibri" panose="020F0502020204030204" pitchFamily="34" charset="0"/>
              </a:rPr>
              <a:t>given</a:t>
            </a:r>
            <a:r>
              <a:rPr lang="en-US" sz="1400" spc="-10" dirty="0">
                <a:solidFill>
                  <a:schemeClr val="bg1"/>
                </a:solidFill>
                <a:latin typeface="Tahoma" panose="020B0604030504040204" pitchFamily="34" charset="0"/>
                <a:ea typeface="Calibri" panose="020F0502020204030204" pitchFamily="34" charset="0"/>
              </a:rPr>
              <a:t> </a:t>
            </a:r>
            <a:r>
              <a:rPr lang="en-US" sz="1400" dirty="0">
                <a:solidFill>
                  <a:schemeClr val="bg1"/>
                </a:solidFill>
                <a:latin typeface="Tahoma" panose="020B0604030504040204" pitchFamily="34" charset="0"/>
                <a:ea typeface="Calibri" panose="020F0502020204030204" pitchFamily="34" charset="0"/>
              </a:rPr>
              <a:t>to</a:t>
            </a:r>
            <a:r>
              <a:rPr lang="en-US" sz="1400" spc="5" dirty="0">
                <a:solidFill>
                  <a:schemeClr val="bg1"/>
                </a:solidFill>
                <a:latin typeface="Tahoma" panose="020B0604030504040204" pitchFamily="34" charset="0"/>
                <a:ea typeface="Calibri" panose="020F0502020204030204" pitchFamily="34" charset="0"/>
              </a:rPr>
              <a:t> Residential Rental Property </a:t>
            </a:r>
            <a:r>
              <a:rPr lang="en-US" sz="1400" dirty="0">
                <a:solidFill>
                  <a:schemeClr val="bg1"/>
                </a:solidFill>
                <a:latin typeface="Tahoma" panose="020B0604030504040204" pitchFamily="34" charset="0"/>
                <a:ea typeface="Calibri" panose="020F0502020204030204" pitchFamily="34" charset="0"/>
              </a:rPr>
              <a:t>Owners (“</a:t>
            </a:r>
            <a:r>
              <a:rPr lang="en-US" sz="1400" b="1" dirty="0">
                <a:solidFill>
                  <a:schemeClr val="bg1"/>
                </a:solidFill>
                <a:latin typeface="Tahoma" panose="020B0604030504040204" pitchFamily="34" charset="0"/>
                <a:ea typeface="Calibri" panose="020F0502020204030204" pitchFamily="34" charset="0"/>
              </a:rPr>
              <a:t>RRPO’s</a:t>
            </a:r>
            <a:r>
              <a:rPr lang="en-US" sz="1400" dirty="0">
                <a:solidFill>
                  <a:schemeClr val="bg1"/>
                </a:solidFill>
                <a:latin typeface="Tahoma" panose="020B0604030504040204" pitchFamily="34" charset="0"/>
                <a:ea typeface="Calibri" panose="020F0502020204030204" pitchFamily="34" charset="0"/>
              </a:rPr>
              <a:t>”) that</a:t>
            </a:r>
            <a:r>
              <a:rPr lang="en-US" sz="1400" spc="-10" dirty="0">
                <a:solidFill>
                  <a:schemeClr val="bg1"/>
                </a:solidFill>
                <a:latin typeface="Tahoma" panose="020B0604030504040204" pitchFamily="34" charset="0"/>
                <a:ea typeface="Calibri" panose="020F0502020204030204" pitchFamily="34" charset="0"/>
              </a:rPr>
              <a:t> </a:t>
            </a:r>
            <a:r>
              <a:rPr lang="en-US" sz="1400" dirty="0">
                <a:solidFill>
                  <a:schemeClr val="bg1"/>
                </a:solidFill>
                <a:latin typeface="Tahoma" panose="020B0604030504040204" pitchFamily="34" charset="0"/>
                <a:ea typeface="Calibri" panose="020F0502020204030204" pitchFamily="34" charset="0"/>
              </a:rPr>
              <a:t>were property</a:t>
            </a:r>
            <a:r>
              <a:rPr lang="en-US" sz="1400" spc="-5" dirty="0">
                <a:solidFill>
                  <a:schemeClr val="bg1"/>
                </a:solidFill>
                <a:latin typeface="Tahoma" panose="020B0604030504040204" pitchFamily="34" charset="0"/>
                <a:ea typeface="Calibri" panose="020F0502020204030204" pitchFamily="34" charset="0"/>
              </a:rPr>
              <a:t> </a:t>
            </a:r>
            <a:r>
              <a:rPr lang="en-US" sz="1400" dirty="0">
                <a:solidFill>
                  <a:schemeClr val="bg1"/>
                </a:solidFill>
                <a:latin typeface="Tahoma" panose="020B0604030504040204" pitchFamily="34" charset="0"/>
                <a:ea typeface="Calibri" panose="020F0502020204030204" pitchFamily="34" charset="0"/>
              </a:rPr>
              <a:t>owners at</a:t>
            </a:r>
            <a:r>
              <a:rPr lang="en-US" sz="1400" spc="-20" dirty="0">
                <a:solidFill>
                  <a:schemeClr val="bg1"/>
                </a:solidFill>
                <a:latin typeface="Tahoma" panose="020B0604030504040204" pitchFamily="34" charset="0"/>
                <a:ea typeface="Calibri" panose="020F0502020204030204" pitchFamily="34" charset="0"/>
              </a:rPr>
              <a:t> </a:t>
            </a:r>
            <a:r>
              <a:rPr lang="en-US" sz="1400" dirty="0">
                <a:solidFill>
                  <a:schemeClr val="bg1"/>
                </a:solidFill>
                <a:latin typeface="Tahoma" panose="020B0604030504040204" pitchFamily="34" charset="0"/>
                <a:ea typeface="Calibri" panose="020F0502020204030204" pitchFamily="34" charset="0"/>
              </a:rPr>
              <a:t>the</a:t>
            </a:r>
            <a:r>
              <a:rPr lang="en-US" sz="1400" spc="-10" dirty="0">
                <a:solidFill>
                  <a:schemeClr val="bg1"/>
                </a:solidFill>
                <a:latin typeface="Tahoma" panose="020B0604030504040204" pitchFamily="34" charset="0"/>
                <a:ea typeface="Calibri" panose="020F0502020204030204" pitchFamily="34" charset="0"/>
              </a:rPr>
              <a:t> </a:t>
            </a:r>
            <a:r>
              <a:rPr lang="en-US" sz="1400" dirty="0">
                <a:solidFill>
                  <a:schemeClr val="bg1"/>
                </a:solidFill>
                <a:latin typeface="Tahoma" panose="020B0604030504040204" pitchFamily="34" charset="0"/>
                <a:ea typeface="Calibri" panose="020F0502020204030204" pitchFamily="34" charset="0"/>
              </a:rPr>
              <a:t>time</a:t>
            </a:r>
            <a:r>
              <a:rPr lang="en-US" sz="1400" spc="-10" dirty="0">
                <a:solidFill>
                  <a:schemeClr val="bg1"/>
                </a:solidFill>
                <a:latin typeface="Tahoma" panose="020B0604030504040204" pitchFamily="34" charset="0"/>
                <a:ea typeface="Calibri" panose="020F0502020204030204" pitchFamily="34" charset="0"/>
              </a:rPr>
              <a:t> </a:t>
            </a:r>
            <a:r>
              <a:rPr lang="en-US" sz="1400" dirty="0">
                <a:solidFill>
                  <a:schemeClr val="bg1"/>
                </a:solidFill>
                <a:latin typeface="Tahoma" panose="020B0604030504040204" pitchFamily="34" charset="0"/>
                <a:ea typeface="Calibri" panose="020F0502020204030204" pitchFamily="34" charset="0"/>
              </a:rPr>
              <a:t>of the</a:t>
            </a:r>
            <a:r>
              <a:rPr lang="en-US" sz="1400" spc="-15" dirty="0">
                <a:solidFill>
                  <a:schemeClr val="bg1"/>
                </a:solidFill>
                <a:latin typeface="Tahoma" panose="020B0604030504040204" pitchFamily="34" charset="0"/>
                <a:ea typeface="Calibri" panose="020F0502020204030204" pitchFamily="34" charset="0"/>
              </a:rPr>
              <a:t> </a:t>
            </a:r>
            <a:r>
              <a:rPr lang="en-US" sz="1400" dirty="0">
                <a:solidFill>
                  <a:schemeClr val="bg1"/>
                </a:solidFill>
                <a:latin typeface="Tahoma" panose="020B0604030504040204" pitchFamily="34" charset="0"/>
                <a:ea typeface="Calibri" panose="020F0502020204030204" pitchFamily="34" charset="0"/>
              </a:rPr>
              <a:t>Great</a:t>
            </a:r>
            <a:r>
              <a:rPr lang="en-US" sz="1400" spc="-10" dirty="0">
                <a:solidFill>
                  <a:schemeClr val="bg1"/>
                </a:solidFill>
                <a:latin typeface="Tahoma" panose="020B0604030504040204" pitchFamily="34" charset="0"/>
                <a:ea typeface="Calibri" panose="020F0502020204030204" pitchFamily="34" charset="0"/>
              </a:rPr>
              <a:t> </a:t>
            </a:r>
            <a:r>
              <a:rPr lang="en-US" sz="1400" dirty="0">
                <a:solidFill>
                  <a:schemeClr val="bg1"/>
                </a:solidFill>
                <a:latin typeface="Tahoma" panose="020B0604030504040204" pitchFamily="34" charset="0"/>
                <a:ea typeface="Calibri" panose="020F0502020204030204" pitchFamily="34" charset="0"/>
              </a:rPr>
              <a:t>Floods</a:t>
            </a:r>
            <a:r>
              <a:rPr lang="en-US" sz="1400" spc="-15" dirty="0">
                <a:solidFill>
                  <a:schemeClr val="bg1"/>
                </a:solidFill>
                <a:latin typeface="Tahoma" panose="020B0604030504040204" pitchFamily="34" charset="0"/>
                <a:ea typeface="Calibri" panose="020F0502020204030204" pitchFamily="34" charset="0"/>
              </a:rPr>
              <a:t> </a:t>
            </a:r>
            <a:r>
              <a:rPr lang="en-US" sz="1400" dirty="0">
                <a:solidFill>
                  <a:schemeClr val="bg1"/>
                </a:solidFill>
                <a:latin typeface="Tahoma" panose="020B0604030504040204" pitchFamily="34" charset="0"/>
                <a:ea typeface="Calibri" panose="020F0502020204030204" pitchFamily="34" charset="0"/>
              </a:rPr>
              <a:t>of</a:t>
            </a:r>
            <a:r>
              <a:rPr lang="en-US" sz="1400" spc="-20" dirty="0">
                <a:solidFill>
                  <a:schemeClr val="bg1"/>
                </a:solidFill>
                <a:latin typeface="Tahoma" panose="020B0604030504040204" pitchFamily="34" charset="0"/>
                <a:ea typeface="Calibri" panose="020F0502020204030204" pitchFamily="34" charset="0"/>
              </a:rPr>
              <a:t> </a:t>
            </a:r>
            <a:r>
              <a:rPr lang="en-US" sz="1400" dirty="0">
                <a:solidFill>
                  <a:schemeClr val="bg1"/>
                </a:solidFill>
                <a:latin typeface="Tahoma" panose="020B0604030504040204" pitchFamily="34" charset="0"/>
                <a:ea typeface="Calibri" panose="020F0502020204030204" pitchFamily="34" charset="0"/>
              </a:rPr>
              <a:t>2016 or whose property has been declared a Slum and Blight property by the planning office in the Parish of the proposed project.</a:t>
            </a:r>
            <a:endParaRPr lang="en-US" sz="1400" dirty="0">
              <a:solidFill>
                <a:schemeClr val="bg1"/>
              </a:solidFill>
              <a:effectLst/>
              <a:latin typeface="Tahoma" panose="020B0604030504040204" pitchFamily="34" charset="0"/>
              <a:ea typeface="Calibri" panose="020F0502020204030204" pitchFamily="34" charset="0"/>
            </a:endParaRPr>
          </a:p>
        </p:txBody>
      </p:sp>
      <p:pic>
        <p:nvPicPr>
          <p:cNvPr id="7" name="Picture 6">
            <a:extLst>
              <a:ext uri="{FF2B5EF4-FFF2-40B4-BE49-F238E27FC236}">
                <a16:creationId xmlns:a16="http://schemas.microsoft.com/office/drawing/2014/main" id="{9DF00645-D1A1-A049-A5E0-F82CC2591325}"/>
              </a:ext>
            </a:extLst>
          </p:cNvPr>
          <p:cNvPicPr>
            <a:picLocks noChangeAspect="1"/>
          </p:cNvPicPr>
          <p:nvPr/>
        </p:nvPicPr>
        <p:blipFill>
          <a:blip r:embed="rId2"/>
          <a:stretch>
            <a:fillRect/>
          </a:stretch>
        </p:blipFill>
        <p:spPr>
          <a:xfrm>
            <a:off x="647700" y="6000749"/>
            <a:ext cx="2277344" cy="417513"/>
          </a:xfrm>
          <a:prstGeom prst="rect">
            <a:avLst/>
          </a:prstGeom>
        </p:spPr>
      </p:pic>
      <p:pic>
        <p:nvPicPr>
          <p:cNvPr id="8" name="Picture 7">
            <a:extLst>
              <a:ext uri="{FF2B5EF4-FFF2-40B4-BE49-F238E27FC236}">
                <a16:creationId xmlns:a16="http://schemas.microsoft.com/office/drawing/2014/main" id="{99FCC543-46F1-BE41-9F11-8C0D21295828}"/>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7555832" y="0"/>
            <a:ext cx="4636168" cy="6858000"/>
          </a:xfrm>
          <a:prstGeom prst="rect">
            <a:avLst/>
          </a:prstGeom>
        </p:spPr>
      </p:pic>
    </p:spTree>
    <p:extLst>
      <p:ext uri="{BB962C8B-B14F-4D97-AF65-F5344CB8AC3E}">
        <p14:creationId xmlns:p14="http://schemas.microsoft.com/office/powerpoint/2010/main" val="295568205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0E1CAF-D087-194F-B779-FAC33B94C99C}"/>
              </a:ext>
            </a:extLst>
          </p:cNvPr>
          <p:cNvSpPr>
            <a:spLocks noGrp="1"/>
          </p:cNvSpPr>
          <p:nvPr>
            <p:ph type="title"/>
          </p:nvPr>
        </p:nvSpPr>
        <p:spPr>
          <a:xfrm>
            <a:off x="660818" y="886012"/>
            <a:ext cx="5900853" cy="502210"/>
          </a:xfrm>
        </p:spPr>
        <p:txBody>
          <a:bodyPr lIns="0" anchor="t">
            <a:noAutofit/>
          </a:bodyPr>
          <a:lstStyle/>
          <a:p>
            <a:pPr marR="0" lvl="0" algn="ctr">
              <a:spcBef>
                <a:spcPts val="0"/>
              </a:spcBef>
              <a:spcAft>
                <a:spcPts val="0"/>
              </a:spcAft>
              <a:buClr>
                <a:srgbClr val="1F4D78"/>
              </a:buClr>
              <a:buSzPts val="1200"/>
              <a:tabLst>
                <a:tab pos="648335" algn="l"/>
              </a:tabLst>
            </a:pPr>
            <a:r>
              <a:rPr lang="en-US" sz="2400" b="1" spc="-5" dirty="0">
                <a:solidFill>
                  <a:schemeClr val="bg1"/>
                </a:solidFill>
                <a:latin typeface="Tahoma" panose="020B0604030504040204" pitchFamily="34" charset="0"/>
                <a:ea typeface="Tahoma" panose="020B0604030504040204" pitchFamily="34" charset="0"/>
                <a:cs typeface="Tahoma" panose="020B0604030504040204" pitchFamily="34" charset="0"/>
              </a:rPr>
              <a:t>Maximum NLRP3 Assistance per Applicant</a:t>
            </a:r>
            <a:endParaRPr lang="en-US" sz="2400" b="1" spc="-5" dirty="0">
              <a:solidFill>
                <a:schemeClr val="bg1"/>
              </a:solidFill>
              <a:effectLst/>
              <a:latin typeface="Tahoma" panose="020B0604030504040204" pitchFamily="34" charset="0"/>
              <a:ea typeface="Tahoma" panose="020B0604030504040204" pitchFamily="34" charset="0"/>
              <a:cs typeface="Tahoma" panose="020B0604030504040204" pitchFamily="34" charset="0"/>
            </a:endParaRPr>
          </a:p>
        </p:txBody>
      </p:sp>
      <p:sp>
        <p:nvSpPr>
          <p:cNvPr id="6" name="Title 1">
            <a:extLst>
              <a:ext uri="{FF2B5EF4-FFF2-40B4-BE49-F238E27FC236}">
                <a16:creationId xmlns:a16="http://schemas.microsoft.com/office/drawing/2014/main" id="{312D0315-AE80-1740-A014-D8E0A9221EE0}"/>
              </a:ext>
            </a:extLst>
          </p:cNvPr>
          <p:cNvSpPr txBox="1">
            <a:spLocks/>
          </p:cNvSpPr>
          <p:nvPr/>
        </p:nvSpPr>
        <p:spPr>
          <a:xfrm>
            <a:off x="495300" y="1856573"/>
            <a:ext cx="6378742" cy="2682875"/>
          </a:xfrm>
          <a:prstGeom prst="rect">
            <a:avLst/>
          </a:prstGeom>
        </p:spPr>
        <p:txBody>
          <a:bodyPr vert="horz" lIns="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704850" marR="414655" indent="-285750" algn="just">
              <a:lnSpc>
                <a:spcPct val="115000"/>
              </a:lnSpc>
              <a:spcBef>
                <a:spcPts val="5"/>
              </a:spcBef>
              <a:spcAft>
                <a:spcPts val="0"/>
              </a:spcAft>
              <a:buFont typeface="Arial" panose="020B0604020202020204" pitchFamily="34" charset="0"/>
              <a:buChar char="•"/>
            </a:pPr>
            <a:r>
              <a:rPr lang="en-US" sz="1400" dirty="0">
                <a:solidFill>
                  <a:schemeClr val="bg1"/>
                </a:solidFill>
                <a:latin typeface="Tahoma" panose="020B0604030504040204" pitchFamily="34" charset="0"/>
                <a:ea typeface="Tahoma" panose="020B0604030504040204" pitchFamily="34" charset="0"/>
                <a:cs typeface="Tahoma" panose="020B0604030504040204" pitchFamily="34" charset="0"/>
              </a:rPr>
              <a:t>A CHDO, NPO, PHA, LDA, or RRPO may apply for assistance up to seven hundred twenty-five thousand dollars ($725,000) for no more than 7 units</a:t>
            </a:r>
            <a:r>
              <a:rPr lang="en-US" sz="1400" dirty="0" smtClean="0">
                <a:solidFill>
                  <a:schemeClr val="bg1"/>
                </a:solidFill>
                <a:latin typeface="Tahoma" panose="020B0604030504040204" pitchFamily="34" charset="0"/>
                <a:ea typeface="Tahoma" panose="020B0604030504040204" pitchFamily="34" charset="0"/>
                <a:cs typeface="Tahoma" panose="020B0604030504040204" pitchFamily="34" charset="0"/>
              </a:rPr>
              <a:t>.</a:t>
            </a:r>
          </a:p>
          <a:p>
            <a:pPr marL="419100" marR="414655" algn="just">
              <a:lnSpc>
                <a:spcPct val="115000"/>
              </a:lnSpc>
              <a:spcBef>
                <a:spcPts val="5"/>
              </a:spcBef>
              <a:spcAft>
                <a:spcPts val="0"/>
              </a:spcAft>
            </a:pPr>
            <a:r>
              <a:rPr lang="en-US" sz="1400"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endParaRPr lang="en-US" sz="1400" dirty="0" smtClean="0">
              <a:solidFill>
                <a:schemeClr val="bg1"/>
              </a:solidFill>
              <a:latin typeface="Tahoma" panose="020B0604030504040204" pitchFamily="34" charset="0"/>
              <a:ea typeface="Tahoma" panose="020B0604030504040204" pitchFamily="34" charset="0"/>
              <a:cs typeface="Tahoma" panose="020B0604030504040204" pitchFamily="34" charset="0"/>
            </a:endParaRPr>
          </a:p>
          <a:p>
            <a:pPr marL="704850" marR="414655" indent="-285750" algn="just">
              <a:lnSpc>
                <a:spcPct val="115000"/>
              </a:lnSpc>
              <a:spcBef>
                <a:spcPts val="5"/>
              </a:spcBef>
              <a:spcAft>
                <a:spcPts val="0"/>
              </a:spcAft>
              <a:buFont typeface="Arial" panose="020B0604020202020204" pitchFamily="34" charset="0"/>
              <a:buChar char="•"/>
            </a:pPr>
            <a:r>
              <a:rPr lang="en-US" sz="1400" dirty="0" smtClean="0">
                <a:solidFill>
                  <a:schemeClr val="bg1"/>
                </a:solidFill>
                <a:latin typeface="Tahoma" panose="020B0604030504040204" pitchFamily="34" charset="0"/>
                <a:ea typeface="Tahoma" panose="020B0604030504040204" pitchFamily="34" charset="0"/>
                <a:cs typeface="Tahoma" panose="020B0604030504040204" pitchFamily="34" charset="0"/>
              </a:rPr>
              <a:t>Only </a:t>
            </a:r>
            <a:r>
              <a:rPr lang="en-US" sz="1400" dirty="0">
                <a:solidFill>
                  <a:schemeClr val="bg1"/>
                </a:solidFill>
                <a:latin typeface="Tahoma" panose="020B0604030504040204" pitchFamily="34" charset="0"/>
                <a:ea typeface="Tahoma" panose="020B0604030504040204" pitchFamily="34" charset="0"/>
                <a:cs typeface="Tahoma" panose="020B0604030504040204" pitchFamily="34" charset="0"/>
              </a:rPr>
              <a:t>one property is allowed per application</a:t>
            </a:r>
            <a:r>
              <a:rPr lang="en-US" sz="1400" dirty="0" smtClean="0">
                <a:solidFill>
                  <a:schemeClr val="bg1"/>
                </a:solidFill>
                <a:latin typeface="Tahoma" panose="020B0604030504040204" pitchFamily="34" charset="0"/>
                <a:ea typeface="Tahoma" panose="020B0604030504040204" pitchFamily="34" charset="0"/>
                <a:cs typeface="Tahoma" panose="020B0604030504040204" pitchFamily="34" charset="0"/>
              </a:rPr>
              <a:t>.</a:t>
            </a:r>
          </a:p>
          <a:p>
            <a:pPr marL="704850" marR="414655" indent="-285750" algn="just">
              <a:lnSpc>
                <a:spcPct val="115000"/>
              </a:lnSpc>
              <a:spcBef>
                <a:spcPts val="5"/>
              </a:spcBef>
              <a:spcAft>
                <a:spcPts val="0"/>
              </a:spcAft>
              <a:buFont typeface="Arial" panose="020B0604020202020204" pitchFamily="34" charset="0"/>
              <a:buChar char="•"/>
            </a:pPr>
            <a:endParaRPr lang="en-US" sz="1400" dirty="0" smtClean="0">
              <a:solidFill>
                <a:schemeClr val="bg1"/>
              </a:solidFill>
              <a:latin typeface="Tahoma" panose="020B0604030504040204" pitchFamily="34" charset="0"/>
              <a:ea typeface="Tahoma" panose="020B0604030504040204" pitchFamily="34" charset="0"/>
              <a:cs typeface="Tahoma" panose="020B0604030504040204" pitchFamily="34" charset="0"/>
            </a:endParaRPr>
          </a:p>
          <a:p>
            <a:pPr marL="704850" marR="414655" indent="-285750" algn="just">
              <a:lnSpc>
                <a:spcPct val="115000"/>
              </a:lnSpc>
              <a:spcBef>
                <a:spcPts val="5"/>
              </a:spcBef>
              <a:spcAft>
                <a:spcPts val="0"/>
              </a:spcAft>
              <a:buFont typeface="Arial" panose="020B0604020202020204" pitchFamily="34" charset="0"/>
              <a:buChar char="•"/>
            </a:pPr>
            <a:r>
              <a:rPr lang="en-US" sz="1400" dirty="0" smtClean="0">
                <a:solidFill>
                  <a:schemeClr val="bg1"/>
                </a:solidFill>
                <a:latin typeface="Tahoma" panose="020B0604030504040204" pitchFamily="34" charset="0"/>
                <a:ea typeface="Tahoma" panose="020B0604030504040204" pitchFamily="34" charset="0"/>
                <a:cs typeface="Tahoma" panose="020B0604030504040204" pitchFamily="34" charset="0"/>
              </a:rPr>
              <a:t>No </a:t>
            </a:r>
            <a:r>
              <a:rPr lang="en-US" sz="1400" dirty="0">
                <a:solidFill>
                  <a:schemeClr val="bg1"/>
                </a:solidFill>
                <a:latin typeface="Tahoma" panose="020B0604030504040204" pitchFamily="34" charset="0"/>
                <a:ea typeface="Tahoma" panose="020B0604030504040204" pitchFamily="34" charset="0"/>
                <a:cs typeface="Tahoma" panose="020B0604030504040204" pitchFamily="34" charset="0"/>
              </a:rPr>
              <a:t>applicant may submit more than three (3) complete applications totaling a maximum of 7 units.</a:t>
            </a:r>
            <a:endParaRPr lang="en-US" sz="1400" dirty="0">
              <a:solidFill>
                <a:schemeClr val="bg1"/>
              </a:solidFill>
              <a:effectLst/>
              <a:latin typeface="Tahoma" panose="020B0604030504040204" pitchFamily="34" charset="0"/>
              <a:ea typeface="Tahoma" panose="020B0604030504040204" pitchFamily="34" charset="0"/>
              <a:cs typeface="Tahoma" panose="020B0604030504040204" pitchFamily="34" charset="0"/>
            </a:endParaRPr>
          </a:p>
        </p:txBody>
      </p:sp>
      <p:pic>
        <p:nvPicPr>
          <p:cNvPr id="7" name="Picture 6">
            <a:extLst>
              <a:ext uri="{FF2B5EF4-FFF2-40B4-BE49-F238E27FC236}">
                <a16:creationId xmlns:a16="http://schemas.microsoft.com/office/drawing/2014/main" id="{9DF00645-D1A1-A049-A5E0-F82CC2591325}"/>
              </a:ext>
            </a:extLst>
          </p:cNvPr>
          <p:cNvPicPr>
            <a:picLocks noChangeAspect="1"/>
          </p:cNvPicPr>
          <p:nvPr/>
        </p:nvPicPr>
        <p:blipFill>
          <a:blip r:embed="rId2"/>
          <a:stretch>
            <a:fillRect/>
          </a:stretch>
        </p:blipFill>
        <p:spPr>
          <a:xfrm>
            <a:off x="647700" y="6000749"/>
            <a:ext cx="2277344" cy="417513"/>
          </a:xfrm>
          <a:prstGeom prst="rect">
            <a:avLst/>
          </a:prstGeom>
        </p:spPr>
      </p:pic>
      <p:pic>
        <p:nvPicPr>
          <p:cNvPr id="8" name="Picture 7">
            <a:extLst>
              <a:ext uri="{FF2B5EF4-FFF2-40B4-BE49-F238E27FC236}">
                <a16:creationId xmlns:a16="http://schemas.microsoft.com/office/drawing/2014/main" id="{3DACC56F-F8B6-054A-8A90-6B1A7977738D}"/>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7555833" y="0"/>
            <a:ext cx="4636167" cy="6858000"/>
          </a:xfrm>
          <a:prstGeom prst="rect">
            <a:avLst/>
          </a:prstGeom>
        </p:spPr>
      </p:pic>
    </p:spTree>
    <p:extLst>
      <p:ext uri="{BB962C8B-B14F-4D97-AF65-F5344CB8AC3E}">
        <p14:creationId xmlns:p14="http://schemas.microsoft.com/office/powerpoint/2010/main" val="264215895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0E1CAF-D087-194F-B779-FAC33B94C99C}"/>
              </a:ext>
            </a:extLst>
          </p:cNvPr>
          <p:cNvSpPr>
            <a:spLocks noGrp="1"/>
          </p:cNvSpPr>
          <p:nvPr>
            <p:ph type="title"/>
          </p:nvPr>
        </p:nvSpPr>
        <p:spPr>
          <a:xfrm>
            <a:off x="982345" y="777155"/>
            <a:ext cx="5257800" cy="502210"/>
          </a:xfrm>
        </p:spPr>
        <p:txBody>
          <a:bodyPr lIns="0" anchor="t">
            <a:normAutofit/>
          </a:bodyPr>
          <a:lstStyle/>
          <a:p>
            <a:pPr marR="0" lvl="0" algn="ctr">
              <a:spcBef>
                <a:spcPts val="0"/>
              </a:spcBef>
              <a:spcAft>
                <a:spcPts val="0"/>
              </a:spcAft>
              <a:buClr>
                <a:srgbClr val="1F4D78"/>
              </a:buClr>
              <a:buSzPts val="1200"/>
              <a:tabLst>
                <a:tab pos="648335" algn="l"/>
              </a:tabLst>
            </a:pPr>
            <a:r>
              <a:rPr lang="en-US" sz="2400" b="1" spc="-5" dirty="0">
                <a:solidFill>
                  <a:schemeClr val="bg1"/>
                </a:solidFill>
                <a:latin typeface="Tahoma" panose="020B0604030504040204" pitchFamily="34" charset="0"/>
                <a:ea typeface="Times New Roman" panose="02020603050405020304" pitchFamily="18" charset="0"/>
              </a:rPr>
              <a:t>Maximum Award</a:t>
            </a:r>
            <a:endParaRPr lang="en-US" sz="2400" b="1" spc="-5" dirty="0">
              <a:solidFill>
                <a:schemeClr val="bg1"/>
              </a:solidFill>
              <a:effectLst/>
              <a:latin typeface="Tahoma" panose="020B0604030504040204" pitchFamily="34" charset="0"/>
              <a:ea typeface="Times New Roman" panose="02020603050405020304" pitchFamily="18" charset="0"/>
            </a:endParaRPr>
          </a:p>
        </p:txBody>
      </p:sp>
      <p:sp>
        <p:nvSpPr>
          <p:cNvPr id="6" name="Title 1">
            <a:extLst>
              <a:ext uri="{FF2B5EF4-FFF2-40B4-BE49-F238E27FC236}">
                <a16:creationId xmlns:a16="http://schemas.microsoft.com/office/drawing/2014/main" id="{312D0315-AE80-1740-A014-D8E0A9221EE0}"/>
              </a:ext>
            </a:extLst>
          </p:cNvPr>
          <p:cNvSpPr txBox="1">
            <a:spLocks/>
          </p:cNvSpPr>
          <p:nvPr/>
        </p:nvSpPr>
        <p:spPr>
          <a:xfrm>
            <a:off x="495300" y="1388222"/>
            <a:ext cx="6378742" cy="2682875"/>
          </a:xfrm>
          <a:prstGeom prst="rect">
            <a:avLst/>
          </a:prstGeom>
        </p:spPr>
        <p:txBody>
          <a:bodyPr vert="horz" lIns="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419100" marR="414655" algn="ctr">
              <a:lnSpc>
                <a:spcPct val="115000"/>
              </a:lnSpc>
              <a:spcBef>
                <a:spcPts val="5"/>
              </a:spcBef>
              <a:spcAft>
                <a:spcPts val="0"/>
              </a:spcAft>
            </a:pPr>
            <a:r>
              <a:rPr lang="en-US" sz="1400" dirty="0">
                <a:solidFill>
                  <a:schemeClr val="bg1"/>
                </a:solidFill>
                <a:latin typeface="Tahoma" panose="020B0604030504040204" pitchFamily="34" charset="0"/>
                <a:ea typeface="Tahoma" panose="020B0604030504040204" pitchFamily="34" charset="0"/>
                <a:cs typeface="Tahoma" panose="020B0604030504040204" pitchFamily="34" charset="0"/>
              </a:rPr>
              <a:t>The maximum amount of NLRP3 Initiative funding is based on the number of units in each building. Final</a:t>
            </a:r>
            <a:r>
              <a:rPr lang="en-US" sz="1400" spc="-235"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400" dirty="0">
                <a:solidFill>
                  <a:schemeClr val="bg1"/>
                </a:solidFill>
                <a:latin typeface="Tahoma" panose="020B0604030504040204" pitchFamily="34" charset="0"/>
                <a:ea typeface="Tahoma" panose="020B0604030504040204" pitchFamily="34" charset="0"/>
                <a:cs typeface="Tahoma" panose="020B0604030504040204" pitchFamily="34" charset="0"/>
              </a:rPr>
              <a:t>award will be the lesser of the cost of construction or other limits that may be set by the NLRP3 Initiative</a:t>
            </a:r>
            <a:r>
              <a:rPr lang="en-US" sz="1400" spc="-235"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400" dirty="0">
                <a:solidFill>
                  <a:schemeClr val="bg1"/>
                </a:solidFill>
                <a:latin typeface="Tahoma" panose="020B0604030504040204" pitchFamily="34" charset="0"/>
                <a:ea typeface="Tahoma" panose="020B0604030504040204" pitchFamily="34" charset="0"/>
                <a:cs typeface="Tahoma" panose="020B0604030504040204" pitchFamily="34" charset="0"/>
              </a:rPr>
              <a:t>program</a:t>
            </a:r>
            <a:r>
              <a:rPr lang="en-US" sz="1400" spc="-15"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400" dirty="0">
                <a:solidFill>
                  <a:schemeClr val="bg1"/>
                </a:solidFill>
                <a:latin typeface="Tahoma" panose="020B0604030504040204" pitchFamily="34" charset="0"/>
                <a:ea typeface="Tahoma" panose="020B0604030504040204" pitchFamily="34" charset="0"/>
                <a:cs typeface="Tahoma" panose="020B0604030504040204" pitchFamily="34" charset="0"/>
              </a:rPr>
              <a:t>guidelines and</a:t>
            </a:r>
            <a:r>
              <a:rPr lang="en-US" sz="1400" spc="-5"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400" dirty="0">
                <a:solidFill>
                  <a:schemeClr val="bg1"/>
                </a:solidFill>
                <a:latin typeface="Tahoma" panose="020B0604030504040204" pitchFamily="34" charset="0"/>
                <a:ea typeface="Tahoma" panose="020B0604030504040204" pitchFamily="34" charset="0"/>
                <a:cs typeface="Tahoma" panose="020B0604030504040204" pitchFamily="34" charset="0"/>
              </a:rPr>
              <a:t>procedures.</a:t>
            </a:r>
            <a:r>
              <a:rPr lang="en-US" sz="1400" spc="1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400" dirty="0">
                <a:solidFill>
                  <a:schemeClr val="bg1"/>
                </a:solidFill>
                <a:latin typeface="Tahoma" panose="020B0604030504040204" pitchFamily="34" charset="0"/>
                <a:ea typeface="Tahoma" panose="020B0604030504040204" pitchFamily="34" charset="0"/>
                <a:cs typeface="Tahoma" panose="020B0604030504040204" pitchFamily="34" charset="0"/>
              </a:rPr>
              <a:t>The</a:t>
            </a:r>
            <a:r>
              <a:rPr lang="en-US" sz="1400" spc="-3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400" u="sng" dirty="0">
                <a:solidFill>
                  <a:schemeClr val="bg1"/>
                </a:solidFill>
                <a:latin typeface="Tahoma" panose="020B0604030504040204" pitchFamily="34" charset="0"/>
                <a:ea typeface="Tahoma" panose="020B0604030504040204" pitchFamily="34" charset="0"/>
                <a:cs typeface="Tahoma" panose="020B0604030504040204" pitchFamily="34" charset="0"/>
              </a:rPr>
              <a:t>maximum</a:t>
            </a:r>
            <a:r>
              <a:rPr lang="en-US" sz="1400" dirty="0">
                <a:solidFill>
                  <a:schemeClr val="bg1"/>
                </a:solidFill>
                <a:latin typeface="Tahoma" panose="020B0604030504040204" pitchFamily="34" charset="0"/>
                <a:ea typeface="Tahoma" panose="020B0604030504040204" pitchFamily="34" charset="0"/>
                <a:cs typeface="Tahoma" panose="020B0604030504040204" pitchFamily="34" charset="0"/>
              </a:rPr>
              <a:t> NLRP3</a:t>
            </a:r>
            <a:r>
              <a:rPr lang="en-US" sz="1400" spc="1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400" dirty="0">
                <a:solidFill>
                  <a:schemeClr val="bg1"/>
                </a:solidFill>
                <a:latin typeface="Tahoma" panose="020B0604030504040204" pitchFamily="34" charset="0"/>
                <a:ea typeface="Tahoma" panose="020B0604030504040204" pitchFamily="34" charset="0"/>
                <a:cs typeface="Tahoma" panose="020B0604030504040204" pitchFamily="34" charset="0"/>
              </a:rPr>
              <a:t>funding</a:t>
            </a:r>
            <a:r>
              <a:rPr lang="en-US" sz="1400" spc="-5"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400" dirty="0">
                <a:solidFill>
                  <a:schemeClr val="bg1"/>
                </a:solidFill>
                <a:latin typeface="Tahoma" panose="020B0604030504040204" pitchFamily="34" charset="0"/>
                <a:ea typeface="Tahoma" panose="020B0604030504040204" pitchFamily="34" charset="0"/>
                <a:cs typeface="Tahoma" panose="020B0604030504040204" pitchFamily="34" charset="0"/>
              </a:rPr>
              <a:t>allowed</a:t>
            </a:r>
            <a:r>
              <a:rPr lang="en-US" sz="1400" spc="-1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400" dirty="0">
                <a:solidFill>
                  <a:schemeClr val="bg1"/>
                </a:solidFill>
                <a:latin typeface="Tahoma" panose="020B0604030504040204" pitchFamily="34" charset="0"/>
                <a:ea typeface="Tahoma" panose="020B0604030504040204" pitchFamily="34" charset="0"/>
                <a:cs typeface="Tahoma" panose="020B0604030504040204" pitchFamily="34" charset="0"/>
              </a:rPr>
              <a:t>by unit type</a:t>
            </a:r>
            <a:r>
              <a:rPr lang="en-US" sz="1400" spc="-15"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400" dirty="0">
                <a:solidFill>
                  <a:schemeClr val="bg1"/>
                </a:solidFill>
                <a:latin typeface="Tahoma" panose="020B0604030504040204" pitchFamily="34" charset="0"/>
                <a:ea typeface="Tahoma" panose="020B0604030504040204" pitchFamily="34" charset="0"/>
                <a:cs typeface="Tahoma" panose="020B0604030504040204" pitchFamily="34" charset="0"/>
              </a:rPr>
              <a:t>is</a:t>
            </a:r>
            <a:r>
              <a:rPr lang="en-US" sz="1400" dirty="0" smtClean="0">
                <a:solidFill>
                  <a:schemeClr val="bg1"/>
                </a:solidFill>
                <a:latin typeface="Tahoma" panose="020B0604030504040204" pitchFamily="34" charset="0"/>
                <a:ea typeface="Tahoma" panose="020B0604030504040204" pitchFamily="34" charset="0"/>
                <a:cs typeface="Tahoma" panose="020B0604030504040204" pitchFamily="34" charset="0"/>
              </a:rPr>
              <a:t>:</a:t>
            </a:r>
          </a:p>
          <a:p>
            <a:pPr marL="419100" marR="414655" algn="just">
              <a:lnSpc>
                <a:spcPct val="115000"/>
              </a:lnSpc>
              <a:spcBef>
                <a:spcPts val="5"/>
              </a:spcBef>
              <a:spcAft>
                <a:spcPts val="0"/>
              </a:spcAft>
            </a:pPr>
            <a:endParaRPr lang="en-US" sz="1400" dirty="0">
              <a:effectLst/>
              <a:latin typeface="Calibri" panose="020F0502020204030204" pitchFamily="34" charset="0"/>
              <a:ea typeface="Calibri" panose="020F0502020204030204" pitchFamily="34" charset="0"/>
            </a:endParaRPr>
          </a:p>
        </p:txBody>
      </p:sp>
      <p:pic>
        <p:nvPicPr>
          <p:cNvPr id="7" name="Picture 6">
            <a:extLst>
              <a:ext uri="{FF2B5EF4-FFF2-40B4-BE49-F238E27FC236}">
                <a16:creationId xmlns:a16="http://schemas.microsoft.com/office/drawing/2014/main" id="{9DF00645-D1A1-A049-A5E0-F82CC2591325}"/>
              </a:ext>
            </a:extLst>
          </p:cNvPr>
          <p:cNvPicPr>
            <a:picLocks noChangeAspect="1"/>
          </p:cNvPicPr>
          <p:nvPr/>
        </p:nvPicPr>
        <p:blipFill>
          <a:blip r:embed="rId2"/>
          <a:stretch>
            <a:fillRect/>
          </a:stretch>
        </p:blipFill>
        <p:spPr>
          <a:xfrm>
            <a:off x="647700" y="6000749"/>
            <a:ext cx="2277344" cy="417513"/>
          </a:xfrm>
          <a:prstGeom prst="rect">
            <a:avLst/>
          </a:prstGeom>
        </p:spPr>
      </p:pic>
      <p:graphicFrame>
        <p:nvGraphicFramePr>
          <p:cNvPr id="3" name="Table 2"/>
          <p:cNvGraphicFramePr>
            <a:graphicFrameLocks noGrp="1"/>
          </p:cNvGraphicFramePr>
          <p:nvPr>
            <p:extLst>
              <p:ext uri="{D42A27DB-BD31-4B8C-83A1-F6EECF244321}">
                <p14:modId xmlns:p14="http://schemas.microsoft.com/office/powerpoint/2010/main" val="3272421200"/>
              </p:ext>
            </p:extLst>
          </p:nvPr>
        </p:nvGraphicFramePr>
        <p:xfrm>
          <a:off x="1126490" y="2993721"/>
          <a:ext cx="4969510" cy="1749140"/>
        </p:xfrm>
        <a:graphic>
          <a:graphicData uri="http://schemas.openxmlformats.org/drawingml/2006/table">
            <a:tbl>
              <a:tblPr firstRow="1" firstCol="1" lastRow="1" lastCol="1" bandRow="1" bandCol="1">
                <a:effectLst/>
              </a:tblPr>
              <a:tblGrid>
                <a:gridCol w="2469515">
                  <a:extLst>
                    <a:ext uri="{9D8B030D-6E8A-4147-A177-3AD203B41FA5}">
                      <a16:colId xmlns:a16="http://schemas.microsoft.com/office/drawing/2014/main" val="2256756713"/>
                    </a:ext>
                  </a:extLst>
                </a:gridCol>
                <a:gridCol w="2499995">
                  <a:extLst>
                    <a:ext uri="{9D8B030D-6E8A-4147-A177-3AD203B41FA5}">
                      <a16:colId xmlns:a16="http://schemas.microsoft.com/office/drawing/2014/main" val="1468734368"/>
                    </a:ext>
                  </a:extLst>
                </a:gridCol>
              </a:tblGrid>
              <a:tr h="432714">
                <a:tc>
                  <a:txBody>
                    <a:bodyPr/>
                    <a:lstStyle/>
                    <a:p>
                      <a:pPr marL="0" marR="0">
                        <a:spcBef>
                          <a:spcPts val="30"/>
                        </a:spcBef>
                        <a:spcAft>
                          <a:spcPts val="0"/>
                        </a:spcAft>
                      </a:pPr>
                      <a:r>
                        <a:rPr lang="en-US" sz="800" b="1" baseline="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100" b="1" baseline="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241300" marR="238125" algn="ctr">
                        <a:spcBef>
                          <a:spcPts val="0"/>
                        </a:spcBef>
                        <a:spcAft>
                          <a:spcPts val="0"/>
                        </a:spcAft>
                      </a:pPr>
                      <a:r>
                        <a:rPr lang="en-US" sz="1100" b="1" baseline="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NUMBER</a:t>
                      </a:r>
                      <a:r>
                        <a:rPr lang="en-US" sz="1100" b="1" spc="-10" baseline="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b="1" baseline="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OF</a:t>
                      </a:r>
                      <a:r>
                        <a:rPr lang="en-US" sz="1100" b="1" spc="-15" baseline="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b="1" baseline="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UNITS</a:t>
                      </a:r>
                      <a:r>
                        <a:rPr lang="en-US" sz="1100" b="1" spc="-15" baseline="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b="1" baseline="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PER</a:t>
                      </a:r>
                      <a:r>
                        <a:rPr lang="en-US" sz="1100" b="1" spc="-15" baseline="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b="1" baseline="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BUILDING</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894080" marR="386715" indent="-490855">
                        <a:lnSpc>
                          <a:spcPct val="115000"/>
                        </a:lnSpc>
                        <a:spcBef>
                          <a:spcPts val="220"/>
                        </a:spcBef>
                        <a:spcAft>
                          <a:spcPts val="0"/>
                        </a:spcAft>
                      </a:pPr>
                      <a:r>
                        <a:rPr lang="en-US" sz="1100" b="1" baseline="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MAXIMUM NLRP3 TAKE-OUT</a:t>
                      </a:r>
                      <a:r>
                        <a:rPr lang="en-US" sz="1100" b="1" spc="-235" baseline="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b="1" baseline="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ASSISTANCE</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2314355"/>
                  </a:ext>
                </a:extLst>
              </a:tr>
              <a:tr h="188322">
                <a:tc>
                  <a:txBody>
                    <a:bodyPr/>
                    <a:lstStyle/>
                    <a:p>
                      <a:pPr marL="241300" marR="236855" algn="ctr">
                        <a:lnSpc>
                          <a:spcPts val="1340"/>
                        </a:lnSpc>
                        <a:spcBef>
                          <a:spcPts val="0"/>
                        </a:spcBef>
                        <a:spcAft>
                          <a:spcPts val="0"/>
                        </a:spcAft>
                      </a:pPr>
                      <a:r>
                        <a:rPr lang="en-US" sz="1100" b="1" baseline="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1 Unit</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971550" marR="965835" algn="ctr">
                        <a:lnSpc>
                          <a:spcPts val="1340"/>
                        </a:lnSpc>
                        <a:spcBef>
                          <a:spcPts val="0"/>
                        </a:spcBef>
                        <a:spcAft>
                          <a:spcPts val="0"/>
                        </a:spcAft>
                      </a:pPr>
                      <a:r>
                        <a:rPr lang="en-US" sz="1100" b="1" baseline="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$175,000</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109672930"/>
                  </a:ext>
                </a:extLst>
              </a:tr>
              <a:tr h="186494">
                <a:tc>
                  <a:txBody>
                    <a:bodyPr/>
                    <a:lstStyle/>
                    <a:p>
                      <a:pPr marL="241300" marR="237490" algn="ctr">
                        <a:lnSpc>
                          <a:spcPts val="1340"/>
                        </a:lnSpc>
                        <a:spcBef>
                          <a:spcPts val="0"/>
                        </a:spcBef>
                        <a:spcAft>
                          <a:spcPts val="0"/>
                        </a:spcAft>
                      </a:pPr>
                      <a:r>
                        <a:rPr lang="en-US" sz="1100" b="1" baseline="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2 Units</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971550" marR="965835" algn="ctr">
                        <a:lnSpc>
                          <a:spcPts val="1340"/>
                        </a:lnSpc>
                        <a:spcBef>
                          <a:spcPts val="0"/>
                        </a:spcBef>
                        <a:spcAft>
                          <a:spcPts val="0"/>
                        </a:spcAft>
                      </a:pPr>
                      <a:r>
                        <a:rPr lang="en-US" sz="1100" b="1" baseline="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$315,000</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60183337"/>
                  </a:ext>
                </a:extLst>
              </a:tr>
              <a:tr h="188322">
                <a:tc>
                  <a:txBody>
                    <a:bodyPr/>
                    <a:lstStyle/>
                    <a:p>
                      <a:pPr marL="241300" marR="237490" algn="ctr">
                        <a:spcBef>
                          <a:spcPts val="5"/>
                        </a:spcBef>
                        <a:spcAft>
                          <a:spcPts val="0"/>
                        </a:spcAft>
                      </a:pPr>
                      <a:r>
                        <a:rPr lang="en-US" sz="1100" b="1" baseline="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3 Units</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971550" marR="965835" algn="ctr">
                        <a:spcBef>
                          <a:spcPts val="5"/>
                        </a:spcBef>
                        <a:spcAft>
                          <a:spcPts val="0"/>
                        </a:spcAft>
                      </a:pPr>
                      <a:r>
                        <a:rPr lang="en-US" sz="1100" b="1" baseline="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$425,000</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676636350"/>
                  </a:ext>
                </a:extLst>
              </a:tr>
              <a:tr h="188322">
                <a:tc>
                  <a:txBody>
                    <a:bodyPr/>
                    <a:lstStyle/>
                    <a:p>
                      <a:pPr marL="241300" marR="237490" algn="ctr">
                        <a:spcBef>
                          <a:spcPts val="5"/>
                        </a:spcBef>
                        <a:spcAft>
                          <a:spcPts val="0"/>
                        </a:spcAft>
                      </a:pPr>
                      <a:r>
                        <a:rPr lang="en-US" sz="1100" b="1" baseline="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4 Units</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971550" marR="965835" algn="ctr">
                        <a:spcBef>
                          <a:spcPts val="5"/>
                        </a:spcBef>
                        <a:spcAft>
                          <a:spcPts val="0"/>
                        </a:spcAft>
                      </a:pPr>
                      <a:r>
                        <a:rPr lang="en-US" sz="1100" b="1" baseline="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$510,000</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70321665"/>
                  </a:ext>
                </a:extLst>
              </a:tr>
              <a:tr h="188322">
                <a:tc>
                  <a:txBody>
                    <a:bodyPr/>
                    <a:lstStyle/>
                    <a:p>
                      <a:pPr marL="241300" marR="237490" algn="ctr">
                        <a:lnSpc>
                          <a:spcPts val="1340"/>
                        </a:lnSpc>
                        <a:spcBef>
                          <a:spcPts val="0"/>
                        </a:spcBef>
                        <a:spcAft>
                          <a:spcPts val="0"/>
                        </a:spcAft>
                      </a:pPr>
                      <a:r>
                        <a:rPr lang="en-US" sz="1100" b="1" baseline="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5 Units</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971550" marR="965835" algn="ctr">
                        <a:lnSpc>
                          <a:spcPts val="1340"/>
                        </a:lnSpc>
                        <a:spcBef>
                          <a:spcPts val="0"/>
                        </a:spcBef>
                        <a:spcAft>
                          <a:spcPts val="0"/>
                        </a:spcAft>
                      </a:pPr>
                      <a:r>
                        <a:rPr lang="en-US" sz="1100" b="1" baseline="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$575,000</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35760565"/>
                  </a:ext>
                </a:extLst>
              </a:tr>
              <a:tr h="188322">
                <a:tc>
                  <a:txBody>
                    <a:bodyPr/>
                    <a:lstStyle/>
                    <a:p>
                      <a:pPr marL="241300" marR="237490" algn="ctr">
                        <a:lnSpc>
                          <a:spcPts val="1340"/>
                        </a:lnSpc>
                        <a:spcBef>
                          <a:spcPts val="0"/>
                        </a:spcBef>
                        <a:spcAft>
                          <a:spcPts val="0"/>
                        </a:spcAft>
                      </a:pPr>
                      <a:r>
                        <a:rPr lang="en-US" sz="1100" b="1" baseline="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6 Units</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971550" marR="965835" algn="ctr">
                        <a:lnSpc>
                          <a:spcPts val="1340"/>
                        </a:lnSpc>
                        <a:spcBef>
                          <a:spcPts val="0"/>
                        </a:spcBef>
                        <a:spcAft>
                          <a:spcPts val="0"/>
                        </a:spcAft>
                      </a:pPr>
                      <a:r>
                        <a:rPr lang="en-US" sz="1100" b="1" baseline="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$620,000</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780596108"/>
                  </a:ext>
                </a:extLst>
              </a:tr>
              <a:tr h="188322">
                <a:tc>
                  <a:txBody>
                    <a:bodyPr/>
                    <a:lstStyle/>
                    <a:p>
                      <a:pPr marL="241300" marR="237490" algn="ctr">
                        <a:lnSpc>
                          <a:spcPts val="1340"/>
                        </a:lnSpc>
                        <a:spcBef>
                          <a:spcPts val="0"/>
                        </a:spcBef>
                        <a:spcAft>
                          <a:spcPts val="0"/>
                        </a:spcAft>
                      </a:pPr>
                      <a:r>
                        <a:rPr lang="en-US" sz="1100" b="1" baseline="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7 Units</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971550" marR="965835" algn="ctr">
                        <a:lnSpc>
                          <a:spcPts val="1340"/>
                        </a:lnSpc>
                        <a:spcBef>
                          <a:spcPts val="0"/>
                        </a:spcBef>
                        <a:spcAft>
                          <a:spcPts val="0"/>
                        </a:spcAft>
                      </a:pPr>
                      <a:r>
                        <a:rPr lang="en-US" sz="1100" b="1" baseline="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$725,000</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957389351"/>
                  </a:ext>
                </a:extLst>
              </a:tr>
            </a:tbl>
          </a:graphicData>
        </a:graphic>
      </p:graphicFrame>
      <p:pic>
        <p:nvPicPr>
          <p:cNvPr id="8" name="Picture 7">
            <a:extLst>
              <a:ext uri="{FF2B5EF4-FFF2-40B4-BE49-F238E27FC236}">
                <a16:creationId xmlns:a16="http://schemas.microsoft.com/office/drawing/2014/main" id="{E8E03B41-4BE8-4E4C-82AF-CDA766FC449E}"/>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7772400" y="0"/>
            <a:ext cx="4419600" cy="6858000"/>
          </a:xfrm>
          <a:prstGeom prst="rect">
            <a:avLst/>
          </a:prstGeom>
        </p:spPr>
      </p:pic>
    </p:spTree>
    <p:extLst>
      <p:ext uri="{BB962C8B-B14F-4D97-AF65-F5344CB8AC3E}">
        <p14:creationId xmlns:p14="http://schemas.microsoft.com/office/powerpoint/2010/main" val="300221991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0E1CAF-D087-194F-B779-FAC33B94C99C}"/>
              </a:ext>
            </a:extLst>
          </p:cNvPr>
          <p:cNvSpPr>
            <a:spLocks noGrp="1"/>
          </p:cNvSpPr>
          <p:nvPr>
            <p:ph type="title"/>
          </p:nvPr>
        </p:nvSpPr>
        <p:spPr>
          <a:xfrm>
            <a:off x="734244" y="741047"/>
            <a:ext cx="5900853" cy="502210"/>
          </a:xfrm>
        </p:spPr>
        <p:txBody>
          <a:bodyPr lIns="0" anchor="t">
            <a:noAutofit/>
          </a:bodyPr>
          <a:lstStyle/>
          <a:p>
            <a:pPr marR="0" lvl="0" algn="ctr">
              <a:spcBef>
                <a:spcPts val="0"/>
              </a:spcBef>
              <a:spcAft>
                <a:spcPts val="0"/>
              </a:spcAft>
              <a:buClr>
                <a:srgbClr val="1F4D78"/>
              </a:buClr>
              <a:buSzPts val="1200"/>
              <a:tabLst>
                <a:tab pos="648335" algn="l"/>
              </a:tabLst>
            </a:pPr>
            <a:r>
              <a:rPr lang="en-US" sz="2400" b="1" spc="-5" dirty="0">
                <a:solidFill>
                  <a:schemeClr val="bg1"/>
                </a:solidFill>
                <a:latin typeface="Tahoma" panose="020B0604030504040204" pitchFamily="34" charset="0"/>
                <a:ea typeface="Tahoma" panose="020B0604030504040204" pitchFamily="34" charset="0"/>
                <a:cs typeface="Tahoma" panose="020B0604030504040204" pitchFamily="34" charset="0"/>
              </a:rPr>
              <a:t>Maximum </a:t>
            </a:r>
            <a:r>
              <a:rPr lang="en-US" sz="2400" b="1" spc="-5" dirty="0" smtClean="0">
                <a:solidFill>
                  <a:schemeClr val="bg1"/>
                </a:solidFill>
                <a:latin typeface="Tahoma" panose="020B0604030504040204" pitchFamily="34" charset="0"/>
                <a:ea typeface="Tahoma" panose="020B0604030504040204" pitchFamily="34" charset="0"/>
                <a:cs typeface="Tahoma" panose="020B0604030504040204" pitchFamily="34" charset="0"/>
              </a:rPr>
              <a:t>Award Take-out</a:t>
            </a:r>
            <a:endParaRPr lang="en-US" sz="2400" b="1" spc="-5" dirty="0">
              <a:solidFill>
                <a:schemeClr val="bg1"/>
              </a:solidFill>
              <a:effectLst/>
              <a:latin typeface="Tahoma" panose="020B0604030504040204" pitchFamily="34" charset="0"/>
              <a:ea typeface="Tahoma" panose="020B0604030504040204" pitchFamily="34" charset="0"/>
              <a:cs typeface="Tahoma" panose="020B0604030504040204" pitchFamily="34" charset="0"/>
            </a:endParaRPr>
          </a:p>
        </p:txBody>
      </p:sp>
      <p:sp>
        <p:nvSpPr>
          <p:cNvPr id="6" name="Title 1">
            <a:extLst>
              <a:ext uri="{FF2B5EF4-FFF2-40B4-BE49-F238E27FC236}">
                <a16:creationId xmlns:a16="http://schemas.microsoft.com/office/drawing/2014/main" id="{312D0315-AE80-1740-A014-D8E0A9221EE0}"/>
              </a:ext>
            </a:extLst>
          </p:cNvPr>
          <p:cNvSpPr txBox="1">
            <a:spLocks/>
          </p:cNvSpPr>
          <p:nvPr/>
        </p:nvSpPr>
        <p:spPr>
          <a:xfrm>
            <a:off x="495300" y="1388222"/>
            <a:ext cx="6378742" cy="4227487"/>
          </a:xfrm>
          <a:prstGeom prst="rect">
            <a:avLst/>
          </a:prstGeom>
        </p:spPr>
        <p:txBody>
          <a:bodyPr vert="horz" lIns="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704850" marR="414655" indent="-285750" algn="just">
              <a:lnSpc>
                <a:spcPct val="115000"/>
              </a:lnSpc>
              <a:spcBef>
                <a:spcPts val="0"/>
              </a:spcBef>
              <a:spcAft>
                <a:spcPts val="0"/>
              </a:spcAft>
              <a:buFont typeface="Arial" panose="020B0604020202020204" pitchFamily="34" charset="0"/>
              <a:buChar char="•"/>
            </a:pPr>
            <a:r>
              <a:rPr lang="en-US" sz="1400" dirty="0">
                <a:solidFill>
                  <a:schemeClr val="bg1"/>
                </a:solidFill>
                <a:latin typeface="Tahoma" panose="020B0604030504040204" pitchFamily="34" charset="0"/>
                <a:ea typeface="Tahoma" panose="020B0604030504040204" pitchFamily="34" charset="0"/>
                <a:cs typeface="Tahoma" panose="020B0604030504040204" pitchFamily="34" charset="0"/>
              </a:rPr>
              <a:t>LHC</a:t>
            </a:r>
            <a:r>
              <a:rPr lang="en-US" sz="1400" spc="-3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400" dirty="0">
                <a:solidFill>
                  <a:schemeClr val="bg1"/>
                </a:solidFill>
                <a:latin typeface="Tahoma" panose="020B0604030504040204" pitchFamily="34" charset="0"/>
                <a:ea typeface="Tahoma" panose="020B0604030504040204" pitchFamily="34" charset="0"/>
                <a:cs typeface="Tahoma" panose="020B0604030504040204" pitchFamily="34" charset="0"/>
              </a:rPr>
              <a:t>will</a:t>
            </a:r>
            <a:r>
              <a:rPr lang="en-US" sz="1400" spc="-3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400" dirty="0">
                <a:solidFill>
                  <a:schemeClr val="bg1"/>
                </a:solidFill>
                <a:latin typeface="Tahoma" panose="020B0604030504040204" pitchFamily="34" charset="0"/>
                <a:ea typeface="Tahoma" panose="020B0604030504040204" pitchFamily="34" charset="0"/>
                <a:cs typeface="Tahoma" panose="020B0604030504040204" pitchFamily="34" charset="0"/>
              </a:rPr>
              <a:t>fund</a:t>
            </a:r>
            <a:r>
              <a:rPr lang="en-US" sz="1400" spc="-3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400" dirty="0">
                <a:solidFill>
                  <a:schemeClr val="bg1"/>
                </a:solidFill>
                <a:latin typeface="Tahoma" panose="020B0604030504040204" pitchFamily="34" charset="0"/>
                <a:ea typeface="Tahoma" panose="020B0604030504040204" pitchFamily="34" charset="0"/>
                <a:cs typeface="Tahoma" panose="020B0604030504040204" pitchFamily="34" charset="0"/>
              </a:rPr>
              <a:t>Take-out</a:t>
            </a:r>
            <a:r>
              <a:rPr lang="en-US" sz="1400" spc="-25"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400" dirty="0">
                <a:solidFill>
                  <a:schemeClr val="bg1"/>
                </a:solidFill>
                <a:latin typeface="Tahoma" panose="020B0604030504040204" pitchFamily="34" charset="0"/>
                <a:ea typeface="Tahoma" panose="020B0604030504040204" pitchFamily="34" charset="0"/>
                <a:cs typeface="Tahoma" panose="020B0604030504040204" pitchFamily="34" charset="0"/>
              </a:rPr>
              <a:t>Assistance</a:t>
            </a:r>
            <a:r>
              <a:rPr lang="en-US" sz="1400" spc="-2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400" dirty="0">
                <a:solidFill>
                  <a:schemeClr val="bg1"/>
                </a:solidFill>
                <a:latin typeface="Tahoma" panose="020B0604030504040204" pitchFamily="34" charset="0"/>
                <a:ea typeface="Tahoma" panose="020B0604030504040204" pitchFamily="34" charset="0"/>
                <a:cs typeface="Tahoma" panose="020B0604030504040204" pitchFamily="34" charset="0"/>
              </a:rPr>
              <a:t>on</a:t>
            </a:r>
            <a:r>
              <a:rPr lang="en-US" sz="1400" spc="-3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400" dirty="0">
                <a:solidFill>
                  <a:schemeClr val="bg1"/>
                </a:solidFill>
                <a:latin typeface="Tahoma" panose="020B0604030504040204" pitchFamily="34" charset="0"/>
                <a:ea typeface="Tahoma" panose="020B0604030504040204" pitchFamily="34" charset="0"/>
                <a:cs typeface="Tahoma" panose="020B0604030504040204" pitchFamily="34" charset="0"/>
              </a:rPr>
              <a:t>the</a:t>
            </a:r>
            <a:r>
              <a:rPr lang="en-US" sz="1400" spc="-3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400" dirty="0">
                <a:solidFill>
                  <a:schemeClr val="bg1"/>
                </a:solidFill>
                <a:latin typeface="Tahoma" panose="020B0604030504040204" pitchFamily="34" charset="0"/>
                <a:ea typeface="Tahoma" panose="020B0604030504040204" pitchFamily="34" charset="0"/>
                <a:cs typeface="Tahoma" panose="020B0604030504040204" pitchFamily="34" charset="0"/>
              </a:rPr>
              <a:t>Conversion</a:t>
            </a:r>
            <a:r>
              <a:rPr lang="en-US" sz="1400" spc="-25"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400" dirty="0">
                <a:solidFill>
                  <a:schemeClr val="bg1"/>
                </a:solidFill>
                <a:latin typeface="Tahoma" panose="020B0604030504040204" pitchFamily="34" charset="0"/>
                <a:ea typeface="Tahoma" panose="020B0604030504040204" pitchFamily="34" charset="0"/>
                <a:cs typeface="Tahoma" panose="020B0604030504040204" pitchFamily="34" charset="0"/>
              </a:rPr>
              <a:t>Date only</a:t>
            </a:r>
            <a:r>
              <a:rPr lang="en-US" sz="1400" spc="-15"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400" dirty="0">
                <a:solidFill>
                  <a:schemeClr val="bg1"/>
                </a:solidFill>
                <a:latin typeface="Tahoma" panose="020B0604030504040204" pitchFamily="34" charset="0"/>
                <a:ea typeface="Tahoma" panose="020B0604030504040204" pitchFamily="34" charset="0"/>
                <a:cs typeface="Tahoma" panose="020B0604030504040204" pitchFamily="34" charset="0"/>
              </a:rPr>
              <a:t>in</a:t>
            </a:r>
            <a:r>
              <a:rPr lang="en-US" sz="1400" spc="-3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400" dirty="0">
                <a:solidFill>
                  <a:schemeClr val="bg1"/>
                </a:solidFill>
                <a:latin typeface="Tahoma" panose="020B0604030504040204" pitchFamily="34" charset="0"/>
                <a:ea typeface="Tahoma" panose="020B0604030504040204" pitchFamily="34" charset="0"/>
                <a:cs typeface="Tahoma" panose="020B0604030504040204" pitchFamily="34" charset="0"/>
              </a:rPr>
              <a:t>an</a:t>
            </a:r>
            <a:r>
              <a:rPr lang="en-US" sz="1400" spc="-35"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400" dirty="0">
                <a:solidFill>
                  <a:schemeClr val="bg1"/>
                </a:solidFill>
                <a:latin typeface="Tahoma" panose="020B0604030504040204" pitchFamily="34" charset="0"/>
                <a:ea typeface="Tahoma" panose="020B0604030504040204" pitchFamily="34" charset="0"/>
                <a:cs typeface="Tahoma" panose="020B0604030504040204" pitchFamily="34" charset="0"/>
              </a:rPr>
              <a:t>amount</a:t>
            </a:r>
            <a:r>
              <a:rPr lang="en-US" sz="1400" spc="-25"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400" dirty="0">
                <a:solidFill>
                  <a:schemeClr val="bg1"/>
                </a:solidFill>
                <a:latin typeface="Tahoma" panose="020B0604030504040204" pitchFamily="34" charset="0"/>
                <a:ea typeface="Tahoma" panose="020B0604030504040204" pitchFamily="34" charset="0"/>
                <a:cs typeface="Tahoma" panose="020B0604030504040204" pitchFamily="34" charset="0"/>
              </a:rPr>
              <a:t>not</a:t>
            </a:r>
            <a:r>
              <a:rPr lang="en-US" sz="1400" spc="-2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400" dirty="0">
                <a:solidFill>
                  <a:schemeClr val="bg1"/>
                </a:solidFill>
                <a:latin typeface="Tahoma" panose="020B0604030504040204" pitchFamily="34" charset="0"/>
                <a:ea typeface="Tahoma" panose="020B0604030504040204" pitchFamily="34" charset="0"/>
                <a:cs typeface="Tahoma" panose="020B0604030504040204" pitchFamily="34" charset="0"/>
              </a:rPr>
              <a:t>exceeding</a:t>
            </a:r>
            <a:r>
              <a:rPr lang="en-US" sz="1400" spc="-3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400" dirty="0">
                <a:solidFill>
                  <a:schemeClr val="bg1"/>
                </a:solidFill>
                <a:latin typeface="Tahoma" panose="020B0604030504040204" pitchFamily="34" charset="0"/>
                <a:ea typeface="Tahoma" panose="020B0604030504040204" pitchFamily="34" charset="0"/>
                <a:cs typeface="Tahoma" panose="020B0604030504040204" pitchFamily="34" charset="0"/>
              </a:rPr>
              <a:t>the</a:t>
            </a:r>
            <a:r>
              <a:rPr lang="en-US" sz="1400" spc="-3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400" dirty="0">
                <a:solidFill>
                  <a:schemeClr val="bg1"/>
                </a:solidFill>
                <a:latin typeface="Tahoma" panose="020B0604030504040204" pitchFamily="34" charset="0"/>
                <a:ea typeface="Tahoma" panose="020B0604030504040204" pitchFamily="34" charset="0"/>
                <a:cs typeface="Tahoma" panose="020B0604030504040204" pitchFamily="34" charset="0"/>
              </a:rPr>
              <a:t>aggregate</a:t>
            </a:r>
            <a:r>
              <a:rPr lang="en-US" sz="1400" spc="-235"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400" dirty="0">
                <a:solidFill>
                  <a:schemeClr val="bg1"/>
                </a:solidFill>
                <a:latin typeface="Tahoma" panose="020B0604030504040204" pitchFamily="34" charset="0"/>
                <a:ea typeface="Tahoma" panose="020B0604030504040204" pitchFamily="34" charset="0"/>
                <a:cs typeface="Tahoma" panose="020B0604030504040204" pitchFamily="34" charset="0"/>
              </a:rPr>
              <a:t>advances on a Construction Loan plus accrued interest to the Conversion Date. </a:t>
            </a:r>
            <a:endParaRPr lang="en-US" sz="1400" dirty="0" smtClean="0">
              <a:solidFill>
                <a:schemeClr val="bg1"/>
              </a:solidFill>
              <a:latin typeface="Tahoma" panose="020B0604030504040204" pitchFamily="34" charset="0"/>
              <a:ea typeface="Tahoma" panose="020B0604030504040204" pitchFamily="34" charset="0"/>
              <a:cs typeface="Tahoma" panose="020B0604030504040204" pitchFamily="34" charset="0"/>
            </a:endParaRPr>
          </a:p>
          <a:p>
            <a:pPr marL="704850" marR="414655" indent="-285750" algn="just">
              <a:lnSpc>
                <a:spcPct val="115000"/>
              </a:lnSpc>
              <a:spcBef>
                <a:spcPts val="0"/>
              </a:spcBef>
              <a:spcAft>
                <a:spcPts val="0"/>
              </a:spcAft>
              <a:buFont typeface="Arial" panose="020B0604020202020204" pitchFamily="34" charset="0"/>
              <a:buChar char="•"/>
            </a:pPr>
            <a:endParaRPr lang="en-US" sz="1400" dirty="0" smtClean="0">
              <a:solidFill>
                <a:schemeClr val="bg1"/>
              </a:solidFill>
              <a:latin typeface="Tahoma" panose="020B0604030504040204" pitchFamily="34" charset="0"/>
              <a:ea typeface="Tahoma" panose="020B0604030504040204" pitchFamily="34" charset="0"/>
              <a:cs typeface="Tahoma" panose="020B0604030504040204" pitchFamily="34" charset="0"/>
            </a:endParaRPr>
          </a:p>
          <a:p>
            <a:pPr marL="704850" marR="414655" indent="-285750" algn="just">
              <a:lnSpc>
                <a:spcPct val="115000"/>
              </a:lnSpc>
              <a:spcBef>
                <a:spcPts val="0"/>
              </a:spcBef>
              <a:spcAft>
                <a:spcPts val="0"/>
              </a:spcAft>
              <a:buFont typeface="Arial" panose="020B0604020202020204" pitchFamily="34" charset="0"/>
              <a:buChar char="•"/>
            </a:pPr>
            <a:r>
              <a:rPr lang="en-US" sz="1400" dirty="0" smtClean="0">
                <a:solidFill>
                  <a:schemeClr val="bg1"/>
                </a:solidFill>
                <a:latin typeface="Tahoma" panose="020B0604030504040204" pitchFamily="34" charset="0"/>
                <a:ea typeface="Tahoma" panose="020B0604030504040204" pitchFamily="34" charset="0"/>
                <a:cs typeface="Tahoma" panose="020B0604030504040204" pitchFamily="34" charset="0"/>
              </a:rPr>
              <a:t>Change </a:t>
            </a:r>
            <a:r>
              <a:rPr lang="en-US" sz="1400" dirty="0">
                <a:solidFill>
                  <a:schemeClr val="bg1"/>
                </a:solidFill>
                <a:latin typeface="Tahoma" panose="020B0604030504040204" pitchFamily="34" charset="0"/>
                <a:ea typeface="Tahoma" panose="020B0604030504040204" pitchFamily="34" charset="0"/>
                <a:cs typeface="Tahoma" panose="020B0604030504040204" pitchFamily="34" charset="0"/>
              </a:rPr>
              <a:t>orders will be reviewed and approved only on an as-needed</a:t>
            </a:r>
            <a:r>
              <a:rPr lang="en-US" sz="1400" spc="5"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400" dirty="0">
                <a:solidFill>
                  <a:schemeClr val="bg1"/>
                </a:solidFill>
                <a:latin typeface="Tahoma" panose="020B0604030504040204" pitchFamily="34" charset="0"/>
                <a:ea typeface="Tahoma" panose="020B0604030504040204" pitchFamily="34" charset="0"/>
                <a:cs typeface="Tahoma" panose="020B0604030504040204" pitchFamily="34" charset="0"/>
              </a:rPr>
              <a:t>basis.</a:t>
            </a:r>
            <a:r>
              <a:rPr lang="en-US" sz="1400" spc="5" dirty="0">
                <a:solidFill>
                  <a:schemeClr val="bg1"/>
                </a:solidFill>
                <a:latin typeface="Tahoma" panose="020B0604030504040204" pitchFamily="34" charset="0"/>
                <a:ea typeface="Tahoma" panose="020B0604030504040204" pitchFamily="34" charset="0"/>
                <a:cs typeface="Tahoma" panose="020B0604030504040204" pitchFamily="34" charset="0"/>
              </a:rPr>
              <a:t> </a:t>
            </a:r>
            <a:endParaRPr lang="en-US" sz="1400" spc="5" dirty="0" smtClean="0">
              <a:solidFill>
                <a:schemeClr val="bg1"/>
              </a:solidFill>
              <a:latin typeface="Tahoma" panose="020B0604030504040204" pitchFamily="34" charset="0"/>
              <a:ea typeface="Tahoma" panose="020B0604030504040204" pitchFamily="34" charset="0"/>
              <a:cs typeface="Tahoma" panose="020B0604030504040204" pitchFamily="34" charset="0"/>
            </a:endParaRPr>
          </a:p>
          <a:p>
            <a:pPr marL="704850" marR="414655" indent="-285750" algn="just">
              <a:lnSpc>
                <a:spcPct val="115000"/>
              </a:lnSpc>
              <a:spcBef>
                <a:spcPts val="0"/>
              </a:spcBef>
              <a:spcAft>
                <a:spcPts val="0"/>
              </a:spcAft>
              <a:buFont typeface="Arial" panose="020B0604020202020204" pitchFamily="34" charset="0"/>
              <a:buChar char="•"/>
            </a:pPr>
            <a:endParaRPr lang="en-US" sz="1400" spc="5" dirty="0" smtClean="0">
              <a:solidFill>
                <a:schemeClr val="bg1"/>
              </a:solidFill>
              <a:latin typeface="Tahoma" panose="020B0604030504040204" pitchFamily="34" charset="0"/>
              <a:ea typeface="Tahoma" panose="020B0604030504040204" pitchFamily="34" charset="0"/>
              <a:cs typeface="Tahoma" panose="020B0604030504040204" pitchFamily="34" charset="0"/>
            </a:endParaRPr>
          </a:p>
          <a:p>
            <a:pPr marL="704850" marR="414655" indent="-285750" algn="just">
              <a:lnSpc>
                <a:spcPct val="115000"/>
              </a:lnSpc>
              <a:spcBef>
                <a:spcPts val="0"/>
              </a:spcBef>
              <a:spcAft>
                <a:spcPts val="0"/>
              </a:spcAft>
              <a:buFont typeface="Arial" panose="020B0604020202020204" pitchFamily="34" charset="0"/>
              <a:buChar char="•"/>
            </a:pPr>
            <a:r>
              <a:rPr lang="en-US" sz="1400" spc="5" dirty="0" smtClean="0">
                <a:solidFill>
                  <a:schemeClr val="bg1"/>
                </a:solidFill>
                <a:latin typeface="Tahoma" panose="020B0604030504040204" pitchFamily="34" charset="0"/>
                <a:ea typeface="Tahoma" panose="020B0604030504040204" pitchFamily="34" charset="0"/>
                <a:cs typeface="Tahoma" panose="020B0604030504040204" pitchFamily="34" charset="0"/>
              </a:rPr>
              <a:t>Change </a:t>
            </a:r>
            <a:r>
              <a:rPr lang="en-US" sz="1400" spc="5" dirty="0">
                <a:solidFill>
                  <a:schemeClr val="bg1"/>
                </a:solidFill>
                <a:latin typeface="Tahoma" panose="020B0604030504040204" pitchFamily="34" charset="0"/>
                <a:ea typeface="Tahoma" panose="020B0604030504040204" pitchFamily="34" charset="0"/>
                <a:cs typeface="Tahoma" panose="020B0604030504040204" pitchFamily="34" charset="0"/>
              </a:rPr>
              <a:t>orders may not be used to exceed the maximum amount of NLRP3 Take-out Assistance; development costs that exceed the maximum Take-out Assistance will be the sole responsibility of the Borrower.  </a:t>
            </a:r>
            <a:endParaRPr lang="en-US" sz="1400" spc="5" dirty="0" smtClean="0">
              <a:solidFill>
                <a:schemeClr val="bg1"/>
              </a:solidFill>
              <a:latin typeface="Tahoma" panose="020B0604030504040204" pitchFamily="34" charset="0"/>
              <a:ea typeface="Tahoma" panose="020B0604030504040204" pitchFamily="34" charset="0"/>
              <a:cs typeface="Tahoma" panose="020B0604030504040204" pitchFamily="34" charset="0"/>
            </a:endParaRPr>
          </a:p>
          <a:p>
            <a:pPr marL="419100" marR="414655" algn="just">
              <a:lnSpc>
                <a:spcPct val="115000"/>
              </a:lnSpc>
              <a:spcBef>
                <a:spcPts val="0"/>
              </a:spcBef>
              <a:spcAft>
                <a:spcPts val="0"/>
              </a:spcAft>
            </a:pPr>
            <a:endParaRPr lang="en-US" sz="1400" spc="5" dirty="0" smtClean="0">
              <a:solidFill>
                <a:schemeClr val="bg1"/>
              </a:solidFill>
              <a:latin typeface="Tahoma" panose="020B0604030504040204" pitchFamily="34" charset="0"/>
              <a:ea typeface="Tahoma" panose="020B0604030504040204" pitchFamily="34" charset="0"/>
              <a:cs typeface="Tahoma" panose="020B0604030504040204" pitchFamily="34" charset="0"/>
            </a:endParaRPr>
          </a:p>
          <a:p>
            <a:pPr marL="704850" marR="414655" indent="-285750" algn="just">
              <a:lnSpc>
                <a:spcPct val="115000"/>
              </a:lnSpc>
              <a:spcBef>
                <a:spcPts val="0"/>
              </a:spcBef>
              <a:spcAft>
                <a:spcPts val="0"/>
              </a:spcAft>
              <a:buFont typeface="Arial" panose="020B0604020202020204" pitchFamily="34" charset="0"/>
              <a:buChar char="•"/>
            </a:pPr>
            <a:r>
              <a:rPr lang="en-US" sz="1400" dirty="0" smtClean="0">
                <a:solidFill>
                  <a:schemeClr val="bg1"/>
                </a:solidFill>
                <a:latin typeface="Tahoma" panose="020B0604030504040204" pitchFamily="34" charset="0"/>
                <a:ea typeface="Tahoma" panose="020B0604030504040204" pitchFamily="34" charset="0"/>
                <a:cs typeface="Tahoma" panose="020B0604030504040204" pitchFamily="34" charset="0"/>
              </a:rPr>
              <a:t>No</a:t>
            </a:r>
            <a:r>
              <a:rPr lang="en-US" sz="1400" spc="5"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400" dirty="0">
                <a:solidFill>
                  <a:schemeClr val="bg1"/>
                </a:solidFill>
                <a:latin typeface="Tahoma" panose="020B0604030504040204" pitchFamily="34" charset="0"/>
                <a:ea typeface="Tahoma" panose="020B0604030504040204" pitchFamily="34" charset="0"/>
                <a:cs typeface="Tahoma" panose="020B0604030504040204" pitchFamily="34" charset="0"/>
              </a:rPr>
              <a:t>change</a:t>
            </a:r>
            <a:r>
              <a:rPr lang="en-US" sz="1400" spc="5"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400" dirty="0">
                <a:solidFill>
                  <a:schemeClr val="bg1"/>
                </a:solidFill>
                <a:latin typeface="Tahoma" panose="020B0604030504040204" pitchFamily="34" charset="0"/>
                <a:ea typeface="Tahoma" panose="020B0604030504040204" pitchFamily="34" charset="0"/>
                <a:cs typeface="Tahoma" panose="020B0604030504040204" pitchFamily="34" charset="0"/>
              </a:rPr>
              <a:t>order</a:t>
            </a:r>
            <a:r>
              <a:rPr lang="en-US" sz="1400" spc="5"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400" dirty="0">
                <a:solidFill>
                  <a:schemeClr val="bg1"/>
                </a:solidFill>
                <a:latin typeface="Tahoma" panose="020B0604030504040204" pitchFamily="34" charset="0"/>
                <a:ea typeface="Tahoma" panose="020B0604030504040204" pitchFamily="34" charset="0"/>
                <a:cs typeface="Tahoma" panose="020B0604030504040204" pitchFamily="34" charset="0"/>
              </a:rPr>
              <a:t>should</a:t>
            </a:r>
            <a:r>
              <a:rPr lang="en-US" sz="1400" spc="5"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400" dirty="0">
                <a:solidFill>
                  <a:schemeClr val="bg1"/>
                </a:solidFill>
                <a:latin typeface="Tahoma" panose="020B0604030504040204" pitchFamily="34" charset="0"/>
                <a:ea typeface="Tahoma" panose="020B0604030504040204" pitchFamily="34" charset="0"/>
                <a:cs typeface="Tahoma" panose="020B0604030504040204" pitchFamily="34" charset="0"/>
              </a:rPr>
              <a:t>be</a:t>
            </a:r>
            <a:r>
              <a:rPr lang="en-US" sz="1400" spc="5"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400" dirty="0">
                <a:solidFill>
                  <a:schemeClr val="bg1"/>
                </a:solidFill>
                <a:latin typeface="Tahoma" panose="020B0604030504040204" pitchFamily="34" charset="0"/>
                <a:ea typeface="Tahoma" panose="020B0604030504040204" pitchFamily="34" charset="0"/>
                <a:cs typeface="Tahoma" panose="020B0604030504040204" pitchFamily="34" charset="0"/>
              </a:rPr>
              <a:t>undertaken</a:t>
            </a:r>
            <a:r>
              <a:rPr lang="en-US" sz="1400" spc="5"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400" dirty="0">
                <a:solidFill>
                  <a:schemeClr val="bg1"/>
                </a:solidFill>
                <a:latin typeface="Tahoma" panose="020B0604030504040204" pitchFamily="34" charset="0"/>
                <a:ea typeface="Tahoma" panose="020B0604030504040204" pitchFamily="34" charset="0"/>
                <a:cs typeface="Tahoma" panose="020B0604030504040204" pitchFamily="34" charset="0"/>
              </a:rPr>
              <a:t>unless</a:t>
            </a:r>
            <a:r>
              <a:rPr lang="en-US" sz="1400" spc="5"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400" dirty="0">
                <a:solidFill>
                  <a:schemeClr val="bg1"/>
                </a:solidFill>
                <a:latin typeface="Tahoma" panose="020B0604030504040204" pitchFamily="34" charset="0"/>
                <a:ea typeface="Tahoma" panose="020B0604030504040204" pitchFamily="34" charset="0"/>
                <a:cs typeface="Tahoma" panose="020B0604030504040204" pitchFamily="34" charset="0"/>
              </a:rPr>
              <a:t>there</a:t>
            </a:r>
            <a:r>
              <a:rPr lang="en-US" sz="1400" spc="5"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400" dirty="0">
                <a:solidFill>
                  <a:schemeClr val="bg1"/>
                </a:solidFill>
                <a:latin typeface="Tahoma" panose="020B0604030504040204" pitchFamily="34" charset="0"/>
                <a:ea typeface="Tahoma" panose="020B0604030504040204" pitchFamily="34" charset="0"/>
                <a:cs typeface="Tahoma" panose="020B0604030504040204" pitchFamily="34" charset="0"/>
              </a:rPr>
              <a:t>has</a:t>
            </a:r>
            <a:r>
              <a:rPr lang="en-US" sz="1400" spc="5"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400" dirty="0">
                <a:solidFill>
                  <a:schemeClr val="bg1"/>
                </a:solidFill>
                <a:latin typeface="Tahoma" panose="020B0604030504040204" pitchFamily="34" charset="0"/>
                <a:ea typeface="Tahoma" panose="020B0604030504040204" pitchFamily="34" charset="0"/>
                <a:cs typeface="Tahoma" panose="020B0604030504040204" pitchFamily="34" charset="0"/>
              </a:rPr>
              <a:t>been</a:t>
            </a:r>
            <a:r>
              <a:rPr lang="en-US" sz="1400" spc="5"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400" dirty="0">
                <a:solidFill>
                  <a:schemeClr val="bg1"/>
                </a:solidFill>
                <a:latin typeface="Tahoma" panose="020B0604030504040204" pitchFamily="34" charset="0"/>
                <a:ea typeface="Tahoma" panose="020B0604030504040204" pitchFamily="34" charset="0"/>
                <a:cs typeface="Tahoma" panose="020B0604030504040204" pitchFamily="34" charset="0"/>
              </a:rPr>
              <a:t>expressed</a:t>
            </a:r>
            <a:r>
              <a:rPr lang="en-US" sz="1400" spc="5"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400" dirty="0">
                <a:solidFill>
                  <a:schemeClr val="bg1"/>
                </a:solidFill>
                <a:latin typeface="Tahoma" panose="020B0604030504040204" pitchFamily="34" charset="0"/>
                <a:ea typeface="Tahoma" panose="020B0604030504040204" pitchFamily="34" charset="0"/>
                <a:cs typeface="Tahoma" panose="020B0604030504040204" pitchFamily="34" charset="0"/>
              </a:rPr>
              <a:t>written</a:t>
            </a:r>
            <a:r>
              <a:rPr lang="en-US" sz="1400" spc="5"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400" dirty="0">
                <a:solidFill>
                  <a:schemeClr val="bg1"/>
                </a:solidFill>
                <a:latin typeface="Tahoma" panose="020B0604030504040204" pitchFamily="34" charset="0"/>
                <a:ea typeface="Tahoma" panose="020B0604030504040204" pitchFamily="34" charset="0"/>
                <a:cs typeface="Tahoma" panose="020B0604030504040204" pitchFamily="34" charset="0"/>
              </a:rPr>
              <a:t>approval by</a:t>
            </a:r>
            <a:r>
              <a:rPr lang="en-US" sz="1400" spc="-1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400" dirty="0">
                <a:solidFill>
                  <a:schemeClr val="bg1"/>
                </a:solidFill>
                <a:latin typeface="Tahoma" panose="020B0604030504040204" pitchFamily="34" charset="0"/>
                <a:ea typeface="Tahoma" panose="020B0604030504040204" pitchFamily="34" charset="0"/>
                <a:cs typeface="Tahoma" panose="020B0604030504040204" pitchFamily="34" charset="0"/>
              </a:rPr>
              <a:t>the</a:t>
            </a:r>
            <a:r>
              <a:rPr lang="en-US" sz="1400" spc="-1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400" dirty="0">
                <a:solidFill>
                  <a:schemeClr val="bg1"/>
                </a:solidFill>
                <a:latin typeface="Tahoma" panose="020B0604030504040204" pitchFamily="34" charset="0"/>
                <a:ea typeface="Tahoma" panose="020B0604030504040204" pitchFamily="34" charset="0"/>
                <a:cs typeface="Tahoma" panose="020B0604030504040204" pitchFamily="34" charset="0"/>
              </a:rPr>
              <a:t>LHC.</a:t>
            </a:r>
          </a:p>
          <a:p>
            <a:pPr marL="419100" marR="414655" algn="just">
              <a:lnSpc>
                <a:spcPct val="115000"/>
              </a:lnSpc>
              <a:spcBef>
                <a:spcPts val="5"/>
              </a:spcBef>
              <a:spcAft>
                <a:spcPts val="0"/>
              </a:spcAft>
            </a:pPr>
            <a:endParaRPr lang="en-US" sz="1400" dirty="0">
              <a:effectLst/>
              <a:latin typeface="Calibri" panose="020F0502020204030204" pitchFamily="34" charset="0"/>
              <a:ea typeface="Calibri" panose="020F0502020204030204" pitchFamily="34" charset="0"/>
            </a:endParaRPr>
          </a:p>
        </p:txBody>
      </p:sp>
      <p:pic>
        <p:nvPicPr>
          <p:cNvPr id="7" name="Picture 6">
            <a:extLst>
              <a:ext uri="{FF2B5EF4-FFF2-40B4-BE49-F238E27FC236}">
                <a16:creationId xmlns:a16="http://schemas.microsoft.com/office/drawing/2014/main" id="{9DF00645-D1A1-A049-A5E0-F82CC2591325}"/>
              </a:ext>
            </a:extLst>
          </p:cNvPr>
          <p:cNvPicPr>
            <a:picLocks noChangeAspect="1"/>
          </p:cNvPicPr>
          <p:nvPr/>
        </p:nvPicPr>
        <p:blipFill>
          <a:blip r:embed="rId2"/>
          <a:stretch>
            <a:fillRect/>
          </a:stretch>
        </p:blipFill>
        <p:spPr>
          <a:xfrm>
            <a:off x="647700" y="6000749"/>
            <a:ext cx="2277344" cy="417513"/>
          </a:xfrm>
          <a:prstGeom prst="rect">
            <a:avLst/>
          </a:prstGeom>
        </p:spPr>
      </p:pic>
      <p:pic>
        <p:nvPicPr>
          <p:cNvPr id="8" name="Picture 7">
            <a:extLst>
              <a:ext uri="{FF2B5EF4-FFF2-40B4-BE49-F238E27FC236}">
                <a16:creationId xmlns:a16="http://schemas.microsoft.com/office/drawing/2014/main" id="{C6AB25AB-69AC-DA4A-BDE0-B699F1C60FA0}"/>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8117206" y="0"/>
            <a:ext cx="4074794" cy="6858001"/>
          </a:xfrm>
          <a:prstGeom prst="rect">
            <a:avLst/>
          </a:prstGeom>
        </p:spPr>
      </p:pic>
    </p:spTree>
    <p:extLst>
      <p:ext uri="{BB962C8B-B14F-4D97-AF65-F5344CB8AC3E}">
        <p14:creationId xmlns:p14="http://schemas.microsoft.com/office/powerpoint/2010/main" val="91443027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0E1CAF-D087-194F-B779-FAC33B94C99C}"/>
              </a:ext>
            </a:extLst>
          </p:cNvPr>
          <p:cNvSpPr>
            <a:spLocks noGrp="1"/>
          </p:cNvSpPr>
          <p:nvPr>
            <p:ph type="title"/>
          </p:nvPr>
        </p:nvSpPr>
        <p:spPr>
          <a:xfrm>
            <a:off x="495300" y="600450"/>
            <a:ext cx="6619483" cy="502210"/>
          </a:xfrm>
        </p:spPr>
        <p:txBody>
          <a:bodyPr lIns="0" anchor="t">
            <a:normAutofit fontScale="90000"/>
          </a:bodyPr>
          <a:lstStyle/>
          <a:p>
            <a:pPr marR="0" lvl="0" algn="ctr">
              <a:spcBef>
                <a:spcPts val="300"/>
              </a:spcBef>
              <a:spcAft>
                <a:spcPts val="0"/>
              </a:spcAft>
              <a:buClr>
                <a:srgbClr val="1F4D78"/>
              </a:buClr>
              <a:buSzPts val="1200"/>
              <a:tabLst>
                <a:tab pos="648335" algn="l"/>
              </a:tabLst>
            </a:pPr>
            <a:r>
              <a:rPr lang="en-US" sz="2800" b="1" spc="-5" dirty="0" smtClean="0">
                <a:solidFill>
                  <a:schemeClr val="bg1"/>
                </a:solidFill>
                <a:latin typeface="Tahoma" panose="020B0604030504040204" pitchFamily="34" charset="0"/>
                <a:ea typeface="Tahoma" panose="020B0604030504040204" pitchFamily="34" charset="0"/>
                <a:cs typeface="Tahoma" panose="020B0604030504040204" pitchFamily="34" charset="0"/>
              </a:rPr>
              <a:t>Program requirements</a:t>
            </a:r>
            <a:endParaRPr lang="en-US" sz="2800" b="1" spc="-5" dirty="0">
              <a:solidFill>
                <a:schemeClr val="bg1"/>
              </a:solidFill>
              <a:effectLst/>
              <a:latin typeface="Tahoma" panose="020B0604030504040204" pitchFamily="34" charset="0"/>
              <a:ea typeface="Tahoma" panose="020B0604030504040204" pitchFamily="34" charset="0"/>
              <a:cs typeface="Tahoma" panose="020B0604030504040204" pitchFamily="34" charset="0"/>
            </a:endParaRPr>
          </a:p>
        </p:txBody>
      </p:sp>
      <p:sp>
        <p:nvSpPr>
          <p:cNvPr id="6" name="Title 1">
            <a:extLst>
              <a:ext uri="{FF2B5EF4-FFF2-40B4-BE49-F238E27FC236}">
                <a16:creationId xmlns:a16="http://schemas.microsoft.com/office/drawing/2014/main" id="{312D0315-AE80-1740-A014-D8E0A9221EE0}"/>
              </a:ext>
            </a:extLst>
          </p:cNvPr>
          <p:cNvSpPr txBox="1">
            <a:spLocks/>
          </p:cNvSpPr>
          <p:nvPr/>
        </p:nvSpPr>
        <p:spPr>
          <a:xfrm>
            <a:off x="495300" y="1388222"/>
            <a:ext cx="6378742" cy="2682875"/>
          </a:xfrm>
          <a:prstGeom prst="rect">
            <a:avLst/>
          </a:prstGeom>
        </p:spPr>
        <p:txBody>
          <a:bodyPr vert="horz" lIns="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419100" marR="0">
              <a:spcBef>
                <a:spcPts val="0"/>
              </a:spcBef>
              <a:spcAft>
                <a:spcPts val="0"/>
              </a:spcAft>
            </a:pPr>
            <a:endParaRPr lang="en-US" sz="1600" dirty="0">
              <a:solidFill>
                <a:schemeClr val="bg1"/>
              </a:solidFill>
              <a:effectLst/>
              <a:latin typeface="Tahoma" panose="020B0604030504040204" pitchFamily="34" charset="0"/>
              <a:ea typeface="Tahoma" panose="020B0604030504040204" pitchFamily="34" charset="0"/>
              <a:cs typeface="Tahoma" panose="020B0604030504040204" pitchFamily="34" charset="0"/>
            </a:endParaRPr>
          </a:p>
        </p:txBody>
      </p:sp>
      <p:pic>
        <p:nvPicPr>
          <p:cNvPr id="7" name="Picture 6">
            <a:extLst>
              <a:ext uri="{FF2B5EF4-FFF2-40B4-BE49-F238E27FC236}">
                <a16:creationId xmlns:a16="http://schemas.microsoft.com/office/drawing/2014/main" id="{9DF00645-D1A1-A049-A5E0-F82CC2591325}"/>
              </a:ext>
            </a:extLst>
          </p:cNvPr>
          <p:cNvPicPr>
            <a:picLocks noChangeAspect="1"/>
          </p:cNvPicPr>
          <p:nvPr/>
        </p:nvPicPr>
        <p:blipFill>
          <a:blip r:embed="rId2"/>
          <a:stretch>
            <a:fillRect/>
          </a:stretch>
        </p:blipFill>
        <p:spPr>
          <a:xfrm>
            <a:off x="647700" y="6000749"/>
            <a:ext cx="2277344" cy="417513"/>
          </a:xfrm>
          <a:prstGeom prst="rect">
            <a:avLst/>
          </a:prstGeom>
        </p:spPr>
      </p:pic>
      <p:sp>
        <p:nvSpPr>
          <p:cNvPr id="3" name="Rectangle 2"/>
          <p:cNvSpPr/>
          <p:nvPr/>
        </p:nvSpPr>
        <p:spPr>
          <a:xfrm>
            <a:off x="757041" y="1185652"/>
            <a:ext cx="6096000" cy="4401205"/>
          </a:xfrm>
          <a:prstGeom prst="rect">
            <a:avLst/>
          </a:prstGeom>
        </p:spPr>
        <p:txBody>
          <a:bodyPr>
            <a:spAutoFit/>
          </a:bodyPr>
          <a:lstStyle/>
          <a:p>
            <a:pPr algn="just"/>
            <a:r>
              <a:rPr lang="en-US" sz="1400" dirty="0">
                <a:solidFill>
                  <a:schemeClr val="bg1"/>
                </a:solidFill>
                <a:latin typeface="Tahoma" panose="020B0604030504040204" pitchFamily="34" charset="0"/>
                <a:ea typeface="Tahoma" panose="020B0604030504040204" pitchFamily="34" charset="0"/>
                <a:cs typeface="Tahoma" panose="020B0604030504040204" pitchFamily="34" charset="0"/>
              </a:rPr>
              <a:t>To be eligible under the NLRP3 Initiative, a property must be a residential rental property to be repaired, reconstructed, or newly constructed (residential rental property owners ineligible) and must satisfy each of the following criteria</a:t>
            </a:r>
            <a:r>
              <a:rPr lang="en-US" sz="1400" dirty="0" smtClean="0">
                <a:solidFill>
                  <a:schemeClr val="bg1"/>
                </a:solidFill>
                <a:latin typeface="Tahoma" panose="020B0604030504040204" pitchFamily="34" charset="0"/>
                <a:ea typeface="Tahoma" panose="020B0604030504040204" pitchFamily="34" charset="0"/>
                <a:cs typeface="Tahoma" panose="020B0604030504040204" pitchFamily="34" charset="0"/>
              </a:rPr>
              <a:t>:</a:t>
            </a:r>
          </a:p>
          <a:p>
            <a:pPr algn="just"/>
            <a:endParaRPr lang="en-US" sz="14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marL="285750" indent="-285750" algn="just">
              <a:buFont typeface="Arial" panose="020B0604020202020204" pitchFamily="34" charset="0"/>
              <a:buChar char="•"/>
            </a:pPr>
            <a:r>
              <a:rPr lang="en-US" sz="1400" dirty="0">
                <a:solidFill>
                  <a:schemeClr val="bg1"/>
                </a:solidFill>
                <a:latin typeface="Tahoma" panose="020B0604030504040204" pitchFamily="34" charset="0"/>
                <a:ea typeface="Tahoma" panose="020B0604030504040204" pitchFamily="34" charset="0"/>
                <a:cs typeface="Tahoma" panose="020B0604030504040204" pitchFamily="34" charset="0"/>
              </a:rPr>
              <a:t>Applications involving the construction of New Units may be submitted only by an </a:t>
            </a:r>
            <a:r>
              <a:rPr lang="en-US" sz="1400" dirty="0" smtClean="0">
                <a:solidFill>
                  <a:schemeClr val="bg1"/>
                </a:solidFill>
                <a:latin typeface="Tahoma" panose="020B0604030504040204" pitchFamily="34" charset="0"/>
                <a:ea typeface="Tahoma" panose="020B0604030504040204" pitchFamily="34" charset="0"/>
                <a:cs typeface="Tahoma" panose="020B0604030504040204" pitchFamily="34" charset="0"/>
              </a:rPr>
              <a:t>Eligible Applicant </a:t>
            </a:r>
            <a:r>
              <a:rPr lang="en-US" sz="1400" dirty="0">
                <a:solidFill>
                  <a:schemeClr val="bg1"/>
                </a:solidFill>
                <a:latin typeface="Tahoma" panose="020B0604030504040204" pitchFamily="34" charset="0"/>
                <a:ea typeface="Tahoma" panose="020B0604030504040204" pitchFamily="34" charset="0"/>
                <a:cs typeface="Tahoma" panose="020B0604030504040204" pitchFamily="34" charset="0"/>
              </a:rPr>
              <a:t>that is a CHDO, NPO, PHA, or </a:t>
            </a:r>
            <a:r>
              <a:rPr lang="en-US" sz="1400" dirty="0" smtClean="0">
                <a:solidFill>
                  <a:schemeClr val="bg1"/>
                </a:solidFill>
                <a:latin typeface="Tahoma" panose="020B0604030504040204" pitchFamily="34" charset="0"/>
                <a:ea typeface="Tahoma" panose="020B0604030504040204" pitchFamily="34" charset="0"/>
                <a:cs typeface="Tahoma" panose="020B0604030504040204" pitchFamily="34" charset="0"/>
              </a:rPr>
              <a:t>LDA</a:t>
            </a:r>
          </a:p>
          <a:p>
            <a:pPr marL="285750" indent="-285750" algn="just">
              <a:buFont typeface="Arial" panose="020B0604020202020204" pitchFamily="34" charset="0"/>
              <a:buChar char="•"/>
            </a:pPr>
            <a:endParaRPr lang="en-US" sz="14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marL="285750" indent="-285750" algn="just">
              <a:buFont typeface="Arial" panose="020B0604020202020204" pitchFamily="34" charset="0"/>
              <a:buChar char="•"/>
            </a:pPr>
            <a:r>
              <a:rPr lang="en-US" sz="1400" dirty="0" smtClean="0">
                <a:solidFill>
                  <a:schemeClr val="bg1"/>
                </a:solidFill>
                <a:latin typeface="Tahoma" panose="020B0604030504040204" pitchFamily="34" charset="0"/>
                <a:ea typeface="Tahoma" panose="020B0604030504040204" pitchFamily="34" charset="0"/>
                <a:cs typeface="Tahoma" panose="020B0604030504040204" pitchFamily="34" charset="0"/>
              </a:rPr>
              <a:t>Must </a:t>
            </a:r>
            <a:r>
              <a:rPr lang="en-US" sz="1400" dirty="0">
                <a:solidFill>
                  <a:schemeClr val="bg1"/>
                </a:solidFill>
                <a:latin typeface="Tahoma" panose="020B0604030504040204" pitchFamily="34" charset="0"/>
                <a:ea typeface="Tahoma" panose="020B0604030504040204" pitchFamily="34" charset="0"/>
                <a:cs typeface="Tahoma" panose="020B0604030504040204" pitchFamily="34" charset="0"/>
              </a:rPr>
              <a:t>be a residential rental structure with up to 7 </a:t>
            </a:r>
            <a:r>
              <a:rPr lang="en-US" sz="1400" dirty="0" smtClean="0">
                <a:solidFill>
                  <a:schemeClr val="bg1"/>
                </a:solidFill>
                <a:latin typeface="Tahoma" panose="020B0604030504040204" pitchFamily="34" charset="0"/>
                <a:ea typeface="Tahoma" panose="020B0604030504040204" pitchFamily="34" charset="0"/>
                <a:cs typeface="Tahoma" panose="020B0604030504040204" pitchFamily="34" charset="0"/>
              </a:rPr>
              <a:t>units</a:t>
            </a:r>
            <a:r>
              <a:rPr lang="en-US" sz="1400" dirty="0">
                <a:solidFill>
                  <a:schemeClr val="bg1"/>
                </a:solidFill>
                <a:latin typeface="Tahoma" panose="020B0604030504040204" pitchFamily="34" charset="0"/>
                <a:ea typeface="Tahoma" panose="020B0604030504040204" pitchFamily="34" charset="0"/>
                <a:cs typeface="Tahoma" panose="020B0604030504040204" pitchFamily="34" charset="0"/>
              </a:rPr>
              <a:t>;</a:t>
            </a:r>
            <a:endParaRPr lang="en-US" sz="1400" dirty="0" smtClean="0">
              <a:solidFill>
                <a:schemeClr val="bg1"/>
              </a:solidFill>
              <a:latin typeface="Tahoma" panose="020B0604030504040204" pitchFamily="34" charset="0"/>
              <a:ea typeface="Tahoma" panose="020B0604030504040204" pitchFamily="34" charset="0"/>
              <a:cs typeface="Tahoma" panose="020B0604030504040204" pitchFamily="34" charset="0"/>
            </a:endParaRPr>
          </a:p>
          <a:p>
            <a:pPr marL="285750" indent="-285750" algn="just">
              <a:buFont typeface="Arial" panose="020B0604020202020204" pitchFamily="34" charset="0"/>
              <a:buChar char="•"/>
            </a:pPr>
            <a:endParaRPr lang="en-US" sz="1400" dirty="0" smtClean="0">
              <a:solidFill>
                <a:schemeClr val="bg1"/>
              </a:solidFill>
              <a:latin typeface="Tahoma" panose="020B0604030504040204" pitchFamily="34" charset="0"/>
              <a:ea typeface="Tahoma" panose="020B0604030504040204" pitchFamily="34" charset="0"/>
              <a:cs typeface="Tahoma" panose="020B0604030504040204" pitchFamily="34" charset="0"/>
            </a:endParaRPr>
          </a:p>
          <a:p>
            <a:pPr marL="285750" indent="-285750" algn="just">
              <a:buFont typeface="Arial" panose="020B0604020202020204" pitchFamily="34" charset="0"/>
              <a:buChar char="•"/>
            </a:pPr>
            <a:r>
              <a:rPr lang="en-US" sz="1400" dirty="0" smtClean="0">
                <a:solidFill>
                  <a:schemeClr val="bg1"/>
                </a:solidFill>
                <a:latin typeface="Tahoma" panose="020B0604030504040204" pitchFamily="34" charset="0"/>
                <a:ea typeface="Tahoma" panose="020B0604030504040204" pitchFamily="34" charset="0"/>
                <a:cs typeface="Tahoma" panose="020B0604030504040204" pitchFamily="34" charset="0"/>
              </a:rPr>
              <a:t>Properties </a:t>
            </a:r>
            <a:r>
              <a:rPr lang="en-US" sz="1400" dirty="0">
                <a:solidFill>
                  <a:schemeClr val="bg1"/>
                </a:solidFill>
                <a:latin typeface="Tahoma" panose="020B0604030504040204" pitchFamily="34" charset="0"/>
                <a:ea typeface="Tahoma" panose="020B0604030504040204" pitchFamily="34" charset="0"/>
                <a:cs typeface="Tahoma" panose="020B0604030504040204" pitchFamily="34" charset="0"/>
              </a:rPr>
              <a:t>with more  than 7 units contained within a single structure are not eligible under the </a:t>
            </a:r>
            <a:r>
              <a:rPr lang="en-US" sz="1400" dirty="0" smtClean="0">
                <a:solidFill>
                  <a:schemeClr val="bg1"/>
                </a:solidFill>
                <a:latin typeface="Tahoma" panose="020B0604030504040204" pitchFamily="34" charset="0"/>
                <a:ea typeface="Tahoma" panose="020B0604030504040204" pitchFamily="34" charset="0"/>
                <a:cs typeface="Tahoma" panose="020B0604030504040204" pitchFamily="34" charset="0"/>
              </a:rPr>
              <a:t>Program</a:t>
            </a:r>
            <a:r>
              <a:rPr lang="en-US" sz="1400" dirty="0">
                <a:solidFill>
                  <a:schemeClr val="bg1"/>
                </a:solidFill>
                <a:latin typeface="Tahoma" panose="020B0604030504040204" pitchFamily="34" charset="0"/>
                <a:ea typeface="Tahoma" panose="020B0604030504040204" pitchFamily="34" charset="0"/>
                <a:cs typeface="Tahoma" panose="020B0604030504040204" pitchFamily="34" charset="0"/>
              </a:rPr>
              <a:t>;</a:t>
            </a:r>
            <a:endParaRPr lang="en-US" sz="1400" dirty="0" smtClean="0">
              <a:solidFill>
                <a:schemeClr val="bg1"/>
              </a:solidFill>
              <a:latin typeface="Tahoma" panose="020B0604030504040204" pitchFamily="34" charset="0"/>
              <a:ea typeface="Tahoma" panose="020B0604030504040204" pitchFamily="34" charset="0"/>
              <a:cs typeface="Tahoma" panose="020B0604030504040204" pitchFamily="34" charset="0"/>
            </a:endParaRPr>
          </a:p>
          <a:p>
            <a:pPr marL="285750" indent="-285750" algn="just">
              <a:buFont typeface="Arial" panose="020B0604020202020204" pitchFamily="34" charset="0"/>
              <a:buChar char="•"/>
            </a:pPr>
            <a:endParaRPr lang="en-US" sz="14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marL="285750" indent="-285750" algn="just">
              <a:buFont typeface="Arial" panose="020B0604020202020204" pitchFamily="34" charset="0"/>
              <a:buChar char="•"/>
            </a:pPr>
            <a:r>
              <a:rPr lang="en-US" sz="1400" dirty="0" smtClean="0">
                <a:solidFill>
                  <a:schemeClr val="bg1"/>
                </a:solidFill>
                <a:latin typeface="Tahoma" panose="020B0604030504040204" pitchFamily="34" charset="0"/>
                <a:ea typeface="Tahoma" panose="020B0604030504040204" pitchFamily="34" charset="0"/>
                <a:cs typeface="Tahoma" panose="020B0604030504040204" pitchFamily="34" charset="0"/>
              </a:rPr>
              <a:t>Must </a:t>
            </a:r>
            <a:r>
              <a:rPr lang="en-US" sz="1400" dirty="0">
                <a:solidFill>
                  <a:schemeClr val="bg1"/>
                </a:solidFill>
                <a:latin typeface="Tahoma" panose="020B0604030504040204" pitchFamily="34" charset="0"/>
                <a:ea typeface="Tahoma" panose="020B0604030504040204" pitchFamily="34" charset="0"/>
                <a:cs typeface="Tahoma" panose="020B0604030504040204" pitchFamily="34" charset="0"/>
              </a:rPr>
              <a:t>be a site-built, modular, or manufactured home</a:t>
            </a:r>
            <a:r>
              <a:rPr lang="en-US" sz="1400" dirty="0" smtClean="0">
                <a:solidFill>
                  <a:schemeClr val="bg1"/>
                </a:solidFill>
                <a:latin typeface="Tahoma" panose="020B0604030504040204" pitchFamily="34" charset="0"/>
                <a:ea typeface="Tahoma" panose="020B0604030504040204" pitchFamily="34" charset="0"/>
                <a:cs typeface="Tahoma" panose="020B0604030504040204" pitchFamily="34" charset="0"/>
              </a:rPr>
              <a:t>;</a:t>
            </a:r>
          </a:p>
          <a:p>
            <a:pPr marL="285750" indent="-285750" algn="just">
              <a:buFont typeface="Arial" panose="020B0604020202020204" pitchFamily="34" charset="0"/>
              <a:buChar char="•"/>
            </a:pPr>
            <a:endParaRPr lang="en-US" sz="14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marL="285750" indent="-285750" algn="just">
              <a:buFont typeface="Arial" panose="020B0604020202020204" pitchFamily="34" charset="0"/>
              <a:buChar char="•"/>
            </a:pPr>
            <a:r>
              <a:rPr lang="en-US" sz="1400" dirty="0" smtClean="0">
                <a:solidFill>
                  <a:schemeClr val="bg1"/>
                </a:solidFill>
                <a:latin typeface="Tahoma" panose="020B0604030504040204" pitchFamily="34" charset="0"/>
                <a:ea typeface="Tahoma" panose="020B0604030504040204" pitchFamily="34" charset="0"/>
                <a:cs typeface="Tahoma" panose="020B0604030504040204" pitchFamily="34" charset="0"/>
              </a:rPr>
              <a:t>Must </a:t>
            </a:r>
            <a:r>
              <a:rPr lang="en-US" sz="1400" dirty="0">
                <a:solidFill>
                  <a:schemeClr val="bg1"/>
                </a:solidFill>
                <a:latin typeface="Tahoma" panose="020B0604030504040204" pitchFamily="34" charset="0"/>
                <a:ea typeface="Tahoma" panose="020B0604030504040204" pitchFamily="34" charset="0"/>
                <a:cs typeface="Tahoma" panose="020B0604030504040204" pitchFamily="34" charset="0"/>
              </a:rPr>
              <a:t>be located in one of the Eligible Parishes; </a:t>
            </a:r>
            <a:endParaRPr lang="en-US" sz="14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marL="285750" indent="-285750" algn="just">
              <a:buFont typeface="Arial" panose="020B0604020202020204" pitchFamily="34" charset="0"/>
              <a:buChar char="•"/>
            </a:pPr>
            <a:endParaRPr lang="en-US" sz="1400" dirty="0" smtClean="0">
              <a:solidFill>
                <a:schemeClr val="bg1"/>
              </a:solidFill>
              <a:latin typeface="Tahoma" panose="020B0604030504040204" pitchFamily="34" charset="0"/>
              <a:ea typeface="Tahoma" panose="020B0604030504040204" pitchFamily="34" charset="0"/>
              <a:cs typeface="Tahoma" panose="020B0604030504040204" pitchFamily="34" charset="0"/>
            </a:endParaRPr>
          </a:p>
          <a:p>
            <a:pPr marL="285750" indent="-285750" algn="just">
              <a:buFont typeface="Arial" panose="020B0604020202020204" pitchFamily="34" charset="0"/>
              <a:buChar char="•"/>
            </a:pPr>
            <a:r>
              <a:rPr lang="en-US" sz="1400" dirty="0" smtClean="0">
                <a:solidFill>
                  <a:schemeClr val="bg1"/>
                </a:solidFill>
                <a:latin typeface="Tahoma" panose="020B0604030504040204" pitchFamily="34" charset="0"/>
                <a:ea typeface="Tahoma" panose="020B0604030504040204" pitchFamily="34" charset="0"/>
                <a:cs typeface="Tahoma" panose="020B0604030504040204" pitchFamily="34" charset="0"/>
              </a:rPr>
              <a:t>Must be outside of a Special Flood Zone; and</a:t>
            </a:r>
            <a:endParaRPr lang="en-US" sz="1400" dirty="0" smtClean="0">
              <a:solidFill>
                <a:schemeClr val="bg1"/>
              </a:solidFill>
              <a:latin typeface="Tahoma" panose="020B0604030504040204" pitchFamily="34" charset="0"/>
              <a:ea typeface="Tahoma" panose="020B0604030504040204" pitchFamily="34" charset="0"/>
              <a:cs typeface="Tahoma" panose="020B0604030504040204" pitchFamily="34" charset="0"/>
            </a:endParaRPr>
          </a:p>
          <a:p>
            <a:pPr marL="285750" indent="-285750" algn="just">
              <a:buFont typeface="Arial" panose="020B0604020202020204" pitchFamily="34" charset="0"/>
              <a:buChar char="•"/>
            </a:pPr>
            <a:endParaRPr lang="en-US" sz="1400" dirty="0" smtClean="0">
              <a:solidFill>
                <a:schemeClr val="bg1"/>
              </a:solidFill>
              <a:latin typeface="Tahoma" panose="020B0604030504040204" pitchFamily="34" charset="0"/>
              <a:ea typeface="Tahoma" panose="020B0604030504040204" pitchFamily="34" charset="0"/>
              <a:cs typeface="Tahoma" panose="020B0604030504040204" pitchFamily="34" charset="0"/>
            </a:endParaRPr>
          </a:p>
          <a:p>
            <a:pPr marL="285750" indent="-285750" algn="just">
              <a:buFont typeface="Arial" panose="020B0604020202020204" pitchFamily="34" charset="0"/>
              <a:buChar char="•"/>
            </a:pPr>
            <a:r>
              <a:rPr lang="en-US" sz="1400" dirty="0" smtClean="0">
                <a:solidFill>
                  <a:schemeClr val="bg1"/>
                </a:solidFill>
                <a:latin typeface="Tahoma" panose="020B0604030504040204" pitchFamily="34" charset="0"/>
                <a:ea typeface="Tahoma" panose="020B0604030504040204" pitchFamily="34" charset="0"/>
                <a:cs typeface="Tahoma" panose="020B0604030504040204" pitchFamily="34" charset="0"/>
              </a:rPr>
              <a:t>Must </a:t>
            </a:r>
            <a:r>
              <a:rPr lang="en-US" sz="1400" dirty="0">
                <a:solidFill>
                  <a:schemeClr val="bg1"/>
                </a:solidFill>
                <a:latin typeface="Tahoma" panose="020B0604030504040204" pitchFamily="34" charset="0"/>
                <a:ea typeface="Tahoma" panose="020B0604030504040204" pitchFamily="34" charset="0"/>
                <a:cs typeface="Tahoma" panose="020B0604030504040204" pitchFamily="34" charset="0"/>
              </a:rPr>
              <a:t>complete an environmental review.</a:t>
            </a:r>
          </a:p>
        </p:txBody>
      </p:sp>
      <p:pic>
        <p:nvPicPr>
          <p:cNvPr id="8" name="Picture 7">
            <a:extLst>
              <a:ext uri="{FF2B5EF4-FFF2-40B4-BE49-F238E27FC236}">
                <a16:creationId xmlns:a16="http://schemas.microsoft.com/office/drawing/2014/main" id="{5BC77F01-CD14-E140-8F9E-3700CD6AB139}"/>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7954027" y="0"/>
            <a:ext cx="4237973" cy="6858000"/>
          </a:xfrm>
          <a:prstGeom prst="rect">
            <a:avLst/>
          </a:prstGeom>
        </p:spPr>
      </p:pic>
    </p:spTree>
    <p:extLst>
      <p:ext uri="{BB962C8B-B14F-4D97-AF65-F5344CB8AC3E}">
        <p14:creationId xmlns:p14="http://schemas.microsoft.com/office/powerpoint/2010/main" val="2235847461"/>
      </p:ext>
    </p:extLst>
  </p:cSld>
  <p:clrMapOvr>
    <a:masterClrMapping/>
  </p:clrMapOvr>
  <p:timing>
    <p:tnLst>
      <p:par>
        <p:cTn id="1" dur="indefinite" restart="never" nodeType="tmRoot"/>
      </p:par>
    </p:tnLst>
  </p:timing>
</p:sld>
</file>

<file path=ppt/theme/theme1.xml><?xml version="1.0" encoding="utf-8"?>
<a:theme xmlns:a="http://schemas.openxmlformats.org/drawingml/2006/main" name="Slice">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FromProgram xmlns="b679778b-93c0-4d57-854c-1c0916bd8ff8">Public Information &amp; Marketing</FromProgram>
    <PublishingExpirationDate xmlns="http://schemas.microsoft.com/sharepoint/v3" xsi:nil="true"/>
    <PublishingStartDate xmlns="http://schemas.microsoft.com/sharepoint/v3" xsi:nil="true"/>
    <_dlc_DocId xmlns="e187e5b8-5350-4d50-94d9-3c64de64ff25">35A5UYQPYMWZ-1065427689-124</_dlc_DocId>
    <_dlc_DocIdUrl xmlns="e187e5b8-5350-4d50-94d9-3c64de64ff25">
      <Url>https://spportal.lhc.la.gov/pr/_layouts/15/DocIdRedir.aspx?ID=35A5UYQPYMWZ-1065427689-124</Url>
      <Description>35A5UYQPYMWZ-1065427689-124</Description>
    </_dlc_DocIdUrl>
    <SharedWithUsers xmlns="85569903-d056-4e53-a191-ab3eb7045920">
      <UserInfo>
        <DisplayName>Jamie McKnight</DisplayName>
        <AccountId>1530</AccountId>
        <AccountType/>
      </UserInfo>
      <UserInfo>
        <DisplayName>Sharonda Rachal</DisplayName>
        <AccountId>1500</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830BA93CC57F484481E5753CB11009E8" ma:contentTypeVersion="6" ma:contentTypeDescription="Create a new document." ma:contentTypeScope="" ma:versionID="bfe5f75f3bee12c3d27e1e67850a9742">
  <xsd:schema xmlns:xsd="http://www.w3.org/2001/XMLSchema" xmlns:xs="http://www.w3.org/2001/XMLSchema" xmlns:p="http://schemas.microsoft.com/office/2006/metadata/properties" xmlns:ns1="http://schemas.microsoft.com/sharepoint/v3" xmlns:ns2="b679778b-93c0-4d57-854c-1c0916bd8ff8" xmlns:ns3="e187e5b8-5350-4d50-94d9-3c64de64ff25" xmlns:ns4="85569903-d056-4e53-a191-ab3eb7045920" targetNamespace="http://schemas.microsoft.com/office/2006/metadata/properties" ma:root="true" ma:fieldsID="e25a70ccee1e7a9c6bb2379fa9deb3fd" ns1:_="" ns2:_="" ns3:_="" ns4:_="">
    <xsd:import namespace="http://schemas.microsoft.com/sharepoint/v3"/>
    <xsd:import namespace="b679778b-93c0-4d57-854c-1c0916bd8ff8"/>
    <xsd:import namespace="e187e5b8-5350-4d50-94d9-3c64de64ff25"/>
    <xsd:import namespace="85569903-d056-4e53-a191-ab3eb7045920"/>
    <xsd:element name="properties">
      <xsd:complexType>
        <xsd:sequence>
          <xsd:element name="documentManagement">
            <xsd:complexType>
              <xsd:all>
                <xsd:element ref="ns2:FromProgram"/>
                <xsd:element ref="ns1:PublishingStartDate" minOccurs="0"/>
                <xsd:element ref="ns1:PublishingExpirationDate" minOccurs="0"/>
                <xsd:element ref="ns3:_dlc_DocId" minOccurs="0"/>
                <xsd:element ref="ns3:_dlc_DocIdUrl" minOccurs="0"/>
                <xsd:element ref="ns3:_dlc_DocIdPersistId" minOccurs="0"/>
                <xsd:element ref="ns4:SharedWithUsers" minOccurs="0"/>
                <xsd:element ref="ns4: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9" nillable="true" ma:displayName="Scheduling Start Date" ma:description="" ma:hidden="true" ma:internalName="PublishingStartDate">
      <xsd:simpleType>
        <xsd:restriction base="dms:Unknown"/>
      </xsd:simpleType>
    </xsd:element>
    <xsd:element name="PublishingExpirationDate" ma:index="10" nillable="true" ma:displayName="Scheduling End Date" ma:description=""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b679778b-93c0-4d57-854c-1c0916bd8ff8" elementFormDefault="qualified">
    <xsd:import namespace="http://schemas.microsoft.com/office/2006/documentManagement/types"/>
    <xsd:import namespace="http://schemas.microsoft.com/office/infopath/2007/PartnerControls"/>
    <xsd:element name="FromProgram" ma:index="8" ma:displayName="From Program" ma:default="Accounting" ma:description="" ma:format="Dropdown" ma:internalName="FromProgram">
      <xsd:simpleType>
        <xsd:restriction base="dms:Choice">
          <xsd:enumeration value="Accounting"/>
          <xsd:enumeration value="Administration"/>
          <xsd:enumeration value="Agency Properties"/>
          <xsd:enumeration value="Asset Management"/>
          <xsd:enumeration value="Bylaws of the Louisiana Housing Finance Agency"/>
          <xsd:enumeration value="Energy Assistance"/>
          <xsd:enumeration value="HOME"/>
          <xsd:enumeration value="HRP"/>
          <xsd:enumeration value="Housing Trust Fund"/>
          <xsd:enumeration value="Human Resources"/>
          <xsd:enumeration value="Internal Audit"/>
          <xsd:enumeration value="Legal"/>
          <xsd:enumeration value="Low-Income Housing Tax Credit"/>
          <xsd:enumeration value="Neighborhood Stabilization"/>
          <xsd:enumeration value="Non-Profit Rebuilding"/>
          <xsd:enumeration value="Performance Based Contract Administration"/>
          <xsd:enumeration value="Policy and Reporting"/>
          <xsd:enumeration value="Public Information &amp; Marketing"/>
          <xsd:enumeration value="Records Management"/>
          <xsd:enumeration value="Single Family (Homeownership)"/>
          <xsd:enumeration value="Special Programs"/>
          <xsd:enumeration value="Technology Services"/>
          <xsd:enumeration value="Operations"/>
          <xsd:enumeration value="Procurement"/>
          <xsd:enumeration value="LHA"/>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187e5b8-5350-4d50-94d9-3c64de64ff25" elementFormDefault="qualified">
    <xsd:import namespace="http://schemas.microsoft.com/office/2006/documentManagement/types"/>
    <xsd:import namespace="http://schemas.microsoft.com/office/infopath/2007/PartnerControls"/>
    <xsd:element name="_dlc_DocId" ma:index="11" nillable="true" ma:displayName="Document ID Value" ma:description="The value of the document ID assigned to this item." ma:internalName="_dlc_DocId" ma:readOnly="true">
      <xsd:simpleType>
        <xsd:restriction base="dms:Text"/>
      </xsd:simpleType>
    </xsd:element>
    <xsd:element name="_dlc_DocIdUrl" ma:index="12"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3"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85569903-d056-4e53-a191-ab3eb7045920"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Version=15.0.0.0, Culture=neutral, PublicKeyToken=71e9bce111e9429c</Assembly>
    <Class>Microsoft.Office.DocumentManagement.Internal.DocIdHandler</Class>
    <Data/>
    <Filter/>
  </Receiver>
</spe:Receiver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597CD1C-A115-4701-B629-439A3DA35275}">
  <ds:schemaRefs>
    <ds:schemaRef ds:uri="http://purl.org/dc/elements/1.1/"/>
    <ds:schemaRef ds:uri="http://schemas.microsoft.com/sharepoint/v3"/>
    <ds:schemaRef ds:uri="http://schemas.microsoft.com/office/2006/documentManagement/types"/>
    <ds:schemaRef ds:uri="http://www.w3.org/XML/1998/namespace"/>
    <ds:schemaRef ds:uri="http://schemas.microsoft.com/office/2006/metadata/properties"/>
    <ds:schemaRef ds:uri="http://purl.org/dc/dcmitype/"/>
    <ds:schemaRef ds:uri="http://schemas.microsoft.com/office/infopath/2007/PartnerControls"/>
    <ds:schemaRef ds:uri="b679778b-93c0-4d57-854c-1c0916bd8ff8"/>
    <ds:schemaRef ds:uri="http://schemas.openxmlformats.org/package/2006/metadata/core-properties"/>
    <ds:schemaRef ds:uri="85569903-d056-4e53-a191-ab3eb7045920"/>
    <ds:schemaRef ds:uri="e187e5b8-5350-4d50-94d9-3c64de64ff25"/>
    <ds:schemaRef ds:uri="http://purl.org/dc/terms/"/>
  </ds:schemaRefs>
</ds:datastoreItem>
</file>

<file path=customXml/itemProps2.xml><?xml version="1.0" encoding="utf-8"?>
<ds:datastoreItem xmlns:ds="http://schemas.openxmlformats.org/officeDocument/2006/customXml" ds:itemID="{BE88968F-AAE2-43F6-AECB-68DE91F1A75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b679778b-93c0-4d57-854c-1c0916bd8ff8"/>
    <ds:schemaRef ds:uri="e187e5b8-5350-4d50-94d9-3c64de64ff25"/>
    <ds:schemaRef ds:uri="85569903-d056-4e53-a191-ab3eb704592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C57608C-6A65-45BE-8923-8943FBABA883}">
  <ds:schemaRefs>
    <ds:schemaRef ds:uri="http://schemas.microsoft.com/sharepoint/events"/>
  </ds:schemaRefs>
</ds:datastoreItem>
</file>

<file path=customXml/itemProps4.xml><?xml version="1.0" encoding="utf-8"?>
<ds:datastoreItem xmlns:ds="http://schemas.openxmlformats.org/officeDocument/2006/customXml" ds:itemID="{0EC62D8E-41AE-4ECA-92A9-6723B879F4E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2242</TotalTime>
  <Words>1747</Words>
  <Application>Microsoft Office PowerPoint</Application>
  <PresentationFormat>Widescreen</PresentationFormat>
  <Paragraphs>149</Paragraphs>
  <Slides>16</Slides>
  <Notes>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16</vt:i4>
      </vt:variant>
    </vt:vector>
  </HeadingPairs>
  <TitlesOfParts>
    <vt:vector size="25" baseType="lpstr">
      <vt:lpstr>Arial</vt:lpstr>
      <vt:lpstr>Calibri</vt:lpstr>
      <vt:lpstr>Century Gothic</vt:lpstr>
      <vt:lpstr>Poppins</vt:lpstr>
      <vt:lpstr>Poppins SemiBold</vt:lpstr>
      <vt:lpstr>Tahoma</vt:lpstr>
      <vt:lpstr>Times New Roman</vt:lpstr>
      <vt:lpstr>Wingdings 3</vt:lpstr>
      <vt:lpstr>Slice</vt:lpstr>
      <vt:lpstr>PowerPoint Presentation</vt:lpstr>
      <vt:lpstr>PURPOSE OF PROGRAM</vt:lpstr>
      <vt:lpstr>IMPORTANT DATES AND DEADLINES</vt:lpstr>
      <vt:lpstr>Eligible applicants</vt:lpstr>
      <vt:lpstr>Funding Amount</vt:lpstr>
      <vt:lpstr>Maximum NLRP3 Assistance per Applicant</vt:lpstr>
      <vt:lpstr>Maximum Award</vt:lpstr>
      <vt:lpstr>Maximum Award Take-out</vt:lpstr>
      <vt:lpstr>Program requirements</vt:lpstr>
      <vt:lpstr>AFFORDABILITY REQUIREMENTS</vt:lpstr>
      <vt:lpstr>No Choice-Limiting Action Until Environmental Review</vt:lpstr>
      <vt:lpstr>Federal guidelines and requirements</vt:lpstr>
      <vt:lpstr>Funding order &amp;  evaluation criteria</vt:lpstr>
      <vt:lpstr>IMPORTANT DATES AND DEADLINES</vt:lpstr>
      <vt:lpstr>PowerPoint Presentation</vt:lpstr>
      <vt:lpstr>(225) 763-8700  •  LHC.LA.GOV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Branded PowerPoint Presentation</dc:title>
  <dc:creator>Amy Phillips</dc:creator>
  <cp:lastModifiedBy>Brenda Evans</cp:lastModifiedBy>
  <cp:revision>66</cp:revision>
  <cp:lastPrinted>2022-07-13T16:59:22Z</cp:lastPrinted>
  <dcterms:created xsi:type="dcterms:W3CDTF">2018-08-07T14:23:05Z</dcterms:created>
  <dcterms:modified xsi:type="dcterms:W3CDTF">2022-07-14T18:44:52Z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0x010100830BA93CC57F484481E5753CB11009E8</vt:lpwstr>
  </property>
  <property fmtid="{D5CDD505-2E9C-101B-9397-08002B2CF9AE}" pid="3" name="_dlc_DocIdItemGuid">
    <vt:lpwstr>77230a47-dd5c-4bfd-987b-810470ccb738</vt:lpwstr>
  </property>
</Properties>
</file>