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293" r:id="rId3"/>
    <p:sldId id="2295" r:id="rId4"/>
    <p:sldId id="2299" r:id="rId5"/>
    <p:sldId id="2296" r:id="rId6"/>
    <p:sldId id="2305" r:id="rId7"/>
    <p:sldId id="2327" r:id="rId8"/>
    <p:sldId id="2297" r:id="rId9"/>
    <p:sldId id="2328" r:id="rId10"/>
    <p:sldId id="2329" r:id="rId11"/>
    <p:sldId id="2298" r:id="rId12"/>
    <p:sldId id="2303" r:id="rId13"/>
    <p:sldId id="2337" r:id="rId14"/>
    <p:sldId id="2334" r:id="rId15"/>
    <p:sldId id="2336" r:id="rId16"/>
    <p:sldId id="2332" r:id="rId17"/>
    <p:sldId id="2322" r:id="rId18"/>
    <p:sldId id="2323" r:id="rId19"/>
    <p:sldId id="2310" r:id="rId20"/>
    <p:sldId id="2311" r:id="rId21"/>
    <p:sldId id="2324" r:id="rId22"/>
    <p:sldId id="2300" r:id="rId23"/>
    <p:sldId id="2325" r:id="rId24"/>
    <p:sldId id="2307" r:id="rId25"/>
    <p:sldId id="2330" r:id="rId26"/>
    <p:sldId id="2321" r:id="rId27"/>
    <p:sldId id="2308" r:id="rId28"/>
    <p:sldId id="2312" r:id="rId29"/>
    <p:sldId id="2313" r:id="rId30"/>
    <p:sldId id="2315" r:id="rId31"/>
    <p:sldId id="2314" r:id="rId32"/>
    <p:sldId id="2316" r:id="rId33"/>
    <p:sldId id="2317" r:id="rId34"/>
    <p:sldId id="2320" r:id="rId35"/>
    <p:sldId id="261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4608" userDrawn="1">
          <p15:clr>
            <a:srgbClr val="A4A3A4"/>
          </p15:clr>
        </p15:guide>
        <p15:guide id="8" orient="horz" pos="864" userDrawn="1">
          <p15:clr>
            <a:srgbClr val="A4A3A4"/>
          </p15:clr>
        </p15:guide>
        <p15:guide id="9" pos="5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1B6846-7970-860F-AD5B-53857D3B77FE}" name="Alyssa Panepinto" initials="AP" userId="S::alyssa.panepinto@emergentmethod.com::ef288945-be89-49b0-a6c3-da99b66b574b" providerId="AD"/>
  <p188:author id="{888FB8A9-4B1C-8A12-A529-17EE684C8F07}" name="Clarissa Walton" initials="CW" userId="S::clarissa.walton@emergentmethod.com::8dd67d9d-959d-4160-83c6-6284e97e5864" providerId="AD"/>
  <p188:author id="{28FDCBBC-780F-5D7E-BCB5-EB47A2C3FDD6}" name="Robyn Stiles" initials="RS" userId="S::robyn.stiles@emergentmethod.com::49bba904-8751-4445-b6e4-564038b5e69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 Boyle" initials="KB" lastIdx="3" clrIdx="0">
    <p:extLst>
      <p:ext uri="{19B8F6BF-5375-455C-9EA6-DF929625EA0E}">
        <p15:presenceInfo xmlns:p15="http://schemas.microsoft.com/office/powerpoint/2012/main" userId="S::kimberly.boyle@emergentmethod.com::00f453fe-fb3c-450f-9f3d-419c62233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19"/>
    <a:srgbClr val="000E2A"/>
    <a:srgbClr val="F44336"/>
    <a:srgbClr val="0D0D0D"/>
    <a:srgbClr val="EDEDED"/>
    <a:srgbClr val="FFFFFF"/>
    <a:srgbClr val="F8F8F8"/>
    <a:srgbClr val="111111"/>
    <a:srgbClr val="12002A"/>
    <a:srgbClr val="1D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28" autoAdjust="0"/>
    <p:restoredTop sz="79728" autoAdjust="0"/>
  </p:normalViewPr>
  <p:slideViewPr>
    <p:cSldViewPr>
      <p:cViewPr varScale="1">
        <p:scale>
          <a:sx n="70" d="100"/>
          <a:sy n="70" d="100"/>
        </p:scale>
        <p:origin x="715" y="48"/>
      </p:cViewPr>
      <p:guideLst>
        <p:guide pos="4608"/>
        <p:guide orient="horz" pos="864"/>
        <p:guide pos="56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357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742078-2EA5-1748-9BA1-1D7568B32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34E05-AC71-444D-AC02-61676103E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A989B401-C48C-F547-AA2B-413B555C81D2}" type="datetimeFigureOut">
              <a:rPr lang="en-US" smtClean="0">
                <a:latin typeface="Arial" panose="020B0604020202020204" pitchFamily="34" charset="0"/>
              </a:rPr>
              <a:t>3/15/2023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19AA3-A729-8B47-A7E3-EAF88487BA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7B44A-DF3B-8946-A8E2-BD755A8F41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CF48CFAB-B0CF-1141-B2C6-CFDCAAD36F97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1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D971959-953B-463E-BAAE-BE8CB048C413}" type="datetimeFigureOut">
              <a:rPr lang="fr-FR" smtClean="0"/>
              <a:pPr/>
              <a:t>15/03/2023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1BB0138-77EE-466A-BAEB-47D907700EE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195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ADDITIONAL RESILIENCY STANDARDS: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building footprint may be in Zone B or X-Shaded (500-YR)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Irrespective of FIRM designation, the application must clearly establish whether the proposed building footprint experienced flooding in the Hurricanes Laura, Delta, Ida, and/or the May 2021 Floods; if the footprint was flooded, the plan must clearly address how such risks are mitigated, either through elevation above the BFE, flood proofing, or both.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6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94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90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857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9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77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03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03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87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21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95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4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95CDA-4CBB-0340-9374-ADFA43BA2E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6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9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8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7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781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BB9D3-6F10-453B-837A-6F3A7CEAE6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7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F888B8C-A18D-7AAD-DC33-2F52A73716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216134"/>
            <a:ext cx="7507224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200" b="1" cap="all" spc="100" baseline="0">
                <a:solidFill>
                  <a:schemeClr val="bg1"/>
                </a:solidFill>
                <a:latin typeface="+mn-lt"/>
                <a:cs typeface="Gotham-Book"/>
              </a:defRPr>
            </a:lvl1pPr>
          </a:lstStyle>
          <a:p>
            <a:pPr lvl="0"/>
            <a:r>
              <a:rPr lang="en-US"/>
              <a:t>BOARD PRESENTATION  /  SEPTEMBER 2022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CEE35DC-A61C-2475-8E72-13DC31718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81200"/>
            <a:ext cx="11274552" cy="3505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algn="ctr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defRPr lang="en-US" sz="8000" b="1" cap="all" spc="0" baseline="0">
                <a:solidFill>
                  <a:schemeClr val="bg1"/>
                </a:solidFill>
                <a:latin typeface="+mn-lt"/>
                <a:cs typeface="Gotham-Book"/>
              </a:defRPr>
            </a:lvl1pPr>
            <a:lvl2pPr marL="0" indent="0" algn="ctr">
              <a:spcAft>
                <a:spcPts val="600"/>
              </a:spcAft>
              <a:buNone/>
              <a:defRPr b="1" cap="all" spc="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presentation title</a:t>
            </a:r>
          </a:p>
          <a:p>
            <a:pPr lvl="1"/>
            <a:r>
              <a:rPr lang="en-US"/>
              <a:t>subtitle</a:t>
            </a:r>
          </a:p>
        </p:txBody>
      </p:sp>
      <p:grpSp>
        <p:nvGrpSpPr>
          <p:cNvPr id="3" name="Graphic 36">
            <a:extLst>
              <a:ext uri="{FF2B5EF4-FFF2-40B4-BE49-F238E27FC236}">
                <a16:creationId xmlns:a16="http://schemas.microsoft.com/office/drawing/2014/main" id="{53BA405D-AC60-B146-3697-29F81FD8413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33844" y="457197"/>
            <a:ext cx="3724313" cy="685800"/>
            <a:chOff x="1494983" y="1263329"/>
            <a:chExt cx="2758750" cy="508000"/>
          </a:xfrm>
        </p:grpSpPr>
        <p:grpSp>
          <p:nvGrpSpPr>
            <p:cNvPr id="4" name="Graphic 36">
              <a:extLst>
                <a:ext uri="{FF2B5EF4-FFF2-40B4-BE49-F238E27FC236}">
                  <a16:creationId xmlns:a16="http://schemas.microsoft.com/office/drawing/2014/main" id="{6DF53D59-E3DE-10F6-D73A-C67DDC2A4253}"/>
                </a:ext>
              </a:extLst>
            </p:cNvPr>
            <p:cNvGrpSpPr/>
            <p:nvPr/>
          </p:nvGrpSpPr>
          <p:grpSpPr>
            <a:xfrm>
              <a:off x="2183958" y="1590706"/>
              <a:ext cx="1013981" cy="180622"/>
              <a:chOff x="2183958" y="1590706"/>
              <a:chExt cx="1013981" cy="180622"/>
            </a:xfrm>
            <a:solidFill>
              <a:srgbClr val="5E829B"/>
            </a:solidFill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CE0ED607-11C7-12D5-63F6-EBE4DAAF7CA7}"/>
                  </a:ext>
                </a:extLst>
              </p:cNvPr>
              <p:cNvSpPr/>
              <p:nvPr/>
            </p:nvSpPr>
            <p:spPr>
              <a:xfrm>
                <a:off x="2183958" y="1590706"/>
                <a:ext cx="117838" cy="139229"/>
              </a:xfrm>
              <a:custGeom>
                <a:avLst/>
                <a:gdLst>
                  <a:gd name="connsiteX0" fmla="*/ 104534 w 117838"/>
                  <a:gd name="connsiteY0" fmla="*/ 30104 h 139229"/>
                  <a:gd name="connsiteX1" fmla="*/ 66522 w 117838"/>
                  <a:gd name="connsiteY1" fmla="*/ 14111 h 139229"/>
                  <a:gd name="connsiteX2" fmla="*/ 16155 w 117838"/>
                  <a:gd name="connsiteY2" fmla="*/ 68674 h 139229"/>
                  <a:gd name="connsiteX3" fmla="*/ 66522 w 117838"/>
                  <a:gd name="connsiteY3" fmla="*/ 123237 h 139229"/>
                  <a:gd name="connsiteX4" fmla="*/ 106435 w 117838"/>
                  <a:gd name="connsiteY4" fmla="*/ 105363 h 139229"/>
                  <a:gd name="connsiteX5" fmla="*/ 117839 w 117838"/>
                  <a:gd name="connsiteY5" fmla="*/ 116652 h 139229"/>
                  <a:gd name="connsiteX6" fmla="*/ 67472 w 117838"/>
                  <a:gd name="connsiteY6" fmla="*/ 139230 h 139229"/>
                  <a:gd name="connsiteX7" fmla="*/ 0 w 117838"/>
                  <a:gd name="connsiteY7" fmla="*/ 69615 h 139229"/>
                  <a:gd name="connsiteX8" fmla="*/ 67472 w 117838"/>
                  <a:gd name="connsiteY8" fmla="*/ 0 h 139229"/>
                  <a:gd name="connsiteX9" fmla="*/ 116888 w 117838"/>
                  <a:gd name="connsiteY9" fmla="*/ 20696 h 139229"/>
                  <a:gd name="connsiteX10" fmla="*/ 104534 w 117838"/>
                  <a:gd name="connsiteY10" fmla="*/ 30104 h 13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38" h="139229">
                    <a:moveTo>
                      <a:pt x="104534" y="30104"/>
                    </a:moveTo>
                    <a:cubicBezTo>
                      <a:pt x="104534" y="30104"/>
                      <a:pt x="92180" y="14111"/>
                      <a:pt x="66522" y="14111"/>
                    </a:cubicBezTo>
                    <a:cubicBezTo>
                      <a:pt x="37062" y="14111"/>
                      <a:pt x="16155" y="39511"/>
                      <a:pt x="16155" y="68674"/>
                    </a:cubicBezTo>
                    <a:cubicBezTo>
                      <a:pt x="16155" y="97837"/>
                      <a:pt x="36112" y="123237"/>
                      <a:pt x="66522" y="123237"/>
                    </a:cubicBezTo>
                    <a:cubicBezTo>
                      <a:pt x="91230" y="123237"/>
                      <a:pt x="106435" y="105363"/>
                      <a:pt x="106435" y="105363"/>
                    </a:cubicBezTo>
                    <a:lnTo>
                      <a:pt x="117839" y="116652"/>
                    </a:lnTo>
                    <a:cubicBezTo>
                      <a:pt x="117839" y="116652"/>
                      <a:pt x="98832" y="139230"/>
                      <a:pt x="67472" y="139230"/>
                    </a:cubicBezTo>
                    <a:cubicBezTo>
                      <a:pt x="27559" y="139230"/>
                      <a:pt x="0" y="108185"/>
                      <a:pt x="0" y="69615"/>
                    </a:cubicBezTo>
                    <a:cubicBezTo>
                      <a:pt x="0" y="31044"/>
                      <a:pt x="28509" y="0"/>
                      <a:pt x="67472" y="0"/>
                    </a:cubicBezTo>
                    <a:cubicBezTo>
                      <a:pt x="99783" y="0"/>
                      <a:pt x="116888" y="20696"/>
                      <a:pt x="116888" y="20696"/>
                    </a:cubicBezTo>
                    <a:lnTo>
                      <a:pt x="104534" y="30104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DB77EA1A-9FF6-3B5D-49CE-11BF06333BB2}"/>
                  </a:ext>
                </a:extLst>
              </p:cNvPr>
              <p:cNvSpPr/>
              <p:nvPr/>
            </p:nvSpPr>
            <p:spPr>
              <a:xfrm>
                <a:off x="2313200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557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957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8B042C7-C1A1-59F9-583A-3DB3B1CE92BF}"/>
                  </a:ext>
                </a:extLst>
              </p:cNvPr>
              <p:cNvSpPr/>
              <p:nvPr/>
            </p:nvSpPr>
            <p:spPr>
              <a:xfrm>
                <a:off x="2428187" y="1635670"/>
                <a:ext cx="53217" cy="91443"/>
              </a:xfrm>
              <a:custGeom>
                <a:avLst/>
                <a:gdLst>
                  <a:gd name="connsiteX0" fmla="*/ 53217 w 53217"/>
                  <a:gd name="connsiteY0" fmla="*/ 2073 h 91443"/>
                  <a:gd name="connsiteX1" fmla="*/ 47516 w 53217"/>
                  <a:gd name="connsiteY1" fmla="*/ 17125 h 91443"/>
                  <a:gd name="connsiteX2" fmla="*/ 37062 w 53217"/>
                  <a:gd name="connsiteY2" fmla="*/ 15244 h 91443"/>
                  <a:gd name="connsiteX3" fmla="*/ 16155 w 53217"/>
                  <a:gd name="connsiteY3" fmla="*/ 30296 h 91443"/>
                  <a:gd name="connsiteX4" fmla="*/ 16155 w 53217"/>
                  <a:gd name="connsiteY4" fmla="*/ 91444 h 91443"/>
                  <a:gd name="connsiteX5" fmla="*/ 0 w 53217"/>
                  <a:gd name="connsiteY5" fmla="*/ 91444 h 91443"/>
                  <a:gd name="connsiteX6" fmla="*/ 0 w 53217"/>
                  <a:gd name="connsiteY6" fmla="*/ 2073 h 91443"/>
                  <a:gd name="connsiteX7" fmla="*/ 15205 w 53217"/>
                  <a:gd name="connsiteY7" fmla="*/ 2073 h 91443"/>
                  <a:gd name="connsiteX8" fmla="*/ 15205 w 53217"/>
                  <a:gd name="connsiteY8" fmla="*/ 16185 h 91443"/>
                  <a:gd name="connsiteX9" fmla="*/ 40863 w 53217"/>
                  <a:gd name="connsiteY9" fmla="*/ 192 h 91443"/>
                  <a:gd name="connsiteX10" fmla="*/ 53217 w 53217"/>
                  <a:gd name="connsiteY10" fmla="*/ 2073 h 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17" h="91443">
                    <a:moveTo>
                      <a:pt x="53217" y="2073"/>
                    </a:moveTo>
                    <a:lnTo>
                      <a:pt x="47516" y="17125"/>
                    </a:lnTo>
                    <a:cubicBezTo>
                      <a:pt x="47516" y="17125"/>
                      <a:pt x="43714" y="15244"/>
                      <a:pt x="37062" y="15244"/>
                    </a:cubicBezTo>
                    <a:cubicBezTo>
                      <a:pt x="22807" y="15244"/>
                      <a:pt x="16155" y="30296"/>
                      <a:pt x="16155" y="30296"/>
                    </a:cubicBezTo>
                    <a:lnTo>
                      <a:pt x="16155" y="91444"/>
                    </a:lnTo>
                    <a:lnTo>
                      <a:pt x="0" y="91444"/>
                    </a:lnTo>
                    <a:lnTo>
                      <a:pt x="0" y="2073"/>
                    </a:lnTo>
                    <a:lnTo>
                      <a:pt x="15205" y="2073"/>
                    </a:lnTo>
                    <a:lnTo>
                      <a:pt x="15205" y="16185"/>
                    </a:lnTo>
                    <a:cubicBezTo>
                      <a:pt x="15205" y="16185"/>
                      <a:pt x="22807" y="192"/>
                      <a:pt x="40863" y="192"/>
                    </a:cubicBezTo>
                    <a:cubicBezTo>
                      <a:pt x="47516" y="-749"/>
                      <a:pt x="53217" y="2073"/>
                      <a:pt x="53217" y="2073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40CFBB1-A17B-5283-B6E7-3AAC1FB30012}"/>
                  </a:ext>
                </a:extLst>
              </p:cNvPr>
              <p:cNvSpPr/>
              <p:nvPr/>
            </p:nvSpPr>
            <p:spPr>
              <a:xfrm>
                <a:off x="2495659" y="1635862"/>
                <a:ext cx="89329" cy="135466"/>
              </a:xfrm>
              <a:custGeom>
                <a:avLst/>
                <a:gdLst>
                  <a:gd name="connsiteX0" fmla="*/ 16155 w 89329"/>
                  <a:gd name="connsiteY0" fmla="*/ 63030 h 135466"/>
                  <a:gd name="connsiteX1" fmla="*/ 42764 w 89329"/>
                  <a:gd name="connsiteY1" fmla="*/ 78082 h 135466"/>
                  <a:gd name="connsiteX2" fmla="*/ 72224 w 89329"/>
                  <a:gd name="connsiteY2" fmla="*/ 46096 h 135466"/>
                  <a:gd name="connsiteX3" fmla="*/ 42764 w 89329"/>
                  <a:gd name="connsiteY3" fmla="*/ 14111 h 135466"/>
                  <a:gd name="connsiteX4" fmla="*/ 16155 w 89329"/>
                  <a:gd name="connsiteY4" fmla="*/ 29163 h 135466"/>
                  <a:gd name="connsiteX5" fmla="*/ 16155 w 89329"/>
                  <a:gd name="connsiteY5" fmla="*/ 63030 h 135466"/>
                  <a:gd name="connsiteX6" fmla="*/ 15205 w 89329"/>
                  <a:gd name="connsiteY6" fmla="*/ 1881 h 135466"/>
                  <a:gd name="connsiteX7" fmla="*/ 15205 w 89329"/>
                  <a:gd name="connsiteY7" fmla="*/ 15052 h 135466"/>
                  <a:gd name="connsiteX8" fmla="*/ 45615 w 89329"/>
                  <a:gd name="connsiteY8" fmla="*/ 0 h 135466"/>
                  <a:gd name="connsiteX9" fmla="*/ 89329 w 89329"/>
                  <a:gd name="connsiteY9" fmla="*/ 47037 h 135466"/>
                  <a:gd name="connsiteX10" fmla="*/ 45615 w 89329"/>
                  <a:gd name="connsiteY10" fmla="*/ 94074 h 135466"/>
                  <a:gd name="connsiteX11" fmla="*/ 16155 w 89329"/>
                  <a:gd name="connsiteY11" fmla="*/ 80904 h 135466"/>
                  <a:gd name="connsiteX12" fmla="*/ 16155 w 89329"/>
                  <a:gd name="connsiteY12" fmla="*/ 135467 h 135466"/>
                  <a:gd name="connsiteX13" fmla="*/ 0 w 89329"/>
                  <a:gd name="connsiteY13" fmla="*/ 135467 h 135466"/>
                  <a:gd name="connsiteX14" fmla="*/ 0 w 89329"/>
                  <a:gd name="connsiteY14" fmla="*/ 1881 h 135466"/>
                  <a:gd name="connsiteX15" fmla="*/ 15205 w 89329"/>
                  <a:gd name="connsiteY15" fmla="*/ 1881 h 13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329" h="135466">
                    <a:moveTo>
                      <a:pt x="16155" y="63030"/>
                    </a:moveTo>
                    <a:cubicBezTo>
                      <a:pt x="16155" y="63030"/>
                      <a:pt x="24708" y="78082"/>
                      <a:pt x="42764" y="78082"/>
                    </a:cubicBezTo>
                    <a:cubicBezTo>
                      <a:pt x="60820" y="78082"/>
                      <a:pt x="72224" y="63970"/>
                      <a:pt x="72224" y="46096"/>
                    </a:cubicBezTo>
                    <a:cubicBezTo>
                      <a:pt x="72224" y="28222"/>
                      <a:pt x="60820" y="14111"/>
                      <a:pt x="42764" y="14111"/>
                    </a:cubicBezTo>
                    <a:cubicBezTo>
                      <a:pt x="24708" y="14111"/>
                      <a:pt x="16155" y="29163"/>
                      <a:pt x="16155" y="29163"/>
                    </a:cubicBezTo>
                    <a:lnTo>
                      <a:pt x="16155" y="63030"/>
                    </a:lnTo>
                    <a:close/>
                    <a:moveTo>
                      <a:pt x="15205" y="1881"/>
                    </a:moveTo>
                    <a:lnTo>
                      <a:pt x="15205" y="15052"/>
                    </a:lnTo>
                    <a:cubicBezTo>
                      <a:pt x="15205" y="15052"/>
                      <a:pt x="23758" y="0"/>
                      <a:pt x="45615" y="0"/>
                    </a:cubicBezTo>
                    <a:cubicBezTo>
                      <a:pt x="70323" y="0"/>
                      <a:pt x="89329" y="20696"/>
                      <a:pt x="89329" y="47037"/>
                    </a:cubicBezTo>
                    <a:cubicBezTo>
                      <a:pt x="89329" y="73378"/>
                      <a:pt x="70323" y="94074"/>
                      <a:pt x="45615" y="94074"/>
                    </a:cubicBezTo>
                    <a:cubicBezTo>
                      <a:pt x="29460" y="94074"/>
                      <a:pt x="19957" y="84667"/>
                      <a:pt x="16155" y="80904"/>
                    </a:cubicBezTo>
                    <a:lnTo>
                      <a:pt x="16155" y="135467"/>
                    </a:lnTo>
                    <a:lnTo>
                      <a:pt x="0" y="135467"/>
                    </a:lnTo>
                    <a:lnTo>
                      <a:pt x="0" y="1881"/>
                    </a:lnTo>
                    <a:lnTo>
                      <a:pt x="15205" y="18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BCF52A5-6426-56CB-2390-BAD349D2E909}"/>
                  </a:ext>
                </a:extLst>
              </p:cNvPr>
              <p:cNvSpPr/>
              <p:nvPr/>
            </p:nvSpPr>
            <p:spPr>
              <a:xfrm>
                <a:off x="2599243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557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957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1EDB56F5-3C40-E826-34C1-2CC64DAC4974}"/>
                  </a:ext>
                </a:extLst>
              </p:cNvPr>
              <p:cNvSpPr/>
              <p:nvPr/>
            </p:nvSpPr>
            <p:spPr>
              <a:xfrm>
                <a:off x="2714231" y="1635670"/>
                <a:ext cx="53217" cy="91443"/>
              </a:xfrm>
              <a:custGeom>
                <a:avLst/>
                <a:gdLst>
                  <a:gd name="connsiteX0" fmla="*/ 53217 w 53217"/>
                  <a:gd name="connsiteY0" fmla="*/ 2073 h 91443"/>
                  <a:gd name="connsiteX1" fmla="*/ 47516 w 53217"/>
                  <a:gd name="connsiteY1" fmla="*/ 17125 h 91443"/>
                  <a:gd name="connsiteX2" fmla="*/ 37062 w 53217"/>
                  <a:gd name="connsiteY2" fmla="*/ 15244 h 91443"/>
                  <a:gd name="connsiteX3" fmla="*/ 16155 w 53217"/>
                  <a:gd name="connsiteY3" fmla="*/ 30296 h 91443"/>
                  <a:gd name="connsiteX4" fmla="*/ 16155 w 53217"/>
                  <a:gd name="connsiteY4" fmla="*/ 91444 h 91443"/>
                  <a:gd name="connsiteX5" fmla="*/ 0 w 53217"/>
                  <a:gd name="connsiteY5" fmla="*/ 91444 h 91443"/>
                  <a:gd name="connsiteX6" fmla="*/ 0 w 53217"/>
                  <a:gd name="connsiteY6" fmla="*/ 2073 h 91443"/>
                  <a:gd name="connsiteX7" fmla="*/ 15205 w 53217"/>
                  <a:gd name="connsiteY7" fmla="*/ 2073 h 91443"/>
                  <a:gd name="connsiteX8" fmla="*/ 15205 w 53217"/>
                  <a:gd name="connsiteY8" fmla="*/ 16185 h 91443"/>
                  <a:gd name="connsiteX9" fmla="*/ 40863 w 53217"/>
                  <a:gd name="connsiteY9" fmla="*/ 192 h 91443"/>
                  <a:gd name="connsiteX10" fmla="*/ 53217 w 53217"/>
                  <a:gd name="connsiteY10" fmla="*/ 2073 h 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17" h="91443">
                    <a:moveTo>
                      <a:pt x="53217" y="2073"/>
                    </a:moveTo>
                    <a:lnTo>
                      <a:pt x="47516" y="17125"/>
                    </a:lnTo>
                    <a:cubicBezTo>
                      <a:pt x="47516" y="17125"/>
                      <a:pt x="43714" y="15244"/>
                      <a:pt x="37062" y="15244"/>
                    </a:cubicBezTo>
                    <a:cubicBezTo>
                      <a:pt x="22807" y="15244"/>
                      <a:pt x="16155" y="30296"/>
                      <a:pt x="16155" y="30296"/>
                    </a:cubicBezTo>
                    <a:lnTo>
                      <a:pt x="16155" y="91444"/>
                    </a:lnTo>
                    <a:lnTo>
                      <a:pt x="0" y="91444"/>
                    </a:lnTo>
                    <a:lnTo>
                      <a:pt x="0" y="2073"/>
                    </a:lnTo>
                    <a:lnTo>
                      <a:pt x="15205" y="2073"/>
                    </a:lnTo>
                    <a:lnTo>
                      <a:pt x="15205" y="16185"/>
                    </a:lnTo>
                    <a:cubicBezTo>
                      <a:pt x="15205" y="16185"/>
                      <a:pt x="22807" y="192"/>
                      <a:pt x="40863" y="192"/>
                    </a:cubicBezTo>
                    <a:cubicBezTo>
                      <a:pt x="47516" y="-749"/>
                      <a:pt x="53217" y="2073"/>
                      <a:pt x="53217" y="2073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5353A41-82F4-219A-72E4-A111F7D072DA}"/>
                  </a:ext>
                </a:extLst>
              </p:cNvPr>
              <p:cNvSpPr/>
              <p:nvPr/>
            </p:nvSpPr>
            <p:spPr>
              <a:xfrm>
                <a:off x="2772200" y="1634921"/>
                <a:ext cx="89329" cy="94074"/>
              </a:xfrm>
              <a:custGeom>
                <a:avLst/>
                <a:gdLst>
                  <a:gd name="connsiteX0" fmla="*/ 73174 w 89329"/>
                  <a:gd name="connsiteY0" fmla="*/ 30104 h 94074"/>
                  <a:gd name="connsiteX1" fmla="*/ 46565 w 89329"/>
                  <a:gd name="connsiteY1" fmla="*/ 15052 h 94074"/>
                  <a:gd name="connsiteX2" fmla="*/ 16155 w 89329"/>
                  <a:gd name="connsiteY2" fmla="*/ 47037 h 94074"/>
                  <a:gd name="connsiteX3" fmla="*/ 46565 w 89329"/>
                  <a:gd name="connsiteY3" fmla="*/ 79022 h 94074"/>
                  <a:gd name="connsiteX4" fmla="*/ 73174 w 89329"/>
                  <a:gd name="connsiteY4" fmla="*/ 63970 h 94074"/>
                  <a:gd name="connsiteX5" fmla="*/ 73174 w 89329"/>
                  <a:gd name="connsiteY5" fmla="*/ 30104 h 94074"/>
                  <a:gd name="connsiteX6" fmla="*/ 89329 w 89329"/>
                  <a:gd name="connsiteY6" fmla="*/ 2822 h 94074"/>
                  <a:gd name="connsiteX7" fmla="*/ 89329 w 89329"/>
                  <a:gd name="connsiteY7" fmla="*/ 92193 h 94074"/>
                  <a:gd name="connsiteX8" fmla="*/ 74124 w 89329"/>
                  <a:gd name="connsiteY8" fmla="*/ 92193 h 94074"/>
                  <a:gd name="connsiteX9" fmla="*/ 74124 w 89329"/>
                  <a:gd name="connsiteY9" fmla="*/ 79022 h 94074"/>
                  <a:gd name="connsiteX10" fmla="*/ 43714 w 89329"/>
                  <a:gd name="connsiteY10" fmla="*/ 94074 h 94074"/>
                  <a:gd name="connsiteX11" fmla="*/ 0 w 89329"/>
                  <a:gd name="connsiteY11" fmla="*/ 47037 h 94074"/>
                  <a:gd name="connsiteX12" fmla="*/ 43714 w 89329"/>
                  <a:gd name="connsiteY12" fmla="*/ 0 h 94074"/>
                  <a:gd name="connsiteX13" fmla="*/ 74124 w 89329"/>
                  <a:gd name="connsiteY13" fmla="*/ 15052 h 94074"/>
                  <a:gd name="connsiteX14" fmla="*/ 74124 w 89329"/>
                  <a:gd name="connsiteY14" fmla="*/ 1881 h 94074"/>
                  <a:gd name="connsiteX15" fmla="*/ 89329 w 89329"/>
                  <a:gd name="connsiteY15" fmla="*/ 1881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329" h="94074">
                    <a:moveTo>
                      <a:pt x="73174" y="30104"/>
                    </a:moveTo>
                    <a:cubicBezTo>
                      <a:pt x="73174" y="30104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7559" y="79022"/>
                      <a:pt x="46565" y="79022"/>
                    </a:cubicBezTo>
                    <a:cubicBezTo>
                      <a:pt x="64621" y="79022"/>
                      <a:pt x="73174" y="63970"/>
                      <a:pt x="73174" y="63970"/>
                    </a:cubicBezTo>
                    <a:lnTo>
                      <a:pt x="73174" y="30104"/>
                    </a:lnTo>
                    <a:close/>
                    <a:moveTo>
                      <a:pt x="89329" y="2822"/>
                    </a:moveTo>
                    <a:lnTo>
                      <a:pt x="89329" y="92193"/>
                    </a:lnTo>
                    <a:lnTo>
                      <a:pt x="74124" y="92193"/>
                    </a:lnTo>
                    <a:lnTo>
                      <a:pt x="74124" y="79022"/>
                    </a:lnTo>
                    <a:cubicBezTo>
                      <a:pt x="74124" y="79022"/>
                      <a:pt x="65572" y="94074"/>
                      <a:pt x="43714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006" y="0"/>
                      <a:pt x="43714" y="0"/>
                    </a:cubicBezTo>
                    <a:cubicBezTo>
                      <a:pt x="65572" y="0"/>
                      <a:pt x="74124" y="15052"/>
                      <a:pt x="74124" y="15052"/>
                    </a:cubicBezTo>
                    <a:lnTo>
                      <a:pt x="74124" y="1881"/>
                    </a:lnTo>
                    <a:lnTo>
                      <a:pt x="89329" y="18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30009500-3AD9-55BF-1862-9CCF7F0F7CD6}"/>
                  </a:ext>
                </a:extLst>
              </p:cNvPr>
              <p:cNvSpPr/>
              <p:nvPr/>
            </p:nvSpPr>
            <p:spPr>
              <a:xfrm>
                <a:off x="2879585" y="1610462"/>
                <a:ext cx="64621" cy="119474"/>
              </a:xfrm>
              <a:custGeom>
                <a:avLst/>
                <a:gdLst>
                  <a:gd name="connsiteX0" fmla="*/ 950 w 64621"/>
                  <a:gd name="connsiteY0" fmla="*/ 27281 h 119474"/>
                  <a:gd name="connsiteX1" fmla="*/ 19006 w 64621"/>
                  <a:gd name="connsiteY1" fmla="*/ 27281 h 119474"/>
                  <a:gd name="connsiteX2" fmla="*/ 19006 w 64621"/>
                  <a:gd name="connsiteY2" fmla="*/ 0 h 119474"/>
                  <a:gd name="connsiteX3" fmla="*/ 35161 w 64621"/>
                  <a:gd name="connsiteY3" fmla="*/ 0 h 119474"/>
                  <a:gd name="connsiteX4" fmla="*/ 35161 w 64621"/>
                  <a:gd name="connsiteY4" fmla="*/ 27281 h 119474"/>
                  <a:gd name="connsiteX5" fmla="*/ 63671 w 64621"/>
                  <a:gd name="connsiteY5" fmla="*/ 27281 h 119474"/>
                  <a:gd name="connsiteX6" fmla="*/ 63671 w 64621"/>
                  <a:gd name="connsiteY6" fmla="*/ 42333 h 119474"/>
                  <a:gd name="connsiteX7" fmla="*/ 35161 w 64621"/>
                  <a:gd name="connsiteY7" fmla="*/ 42333 h 119474"/>
                  <a:gd name="connsiteX8" fmla="*/ 35161 w 64621"/>
                  <a:gd name="connsiteY8" fmla="*/ 90311 h 119474"/>
                  <a:gd name="connsiteX9" fmla="*/ 48466 w 64621"/>
                  <a:gd name="connsiteY9" fmla="*/ 104422 h 119474"/>
                  <a:gd name="connsiteX10" fmla="*/ 58919 w 64621"/>
                  <a:gd name="connsiteY10" fmla="*/ 100659 h 119474"/>
                  <a:gd name="connsiteX11" fmla="*/ 64621 w 64621"/>
                  <a:gd name="connsiteY11" fmla="*/ 113830 h 119474"/>
                  <a:gd name="connsiteX12" fmla="*/ 45615 w 64621"/>
                  <a:gd name="connsiteY12" fmla="*/ 119474 h 119474"/>
                  <a:gd name="connsiteX13" fmla="*/ 18056 w 64621"/>
                  <a:gd name="connsiteY13" fmla="*/ 91252 h 119474"/>
                  <a:gd name="connsiteX14" fmla="*/ 18056 w 64621"/>
                  <a:gd name="connsiteY14" fmla="*/ 42333 h 119474"/>
                  <a:gd name="connsiteX15" fmla="*/ 0 w 64621"/>
                  <a:gd name="connsiteY15" fmla="*/ 42333 h 119474"/>
                  <a:gd name="connsiteX16" fmla="*/ 0 w 64621"/>
                  <a:gd name="connsiteY16" fmla="*/ 27281 h 11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21" h="119474">
                    <a:moveTo>
                      <a:pt x="950" y="27281"/>
                    </a:moveTo>
                    <a:lnTo>
                      <a:pt x="19006" y="27281"/>
                    </a:lnTo>
                    <a:lnTo>
                      <a:pt x="19006" y="0"/>
                    </a:lnTo>
                    <a:lnTo>
                      <a:pt x="35161" y="0"/>
                    </a:lnTo>
                    <a:lnTo>
                      <a:pt x="35161" y="27281"/>
                    </a:lnTo>
                    <a:lnTo>
                      <a:pt x="63671" y="27281"/>
                    </a:lnTo>
                    <a:lnTo>
                      <a:pt x="63671" y="42333"/>
                    </a:lnTo>
                    <a:lnTo>
                      <a:pt x="35161" y="42333"/>
                    </a:lnTo>
                    <a:lnTo>
                      <a:pt x="35161" y="90311"/>
                    </a:lnTo>
                    <a:cubicBezTo>
                      <a:pt x="35161" y="98778"/>
                      <a:pt x="39913" y="104422"/>
                      <a:pt x="48466" y="104422"/>
                    </a:cubicBezTo>
                    <a:cubicBezTo>
                      <a:pt x="53217" y="104422"/>
                      <a:pt x="58919" y="100659"/>
                      <a:pt x="58919" y="100659"/>
                    </a:cubicBezTo>
                    <a:lnTo>
                      <a:pt x="64621" y="113830"/>
                    </a:lnTo>
                    <a:cubicBezTo>
                      <a:pt x="57019" y="118533"/>
                      <a:pt x="51317" y="119474"/>
                      <a:pt x="45615" y="119474"/>
                    </a:cubicBezTo>
                    <a:cubicBezTo>
                      <a:pt x="32311" y="119474"/>
                      <a:pt x="18056" y="111007"/>
                      <a:pt x="18056" y="91252"/>
                    </a:cubicBezTo>
                    <a:lnTo>
                      <a:pt x="18056" y="42333"/>
                    </a:lnTo>
                    <a:lnTo>
                      <a:pt x="0" y="42333"/>
                    </a:lnTo>
                    <a:lnTo>
                      <a:pt x="0" y="272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8918BD8C-CE51-FA08-AD2A-4D1D803911CB}"/>
                  </a:ext>
                </a:extLst>
              </p:cNvPr>
              <p:cNvSpPr/>
              <p:nvPr/>
            </p:nvSpPr>
            <p:spPr>
              <a:xfrm>
                <a:off x="2964162" y="1598232"/>
                <a:ext cx="22807" cy="128881"/>
              </a:xfrm>
              <a:custGeom>
                <a:avLst/>
                <a:gdLst>
                  <a:gd name="connsiteX0" fmla="*/ 2851 w 22807"/>
                  <a:gd name="connsiteY0" fmla="*/ 39511 h 128881"/>
                  <a:gd name="connsiteX1" fmla="*/ 19006 w 22807"/>
                  <a:gd name="connsiteY1" fmla="*/ 39511 h 128881"/>
                  <a:gd name="connsiteX2" fmla="*/ 19006 w 22807"/>
                  <a:gd name="connsiteY2" fmla="*/ 128881 h 128881"/>
                  <a:gd name="connsiteX3" fmla="*/ 2851 w 22807"/>
                  <a:gd name="connsiteY3" fmla="*/ 128881 h 128881"/>
                  <a:gd name="connsiteX4" fmla="*/ 2851 w 22807"/>
                  <a:gd name="connsiteY4" fmla="*/ 39511 h 128881"/>
                  <a:gd name="connsiteX5" fmla="*/ 11404 w 22807"/>
                  <a:gd name="connsiteY5" fmla="*/ 0 h 128881"/>
                  <a:gd name="connsiteX6" fmla="*/ 22807 w 22807"/>
                  <a:gd name="connsiteY6" fmla="*/ 11289 h 128881"/>
                  <a:gd name="connsiteX7" fmla="*/ 11404 w 22807"/>
                  <a:gd name="connsiteY7" fmla="*/ 22578 h 128881"/>
                  <a:gd name="connsiteX8" fmla="*/ 0 w 22807"/>
                  <a:gd name="connsiteY8" fmla="*/ 11289 h 128881"/>
                  <a:gd name="connsiteX9" fmla="*/ 11404 w 22807"/>
                  <a:gd name="connsiteY9" fmla="*/ 0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07" h="128881">
                    <a:moveTo>
                      <a:pt x="2851" y="39511"/>
                    </a:moveTo>
                    <a:lnTo>
                      <a:pt x="19006" y="39511"/>
                    </a:lnTo>
                    <a:lnTo>
                      <a:pt x="19006" y="128881"/>
                    </a:lnTo>
                    <a:lnTo>
                      <a:pt x="2851" y="128881"/>
                    </a:lnTo>
                    <a:lnTo>
                      <a:pt x="2851" y="39511"/>
                    </a:lnTo>
                    <a:close/>
                    <a:moveTo>
                      <a:pt x="11404" y="0"/>
                    </a:moveTo>
                    <a:cubicBezTo>
                      <a:pt x="17105" y="0"/>
                      <a:pt x="22807" y="4704"/>
                      <a:pt x="22807" y="11289"/>
                    </a:cubicBezTo>
                    <a:cubicBezTo>
                      <a:pt x="22807" y="16933"/>
                      <a:pt x="18056" y="22578"/>
                      <a:pt x="11404" y="22578"/>
                    </a:cubicBezTo>
                    <a:cubicBezTo>
                      <a:pt x="5702" y="22578"/>
                      <a:pt x="0" y="17874"/>
                      <a:pt x="0" y="11289"/>
                    </a:cubicBezTo>
                    <a:cubicBezTo>
                      <a:pt x="0" y="4704"/>
                      <a:pt x="4752" y="0"/>
                      <a:pt x="11404" y="0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666349E-0B14-EDE4-341C-8A830DF59A6D}"/>
                  </a:ext>
                </a:extLst>
              </p:cNvPr>
              <p:cNvSpPr/>
              <p:nvPr/>
            </p:nvSpPr>
            <p:spPr>
              <a:xfrm>
                <a:off x="3006926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462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6" y="94074"/>
                      <a:pt x="0" y="73378"/>
                      <a:pt x="0" y="47037"/>
                    </a:cubicBezTo>
                    <a:cubicBezTo>
                      <a:pt x="0" y="20696"/>
                      <a:pt x="19956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199A001-9BD2-D3C8-D59C-33B346D88CD2}"/>
                  </a:ext>
                </a:extLst>
              </p:cNvPr>
              <p:cNvSpPr/>
              <p:nvPr/>
            </p:nvSpPr>
            <p:spPr>
              <a:xfrm>
                <a:off x="3120964" y="1634921"/>
                <a:ext cx="76975" cy="92192"/>
              </a:xfrm>
              <a:custGeom>
                <a:avLst/>
                <a:gdLst>
                  <a:gd name="connsiteX0" fmla="*/ 76975 w 76975"/>
                  <a:gd name="connsiteY0" fmla="*/ 34807 h 92192"/>
                  <a:gd name="connsiteX1" fmla="*/ 76975 w 76975"/>
                  <a:gd name="connsiteY1" fmla="*/ 92193 h 92192"/>
                  <a:gd name="connsiteX2" fmla="*/ 60820 w 76975"/>
                  <a:gd name="connsiteY2" fmla="*/ 92193 h 92192"/>
                  <a:gd name="connsiteX3" fmla="*/ 60820 w 76975"/>
                  <a:gd name="connsiteY3" fmla="*/ 37630 h 92192"/>
                  <a:gd name="connsiteX4" fmla="*/ 38963 w 76975"/>
                  <a:gd name="connsiteY4" fmla="*/ 15993 h 92192"/>
                  <a:gd name="connsiteX5" fmla="*/ 16155 w 76975"/>
                  <a:gd name="connsiteY5" fmla="*/ 31044 h 92192"/>
                  <a:gd name="connsiteX6" fmla="*/ 16155 w 76975"/>
                  <a:gd name="connsiteY6" fmla="*/ 92193 h 92192"/>
                  <a:gd name="connsiteX7" fmla="*/ 0 w 76975"/>
                  <a:gd name="connsiteY7" fmla="*/ 92193 h 92192"/>
                  <a:gd name="connsiteX8" fmla="*/ 0 w 76975"/>
                  <a:gd name="connsiteY8" fmla="*/ 2822 h 92192"/>
                  <a:gd name="connsiteX9" fmla="*/ 15205 w 76975"/>
                  <a:gd name="connsiteY9" fmla="*/ 2822 h 92192"/>
                  <a:gd name="connsiteX10" fmla="*/ 15205 w 76975"/>
                  <a:gd name="connsiteY10" fmla="*/ 15052 h 92192"/>
                  <a:gd name="connsiteX11" fmla="*/ 42764 w 76975"/>
                  <a:gd name="connsiteY11" fmla="*/ 0 h 92192"/>
                  <a:gd name="connsiteX12" fmla="*/ 76975 w 76975"/>
                  <a:gd name="connsiteY12" fmla="*/ 34807 h 9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975" h="92192">
                    <a:moveTo>
                      <a:pt x="76975" y="34807"/>
                    </a:moveTo>
                    <a:lnTo>
                      <a:pt x="76975" y="92193"/>
                    </a:lnTo>
                    <a:lnTo>
                      <a:pt x="60820" y="92193"/>
                    </a:lnTo>
                    <a:lnTo>
                      <a:pt x="60820" y="37630"/>
                    </a:lnTo>
                    <a:cubicBezTo>
                      <a:pt x="60820" y="22578"/>
                      <a:pt x="51317" y="15993"/>
                      <a:pt x="38963" y="15993"/>
                    </a:cubicBezTo>
                    <a:cubicBezTo>
                      <a:pt x="24708" y="15993"/>
                      <a:pt x="16155" y="31044"/>
                      <a:pt x="16155" y="31044"/>
                    </a:cubicBezTo>
                    <a:lnTo>
                      <a:pt x="16155" y="92193"/>
                    </a:lnTo>
                    <a:lnTo>
                      <a:pt x="0" y="92193"/>
                    </a:lnTo>
                    <a:lnTo>
                      <a:pt x="0" y="2822"/>
                    </a:lnTo>
                    <a:lnTo>
                      <a:pt x="15205" y="2822"/>
                    </a:lnTo>
                    <a:lnTo>
                      <a:pt x="15205" y="15052"/>
                    </a:lnTo>
                    <a:cubicBezTo>
                      <a:pt x="15205" y="15052"/>
                      <a:pt x="23758" y="0"/>
                      <a:pt x="42764" y="0"/>
                    </a:cubicBezTo>
                    <a:cubicBezTo>
                      <a:pt x="60820" y="0"/>
                      <a:pt x="76975" y="12230"/>
                      <a:pt x="76975" y="3480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4439F5A3-12FE-ACD1-2035-E6F271AA6D67}"/>
                </a:ext>
              </a:extLst>
            </p:cNvPr>
            <p:cNvSpPr/>
            <p:nvPr/>
          </p:nvSpPr>
          <p:spPr>
            <a:xfrm>
              <a:off x="2195361" y="1339529"/>
              <a:ext cx="112136" cy="185325"/>
            </a:xfrm>
            <a:custGeom>
              <a:avLst/>
              <a:gdLst>
                <a:gd name="connsiteX0" fmla="*/ 0 w 112136"/>
                <a:gd name="connsiteY0" fmla="*/ 0 h 185325"/>
                <a:gd name="connsiteX1" fmla="*/ 32311 w 112136"/>
                <a:gd name="connsiteY1" fmla="*/ 0 h 185325"/>
                <a:gd name="connsiteX2" fmla="*/ 32311 w 112136"/>
                <a:gd name="connsiteY2" fmla="*/ 155222 h 185325"/>
                <a:gd name="connsiteX3" fmla="*/ 112137 w 112136"/>
                <a:gd name="connsiteY3" fmla="*/ 155222 h 185325"/>
                <a:gd name="connsiteX4" fmla="*/ 112137 w 112136"/>
                <a:gd name="connsiteY4" fmla="*/ 185326 h 185325"/>
                <a:gd name="connsiteX5" fmla="*/ 0 w 112136"/>
                <a:gd name="connsiteY5" fmla="*/ 185326 h 18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36" h="185325">
                  <a:moveTo>
                    <a:pt x="0" y="0"/>
                  </a:moveTo>
                  <a:lnTo>
                    <a:pt x="32311" y="0"/>
                  </a:lnTo>
                  <a:lnTo>
                    <a:pt x="32311" y="155222"/>
                  </a:lnTo>
                  <a:lnTo>
                    <a:pt x="112137" y="155222"/>
                  </a:lnTo>
                  <a:lnTo>
                    <a:pt x="112137" y="185326"/>
                  </a:lnTo>
                  <a:lnTo>
                    <a:pt x="0" y="185326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" name="Graphic 36">
              <a:extLst>
                <a:ext uri="{FF2B5EF4-FFF2-40B4-BE49-F238E27FC236}">
                  <a16:creationId xmlns:a16="http://schemas.microsoft.com/office/drawing/2014/main" id="{4DF523E4-A5AC-5923-E009-4406167DCF7D}"/>
                </a:ext>
              </a:extLst>
            </p:cNvPr>
            <p:cNvGrpSpPr/>
            <p:nvPr/>
          </p:nvGrpSpPr>
          <p:grpSpPr>
            <a:xfrm>
              <a:off x="2311299" y="1341410"/>
              <a:ext cx="941757" cy="187207"/>
              <a:chOff x="2311299" y="1341410"/>
              <a:chExt cx="941757" cy="187207"/>
            </a:xfrm>
            <a:solidFill>
              <a:srgbClr val="00B5BF"/>
            </a:solidFill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F72C1DDD-A4C1-DB63-E13A-4A6A871E6130}"/>
                  </a:ext>
                </a:extLst>
              </p:cNvPr>
              <p:cNvSpPr/>
              <p:nvPr/>
            </p:nvSpPr>
            <p:spPr>
              <a:xfrm>
                <a:off x="2311299" y="1395973"/>
                <a:ext cx="134944" cy="131703"/>
              </a:xfrm>
              <a:custGeom>
                <a:avLst/>
                <a:gdLst>
                  <a:gd name="connsiteX0" fmla="*/ 101683 w 134944"/>
                  <a:gd name="connsiteY0" fmla="*/ 65852 h 131703"/>
                  <a:gd name="connsiteX1" fmla="*/ 66522 w 134944"/>
                  <a:gd name="connsiteY1" fmla="*/ 29163 h 131703"/>
                  <a:gd name="connsiteX2" fmla="*/ 31360 w 134944"/>
                  <a:gd name="connsiteY2" fmla="*/ 65852 h 131703"/>
                  <a:gd name="connsiteX3" fmla="*/ 67472 w 134944"/>
                  <a:gd name="connsiteY3" fmla="*/ 102541 h 131703"/>
                  <a:gd name="connsiteX4" fmla="*/ 101683 w 134944"/>
                  <a:gd name="connsiteY4" fmla="*/ 65852 h 131703"/>
                  <a:gd name="connsiteX5" fmla="*/ 134944 w 134944"/>
                  <a:gd name="connsiteY5" fmla="*/ 65852 h 131703"/>
                  <a:gd name="connsiteX6" fmla="*/ 67472 w 134944"/>
                  <a:gd name="connsiteY6" fmla="*/ 131704 h 131703"/>
                  <a:gd name="connsiteX7" fmla="*/ 0 w 134944"/>
                  <a:gd name="connsiteY7" fmla="*/ 65852 h 131703"/>
                  <a:gd name="connsiteX8" fmla="*/ 67472 w 134944"/>
                  <a:gd name="connsiteY8" fmla="*/ 0 h 131703"/>
                  <a:gd name="connsiteX9" fmla="*/ 134944 w 134944"/>
                  <a:gd name="connsiteY9" fmla="*/ 65852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944" h="131703">
                    <a:moveTo>
                      <a:pt x="101683" y="65852"/>
                    </a:moveTo>
                    <a:cubicBezTo>
                      <a:pt x="101683" y="46096"/>
                      <a:pt x="88379" y="29163"/>
                      <a:pt x="66522" y="29163"/>
                    </a:cubicBezTo>
                    <a:cubicBezTo>
                      <a:pt x="44665" y="29163"/>
                      <a:pt x="31360" y="46096"/>
                      <a:pt x="31360" y="65852"/>
                    </a:cubicBezTo>
                    <a:cubicBezTo>
                      <a:pt x="31360" y="85607"/>
                      <a:pt x="45615" y="102541"/>
                      <a:pt x="67472" y="102541"/>
                    </a:cubicBezTo>
                    <a:cubicBezTo>
                      <a:pt x="89329" y="102541"/>
                      <a:pt x="101683" y="85607"/>
                      <a:pt x="101683" y="65852"/>
                    </a:cubicBezTo>
                    <a:moveTo>
                      <a:pt x="134944" y="65852"/>
                    </a:moveTo>
                    <a:cubicBezTo>
                      <a:pt x="134944" y="102541"/>
                      <a:pt x="104534" y="131704"/>
                      <a:pt x="67472" y="131704"/>
                    </a:cubicBezTo>
                    <a:cubicBezTo>
                      <a:pt x="29460" y="131704"/>
                      <a:pt x="0" y="102541"/>
                      <a:pt x="0" y="65852"/>
                    </a:cubicBezTo>
                    <a:cubicBezTo>
                      <a:pt x="0" y="29163"/>
                      <a:pt x="30410" y="0"/>
                      <a:pt x="67472" y="0"/>
                    </a:cubicBezTo>
                    <a:cubicBezTo>
                      <a:pt x="104534" y="0"/>
                      <a:pt x="134944" y="29163"/>
                      <a:pt x="134944" y="65852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8DBF78D1-7404-3A0B-1226-DC02AED92A5F}"/>
                  </a:ext>
                </a:extLst>
              </p:cNvPr>
              <p:cNvSpPr/>
              <p:nvPr/>
            </p:nvSpPr>
            <p:spPr>
              <a:xfrm>
                <a:off x="2462398" y="1399736"/>
                <a:ext cx="114037" cy="128881"/>
              </a:xfrm>
              <a:custGeom>
                <a:avLst/>
                <a:gdLst>
                  <a:gd name="connsiteX0" fmla="*/ 0 w 114037"/>
                  <a:gd name="connsiteY0" fmla="*/ 80904 h 128881"/>
                  <a:gd name="connsiteX1" fmla="*/ 0 w 114037"/>
                  <a:gd name="connsiteY1" fmla="*/ 0 h 128881"/>
                  <a:gd name="connsiteX2" fmla="*/ 32310 w 114037"/>
                  <a:gd name="connsiteY2" fmla="*/ 0 h 128881"/>
                  <a:gd name="connsiteX3" fmla="*/ 32310 w 114037"/>
                  <a:gd name="connsiteY3" fmla="*/ 72437 h 128881"/>
                  <a:gd name="connsiteX4" fmla="*/ 57019 w 114037"/>
                  <a:gd name="connsiteY4" fmla="*/ 98778 h 128881"/>
                  <a:gd name="connsiteX5" fmla="*/ 81727 w 114037"/>
                  <a:gd name="connsiteY5" fmla="*/ 83726 h 128881"/>
                  <a:gd name="connsiteX6" fmla="*/ 81727 w 114037"/>
                  <a:gd name="connsiteY6" fmla="*/ 0 h 128881"/>
                  <a:gd name="connsiteX7" fmla="*/ 114037 w 114037"/>
                  <a:gd name="connsiteY7" fmla="*/ 0 h 128881"/>
                  <a:gd name="connsiteX8" fmla="*/ 114037 w 114037"/>
                  <a:gd name="connsiteY8" fmla="*/ 125119 h 128881"/>
                  <a:gd name="connsiteX9" fmla="*/ 83627 w 114037"/>
                  <a:gd name="connsiteY9" fmla="*/ 125119 h 128881"/>
                  <a:gd name="connsiteX10" fmla="*/ 83627 w 114037"/>
                  <a:gd name="connsiteY10" fmla="*/ 107244 h 128881"/>
                  <a:gd name="connsiteX11" fmla="*/ 45615 w 114037"/>
                  <a:gd name="connsiteY11" fmla="*/ 128881 h 128881"/>
                  <a:gd name="connsiteX12" fmla="*/ 0 w 114037"/>
                  <a:gd name="connsiteY12" fmla="*/ 80904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0" y="80904"/>
                    </a:moveTo>
                    <a:lnTo>
                      <a:pt x="0" y="0"/>
                    </a:lnTo>
                    <a:lnTo>
                      <a:pt x="32310" y="0"/>
                    </a:lnTo>
                    <a:lnTo>
                      <a:pt x="32310" y="72437"/>
                    </a:lnTo>
                    <a:cubicBezTo>
                      <a:pt x="32310" y="91252"/>
                      <a:pt x="40863" y="98778"/>
                      <a:pt x="57019" y="98778"/>
                    </a:cubicBezTo>
                    <a:cubicBezTo>
                      <a:pt x="73174" y="98778"/>
                      <a:pt x="81727" y="83726"/>
                      <a:pt x="81727" y="83726"/>
                    </a:cubicBezTo>
                    <a:lnTo>
                      <a:pt x="81727" y="0"/>
                    </a:lnTo>
                    <a:lnTo>
                      <a:pt x="114037" y="0"/>
                    </a:lnTo>
                    <a:lnTo>
                      <a:pt x="114037" y="125119"/>
                    </a:lnTo>
                    <a:lnTo>
                      <a:pt x="83627" y="125119"/>
                    </a:lnTo>
                    <a:lnTo>
                      <a:pt x="83627" y="107244"/>
                    </a:lnTo>
                    <a:cubicBezTo>
                      <a:pt x="83627" y="107244"/>
                      <a:pt x="71273" y="128881"/>
                      <a:pt x="45615" y="128881"/>
                    </a:cubicBezTo>
                    <a:cubicBezTo>
                      <a:pt x="21857" y="127941"/>
                      <a:pt x="0" y="111007"/>
                      <a:pt x="0" y="809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BB8A1851-B41D-405C-B002-23CA7F308DB1}"/>
                  </a:ext>
                </a:extLst>
              </p:cNvPr>
              <p:cNvSpPr/>
              <p:nvPr/>
            </p:nvSpPr>
            <p:spPr>
              <a:xfrm>
                <a:off x="2603044" y="1342351"/>
                <a:ext cx="34211" cy="182503"/>
              </a:xfrm>
              <a:custGeom>
                <a:avLst/>
                <a:gdLst>
                  <a:gd name="connsiteX0" fmla="*/ 950 w 34211"/>
                  <a:gd name="connsiteY0" fmla="*/ 57385 h 182503"/>
                  <a:gd name="connsiteX1" fmla="*/ 33261 w 34211"/>
                  <a:gd name="connsiteY1" fmla="*/ 57385 h 182503"/>
                  <a:gd name="connsiteX2" fmla="*/ 33261 w 34211"/>
                  <a:gd name="connsiteY2" fmla="*/ 182504 h 182503"/>
                  <a:gd name="connsiteX3" fmla="*/ 950 w 34211"/>
                  <a:gd name="connsiteY3" fmla="*/ 182504 h 182503"/>
                  <a:gd name="connsiteX4" fmla="*/ 950 w 34211"/>
                  <a:gd name="connsiteY4" fmla="*/ 57385 h 182503"/>
                  <a:gd name="connsiteX5" fmla="*/ 17106 w 34211"/>
                  <a:gd name="connsiteY5" fmla="*/ 0 h 182503"/>
                  <a:gd name="connsiteX6" fmla="*/ 34211 w 34211"/>
                  <a:gd name="connsiteY6" fmla="*/ 16933 h 182503"/>
                  <a:gd name="connsiteX7" fmla="*/ 17106 w 34211"/>
                  <a:gd name="connsiteY7" fmla="*/ 33867 h 182503"/>
                  <a:gd name="connsiteX8" fmla="*/ 0 w 34211"/>
                  <a:gd name="connsiteY8" fmla="*/ 16933 h 182503"/>
                  <a:gd name="connsiteX9" fmla="*/ 17106 w 34211"/>
                  <a:gd name="connsiteY9" fmla="*/ 0 h 18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11" h="182503">
                    <a:moveTo>
                      <a:pt x="950" y="57385"/>
                    </a:moveTo>
                    <a:lnTo>
                      <a:pt x="33261" y="57385"/>
                    </a:lnTo>
                    <a:lnTo>
                      <a:pt x="33261" y="182504"/>
                    </a:lnTo>
                    <a:lnTo>
                      <a:pt x="950" y="182504"/>
                    </a:lnTo>
                    <a:lnTo>
                      <a:pt x="950" y="57385"/>
                    </a:lnTo>
                    <a:close/>
                    <a:moveTo>
                      <a:pt x="17106" y="0"/>
                    </a:moveTo>
                    <a:cubicBezTo>
                      <a:pt x="26609" y="0"/>
                      <a:pt x="34211" y="7526"/>
                      <a:pt x="34211" y="16933"/>
                    </a:cubicBezTo>
                    <a:cubicBezTo>
                      <a:pt x="34211" y="26341"/>
                      <a:pt x="26609" y="33867"/>
                      <a:pt x="17106" y="33867"/>
                    </a:cubicBezTo>
                    <a:cubicBezTo>
                      <a:pt x="7603" y="33867"/>
                      <a:pt x="0" y="26341"/>
                      <a:pt x="0" y="16933"/>
                    </a:cubicBezTo>
                    <a:cubicBezTo>
                      <a:pt x="0" y="7526"/>
                      <a:pt x="7603" y="0"/>
                      <a:pt x="17106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9F4D7D5-4A86-40E0-8EC1-705CD18635A8}"/>
                  </a:ext>
                </a:extLst>
              </p:cNvPr>
              <p:cNvSpPr/>
              <p:nvPr/>
            </p:nvSpPr>
            <p:spPr>
              <a:xfrm>
                <a:off x="2652461" y="1395973"/>
                <a:ext cx="112136" cy="131703"/>
              </a:xfrm>
              <a:custGeom>
                <a:avLst/>
                <a:gdLst>
                  <a:gd name="connsiteX0" fmla="*/ 18056 w 112136"/>
                  <a:gd name="connsiteY0" fmla="*/ 86548 h 131703"/>
                  <a:gd name="connsiteX1" fmla="*/ 56068 w 112136"/>
                  <a:gd name="connsiteY1" fmla="*/ 104422 h 131703"/>
                  <a:gd name="connsiteX2" fmla="*/ 79826 w 112136"/>
                  <a:gd name="connsiteY2" fmla="*/ 93133 h 131703"/>
                  <a:gd name="connsiteX3" fmla="*/ 55118 w 112136"/>
                  <a:gd name="connsiteY3" fmla="*/ 79022 h 131703"/>
                  <a:gd name="connsiteX4" fmla="*/ 7602 w 112136"/>
                  <a:gd name="connsiteY4" fmla="*/ 39511 h 131703"/>
                  <a:gd name="connsiteX5" fmla="*/ 61770 w 112136"/>
                  <a:gd name="connsiteY5" fmla="*/ 0 h 131703"/>
                  <a:gd name="connsiteX6" fmla="*/ 109286 w 112136"/>
                  <a:gd name="connsiteY6" fmla="*/ 15052 h 131703"/>
                  <a:gd name="connsiteX7" fmla="*/ 93130 w 112136"/>
                  <a:gd name="connsiteY7" fmla="*/ 38570 h 131703"/>
                  <a:gd name="connsiteX8" fmla="*/ 61770 w 112136"/>
                  <a:gd name="connsiteY8" fmla="*/ 27281 h 131703"/>
                  <a:gd name="connsiteX9" fmla="*/ 38963 w 112136"/>
                  <a:gd name="connsiteY9" fmla="*/ 39511 h 131703"/>
                  <a:gd name="connsiteX10" fmla="*/ 69373 w 112136"/>
                  <a:gd name="connsiteY10" fmla="*/ 53622 h 131703"/>
                  <a:gd name="connsiteX11" fmla="*/ 112137 w 112136"/>
                  <a:gd name="connsiteY11" fmla="*/ 93133 h 131703"/>
                  <a:gd name="connsiteX12" fmla="*/ 57019 w 112136"/>
                  <a:gd name="connsiteY12" fmla="*/ 131704 h 131703"/>
                  <a:gd name="connsiteX13" fmla="*/ 0 w 112136"/>
                  <a:gd name="connsiteY13" fmla="*/ 109126 h 131703"/>
                  <a:gd name="connsiteX14" fmla="*/ 18056 w 112136"/>
                  <a:gd name="connsiteY14" fmla="*/ 8654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136" h="131703">
                    <a:moveTo>
                      <a:pt x="18056" y="86548"/>
                    </a:moveTo>
                    <a:cubicBezTo>
                      <a:pt x="18056" y="86548"/>
                      <a:pt x="35161" y="104422"/>
                      <a:pt x="56068" y="104422"/>
                    </a:cubicBezTo>
                    <a:cubicBezTo>
                      <a:pt x="69373" y="104422"/>
                      <a:pt x="79826" y="100659"/>
                      <a:pt x="79826" y="93133"/>
                    </a:cubicBezTo>
                    <a:cubicBezTo>
                      <a:pt x="79826" y="84667"/>
                      <a:pt x="74124" y="83726"/>
                      <a:pt x="55118" y="79022"/>
                    </a:cubicBezTo>
                    <a:cubicBezTo>
                      <a:pt x="30410" y="73378"/>
                      <a:pt x="7602" y="63030"/>
                      <a:pt x="7602" y="39511"/>
                    </a:cubicBezTo>
                    <a:cubicBezTo>
                      <a:pt x="7602" y="19756"/>
                      <a:pt x="27559" y="0"/>
                      <a:pt x="61770" y="0"/>
                    </a:cubicBezTo>
                    <a:cubicBezTo>
                      <a:pt x="90279" y="0"/>
                      <a:pt x="109286" y="15052"/>
                      <a:pt x="109286" y="15052"/>
                    </a:cubicBezTo>
                    <a:lnTo>
                      <a:pt x="93130" y="38570"/>
                    </a:lnTo>
                    <a:cubicBezTo>
                      <a:pt x="93130" y="38570"/>
                      <a:pt x="78876" y="27281"/>
                      <a:pt x="61770" y="27281"/>
                    </a:cubicBezTo>
                    <a:cubicBezTo>
                      <a:pt x="49416" y="27281"/>
                      <a:pt x="38963" y="31985"/>
                      <a:pt x="38963" y="39511"/>
                    </a:cubicBezTo>
                    <a:cubicBezTo>
                      <a:pt x="38963" y="47037"/>
                      <a:pt x="47516" y="48919"/>
                      <a:pt x="69373" y="53622"/>
                    </a:cubicBezTo>
                    <a:cubicBezTo>
                      <a:pt x="94081" y="59267"/>
                      <a:pt x="112137" y="66793"/>
                      <a:pt x="112137" y="93133"/>
                    </a:cubicBezTo>
                    <a:cubicBezTo>
                      <a:pt x="112137" y="114770"/>
                      <a:pt x="89329" y="131704"/>
                      <a:pt x="57019" y="131704"/>
                    </a:cubicBezTo>
                    <a:cubicBezTo>
                      <a:pt x="19957" y="131704"/>
                      <a:pt x="0" y="109126"/>
                      <a:pt x="0" y="109126"/>
                    </a:cubicBezTo>
                    <a:lnTo>
                      <a:pt x="18056" y="86548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3FFBA96E-BB60-0D51-1A26-741B788897A2}"/>
                  </a:ext>
                </a:extLst>
              </p:cNvPr>
              <p:cNvSpPr/>
              <p:nvPr/>
            </p:nvSpPr>
            <p:spPr>
              <a:xfrm>
                <a:off x="2783603" y="1341410"/>
                <a:ext cx="34211" cy="183444"/>
              </a:xfrm>
              <a:custGeom>
                <a:avLst/>
                <a:gdLst>
                  <a:gd name="connsiteX0" fmla="*/ 950 w 34211"/>
                  <a:gd name="connsiteY0" fmla="*/ 58326 h 183444"/>
                  <a:gd name="connsiteX1" fmla="*/ 33261 w 34211"/>
                  <a:gd name="connsiteY1" fmla="*/ 58326 h 183444"/>
                  <a:gd name="connsiteX2" fmla="*/ 33261 w 34211"/>
                  <a:gd name="connsiteY2" fmla="*/ 183444 h 183444"/>
                  <a:gd name="connsiteX3" fmla="*/ 950 w 34211"/>
                  <a:gd name="connsiteY3" fmla="*/ 183444 h 183444"/>
                  <a:gd name="connsiteX4" fmla="*/ 950 w 34211"/>
                  <a:gd name="connsiteY4" fmla="*/ 58326 h 183444"/>
                  <a:gd name="connsiteX5" fmla="*/ 17105 w 34211"/>
                  <a:gd name="connsiteY5" fmla="*/ 0 h 183444"/>
                  <a:gd name="connsiteX6" fmla="*/ 34211 w 34211"/>
                  <a:gd name="connsiteY6" fmla="*/ 16933 h 183444"/>
                  <a:gd name="connsiteX7" fmla="*/ 17105 w 34211"/>
                  <a:gd name="connsiteY7" fmla="*/ 33867 h 183444"/>
                  <a:gd name="connsiteX8" fmla="*/ 0 w 34211"/>
                  <a:gd name="connsiteY8" fmla="*/ 16933 h 183444"/>
                  <a:gd name="connsiteX9" fmla="*/ 17105 w 34211"/>
                  <a:gd name="connsiteY9" fmla="*/ 0 h 1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11" h="183444">
                    <a:moveTo>
                      <a:pt x="950" y="58326"/>
                    </a:moveTo>
                    <a:lnTo>
                      <a:pt x="33261" y="58326"/>
                    </a:lnTo>
                    <a:lnTo>
                      <a:pt x="33261" y="183444"/>
                    </a:lnTo>
                    <a:lnTo>
                      <a:pt x="950" y="183444"/>
                    </a:lnTo>
                    <a:lnTo>
                      <a:pt x="950" y="58326"/>
                    </a:lnTo>
                    <a:close/>
                    <a:moveTo>
                      <a:pt x="17105" y="0"/>
                    </a:moveTo>
                    <a:cubicBezTo>
                      <a:pt x="26609" y="0"/>
                      <a:pt x="34211" y="7526"/>
                      <a:pt x="34211" y="16933"/>
                    </a:cubicBezTo>
                    <a:cubicBezTo>
                      <a:pt x="34211" y="26341"/>
                      <a:pt x="26609" y="33867"/>
                      <a:pt x="17105" y="33867"/>
                    </a:cubicBezTo>
                    <a:cubicBezTo>
                      <a:pt x="7602" y="33867"/>
                      <a:pt x="0" y="26341"/>
                      <a:pt x="0" y="16933"/>
                    </a:cubicBezTo>
                    <a:cubicBezTo>
                      <a:pt x="0" y="7526"/>
                      <a:pt x="7602" y="0"/>
                      <a:pt x="17105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8E34458-13EB-38D2-DE41-B8C5E3A6D64D}"/>
                  </a:ext>
                </a:extLst>
              </p:cNvPr>
              <p:cNvSpPr/>
              <p:nvPr/>
            </p:nvSpPr>
            <p:spPr>
              <a:xfrm>
                <a:off x="2836821" y="1396914"/>
                <a:ext cx="129242" cy="131703"/>
              </a:xfrm>
              <a:custGeom>
                <a:avLst/>
                <a:gdLst>
                  <a:gd name="connsiteX0" fmla="*/ 96932 w 129242"/>
                  <a:gd name="connsiteY0" fmla="*/ 46096 h 131703"/>
                  <a:gd name="connsiteX1" fmla="*/ 66522 w 129242"/>
                  <a:gd name="connsiteY1" fmla="*/ 28222 h 131703"/>
                  <a:gd name="connsiteX2" fmla="*/ 31360 w 129242"/>
                  <a:gd name="connsiteY2" fmla="*/ 64911 h 131703"/>
                  <a:gd name="connsiteX3" fmla="*/ 66522 w 129242"/>
                  <a:gd name="connsiteY3" fmla="*/ 101600 h 131703"/>
                  <a:gd name="connsiteX4" fmla="*/ 96932 w 129242"/>
                  <a:gd name="connsiteY4" fmla="*/ 83726 h 131703"/>
                  <a:gd name="connsiteX5" fmla="*/ 96932 w 129242"/>
                  <a:gd name="connsiteY5" fmla="*/ 46096 h 131703"/>
                  <a:gd name="connsiteX6" fmla="*/ 129242 w 129242"/>
                  <a:gd name="connsiteY6" fmla="*/ 2822 h 131703"/>
                  <a:gd name="connsiteX7" fmla="*/ 129242 w 129242"/>
                  <a:gd name="connsiteY7" fmla="*/ 127941 h 131703"/>
                  <a:gd name="connsiteX8" fmla="*/ 99783 w 129242"/>
                  <a:gd name="connsiteY8" fmla="*/ 127941 h 131703"/>
                  <a:gd name="connsiteX9" fmla="*/ 99783 w 129242"/>
                  <a:gd name="connsiteY9" fmla="*/ 111948 h 131703"/>
                  <a:gd name="connsiteX10" fmla="*/ 61770 w 129242"/>
                  <a:gd name="connsiteY10" fmla="*/ 131704 h 131703"/>
                  <a:gd name="connsiteX11" fmla="*/ 0 w 129242"/>
                  <a:gd name="connsiteY11" fmla="*/ 65852 h 131703"/>
                  <a:gd name="connsiteX12" fmla="*/ 61770 w 129242"/>
                  <a:gd name="connsiteY12" fmla="*/ 0 h 131703"/>
                  <a:gd name="connsiteX13" fmla="*/ 99783 w 129242"/>
                  <a:gd name="connsiteY13" fmla="*/ 19756 h 131703"/>
                  <a:gd name="connsiteX14" fmla="*/ 99783 w 129242"/>
                  <a:gd name="connsiteY14" fmla="*/ 3763 h 131703"/>
                  <a:gd name="connsiteX15" fmla="*/ 129242 w 129242"/>
                  <a:gd name="connsiteY15" fmla="*/ 3763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242" h="131703">
                    <a:moveTo>
                      <a:pt x="96932" y="46096"/>
                    </a:moveTo>
                    <a:cubicBezTo>
                      <a:pt x="96932" y="46096"/>
                      <a:pt x="87429" y="28222"/>
                      <a:pt x="66522" y="28222"/>
                    </a:cubicBezTo>
                    <a:cubicBezTo>
                      <a:pt x="44665" y="28222"/>
                      <a:pt x="31360" y="44215"/>
                      <a:pt x="31360" y="64911"/>
                    </a:cubicBezTo>
                    <a:cubicBezTo>
                      <a:pt x="31360" y="85607"/>
                      <a:pt x="44665" y="101600"/>
                      <a:pt x="66522" y="101600"/>
                    </a:cubicBezTo>
                    <a:cubicBezTo>
                      <a:pt x="87429" y="101600"/>
                      <a:pt x="96932" y="83726"/>
                      <a:pt x="96932" y="83726"/>
                    </a:cubicBezTo>
                    <a:lnTo>
                      <a:pt x="96932" y="46096"/>
                    </a:lnTo>
                    <a:close/>
                    <a:moveTo>
                      <a:pt x="129242" y="2822"/>
                    </a:moveTo>
                    <a:lnTo>
                      <a:pt x="129242" y="127941"/>
                    </a:lnTo>
                    <a:lnTo>
                      <a:pt x="99783" y="127941"/>
                    </a:lnTo>
                    <a:lnTo>
                      <a:pt x="99783" y="111948"/>
                    </a:lnTo>
                    <a:cubicBezTo>
                      <a:pt x="99783" y="111948"/>
                      <a:pt x="88379" y="131704"/>
                      <a:pt x="61770" y="131704"/>
                    </a:cubicBez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8890EEE4-0890-6271-BDFC-059F437518FE}"/>
                  </a:ext>
                </a:extLst>
              </p:cNvPr>
              <p:cNvSpPr/>
              <p:nvPr/>
            </p:nvSpPr>
            <p:spPr>
              <a:xfrm>
                <a:off x="2991721" y="1395973"/>
                <a:ext cx="114037" cy="128881"/>
              </a:xfrm>
              <a:custGeom>
                <a:avLst/>
                <a:gdLst>
                  <a:gd name="connsiteX0" fmla="*/ 114037 w 114037"/>
                  <a:gd name="connsiteY0" fmla="*/ 47978 h 128881"/>
                  <a:gd name="connsiteX1" fmla="*/ 114037 w 114037"/>
                  <a:gd name="connsiteY1" fmla="*/ 128881 h 128881"/>
                  <a:gd name="connsiteX2" fmla="*/ 81727 w 114037"/>
                  <a:gd name="connsiteY2" fmla="*/ 128881 h 128881"/>
                  <a:gd name="connsiteX3" fmla="*/ 81727 w 114037"/>
                  <a:gd name="connsiteY3" fmla="*/ 55504 h 128881"/>
                  <a:gd name="connsiteX4" fmla="*/ 57019 w 114037"/>
                  <a:gd name="connsiteY4" fmla="*/ 30104 h 128881"/>
                  <a:gd name="connsiteX5" fmla="*/ 32310 w 114037"/>
                  <a:gd name="connsiteY5" fmla="*/ 46096 h 128881"/>
                  <a:gd name="connsiteX6" fmla="*/ 32310 w 114037"/>
                  <a:gd name="connsiteY6" fmla="*/ 128881 h 128881"/>
                  <a:gd name="connsiteX7" fmla="*/ 0 w 114037"/>
                  <a:gd name="connsiteY7" fmla="*/ 128881 h 128881"/>
                  <a:gd name="connsiteX8" fmla="*/ 0 w 114037"/>
                  <a:gd name="connsiteY8" fmla="*/ 3763 h 128881"/>
                  <a:gd name="connsiteX9" fmla="*/ 30410 w 114037"/>
                  <a:gd name="connsiteY9" fmla="*/ 3763 h 128881"/>
                  <a:gd name="connsiteX10" fmla="*/ 30410 w 114037"/>
                  <a:gd name="connsiteY10" fmla="*/ 21637 h 128881"/>
                  <a:gd name="connsiteX11" fmla="*/ 68422 w 114037"/>
                  <a:gd name="connsiteY11" fmla="*/ 0 h 128881"/>
                  <a:gd name="connsiteX12" fmla="*/ 114037 w 114037"/>
                  <a:gd name="connsiteY12" fmla="*/ 47978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114037" y="47978"/>
                    </a:moveTo>
                    <a:lnTo>
                      <a:pt x="114037" y="128881"/>
                    </a:lnTo>
                    <a:lnTo>
                      <a:pt x="81727" y="128881"/>
                    </a:lnTo>
                    <a:lnTo>
                      <a:pt x="81727" y="55504"/>
                    </a:lnTo>
                    <a:cubicBezTo>
                      <a:pt x="81727" y="37630"/>
                      <a:pt x="70323" y="30104"/>
                      <a:pt x="57019" y="30104"/>
                    </a:cubicBezTo>
                    <a:cubicBezTo>
                      <a:pt x="40863" y="30104"/>
                      <a:pt x="32310" y="46096"/>
                      <a:pt x="32310" y="46096"/>
                    </a:cubicBezTo>
                    <a:lnTo>
                      <a:pt x="32310" y="128881"/>
                    </a:lnTo>
                    <a:lnTo>
                      <a:pt x="0" y="128881"/>
                    </a:lnTo>
                    <a:lnTo>
                      <a:pt x="0" y="3763"/>
                    </a:lnTo>
                    <a:lnTo>
                      <a:pt x="30410" y="3763"/>
                    </a:lnTo>
                    <a:lnTo>
                      <a:pt x="30410" y="21637"/>
                    </a:lnTo>
                    <a:cubicBezTo>
                      <a:pt x="30410" y="21637"/>
                      <a:pt x="41814" y="0"/>
                      <a:pt x="68422" y="0"/>
                    </a:cubicBezTo>
                    <a:cubicBezTo>
                      <a:pt x="92180" y="0"/>
                      <a:pt x="114037" y="17874"/>
                      <a:pt x="114037" y="47978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E626755A-D049-0930-F972-0C26AAA89EBA}"/>
                  </a:ext>
                </a:extLst>
              </p:cNvPr>
              <p:cNvSpPr/>
              <p:nvPr/>
            </p:nvSpPr>
            <p:spPr>
              <a:xfrm>
                <a:off x="3123814" y="1396914"/>
                <a:ext cx="129242" cy="131703"/>
              </a:xfrm>
              <a:custGeom>
                <a:avLst/>
                <a:gdLst>
                  <a:gd name="connsiteX0" fmla="*/ 96932 w 129242"/>
                  <a:gd name="connsiteY0" fmla="*/ 46096 h 131703"/>
                  <a:gd name="connsiteX1" fmla="*/ 66522 w 129242"/>
                  <a:gd name="connsiteY1" fmla="*/ 28222 h 131703"/>
                  <a:gd name="connsiteX2" fmla="*/ 31360 w 129242"/>
                  <a:gd name="connsiteY2" fmla="*/ 64911 h 131703"/>
                  <a:gd name="connsiteX3" fmla="*/ 66522 w 129242"/>
                  <a:gd name="connsiteY3" fmla="*/ 101600 h 131703"/>
                  <a:gd name="connsiteX4" fmla="*/ 96932 w 129242"/>
                  <a:gd name="connsiteY4" fmla="*/ 83726 h 131703"/>
                  <a:gd name="connsiteX5" fmla="*/ 96932 w 129242"/>
                  <a:gd name="connsiteY5" fmla="*/ 46096 h 131703"/>
                  <a:gd name="connsiteX6" fmla="*/ 129242 w 129242"/>
                  <a:gd name="connsiteY6" fmla="*/ 2822 h 131703"/>
                  <a:gd name="connsiteX7" fmla="*/ 129242 w 129242"/>
                  <a:gd name="connsiteY7" fmla="*/ 127941 h 131703"/>
                  <a:gd name="connsiteX8" fmla="*/ 99783 w 129242"/>
                  <a:gd name="connsiteY8" fmla="*/ 127941 h 131703"/>
                  <a:gd name="connsiteX9" fmla="*/ 99783 w 129242"/>
                  <a:gd name="connsiteY9" fmla="*/ 111948 h 131703"/>
                  <a:gd name="connsiteX10" fmla="*/ 61770 w 129242"/>
                  <a:gd name="connsiteY10" fmla="*/ 131704 h 131703"/>
                  <a:gd name="connsiteX11" fmla="*/ 0 w 129242"/>
                  <a:gd name="connsiteY11" fmla="*/ 65852 h 131703"/>
                  <a:gd name="connsiteX12" fmla="*/ 61770 w 129242"/>
                  <a:gd name="connsiteY12" fmla="*/ 0 h 131703"/>
                  <a:gd name="connsiteX13" fmla="*/ 99783 w 129242"/>
                  <a:gd name="connsiteY13" fmla="*/ 19756 h 131703"/>
                  <a:gd name="connsiteX14" fmla="*/ 99783 w 129242"/>
                  <a:gd name="connsiteY14" fmla="*/ 3763 h 131703"/>
                  <a:gd name="connsiteX15" fmla="*/ 129242 w 129242"/>
                  <a:gd name="connsiteY15" fmla="*/ 3763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242" h="131703">
                    <a:moveTo>
                      <a:pt x="96932" y="46096"/>
                    </a:moveTo>
                    <a:cubicBezTo>
                      <a:pt x="96932" y="46096"/>
                      <a:pt x="87429" y="28222"/>
                      <a:pt x="66522" y="28222"/>
                    </a:cubicBezTo>
                    <a:cubicBezTo>
                      <a:pt x="44665" y="28222"/>
                      <a:pt x="31360" y="44215"/>
                      <a:pt x="31360" y="64911"/>
                    </a:cubicBezTo>
                    <a:cubicBezTo>
                      <a:pt x="31360" y="85607"/>
                      <a:pt x="44665" y="101600"/>
                      <a:pt x="66522" y="101600"/>
                    </a:cubicBezTo>
                    <a:cubicBezTo>
                      <a:pt x="87429" y="101600"/>
                      <a:pt x="96932" y="83726"/>
                      <a:pt x="96932" y="83726"/>
                    </a:cubicBezTo>
                    <a:lnTo>
                      <a:pt x="96932" y="46096"/>
                    </a:lnTo>
                    <a:close/>
                    <a:moveTo>
                      <a:pt x="129242" y="2822"/>
                    </a:moveTo>
                    <a:lnTo>
                      <a:pt x="129242" y="127941"/>
                    </a:lnTo>
                    <a:lnTo>
                      <a:pt x="99783" y="127941"/>
                    </a:lnTo>
                    <a:lnTo>
                      <a:pt x="99783" y="111948"/>
                    </a:lnTo>
                    <a:cubicBezTo>
                      <a:pt x="99783" y="111948"/>
                      <a:pt x="88379" y="131704"/>
                      <a:pt x="61770" y="131704"/>
                    </a:cubicBez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3F3E1D9-E192-3BC3-BCCD-D1A2FA133CFB}"/>
                </a:ext>
              </a:extLst>
            </p:cNvPr>
            <p:cNvSpPr/>
            <p:nvPr/>
          </p:nvSpPr>
          <p:spPr>
            <a:xfrm>
              <a:off x="3356640" y="1339529"/>
              <a:ext cx="144447" cy="185325"/>
            </a:xfrm>
            <a:custGeom>
              <a:avLst/>
              <a:gdLst>
                <a:gd name="connsiteX0" fmla="*/ 112137 w 144447"/>
                <a:gd name="connsiteY0" fmla="*/ 0 h 185325"/>
                <a:gd name="connsiteX1" fmla="*/ 144447 w 144447"/>
                <a:gd name="connsiteY1" fmla="*/ 0 h 185325"/>
                <a:gd name="connsiteX2" fmla="*/ 144447 w 144447"/>
                <a:gd name="connsiteY2" fmla="*/ 185326 h 185325"/>
                <a:gd name="connsiteX3" fmla="*/ 112137 w 144447"/>
                <a:gd name="connsiteY3" fmla="*/ 185326 h 185325"/>
                <a:gd name="connsiteX4" fmla="*/ 112137 w 144447"/>
                <a:gd name="connsiteY4" fmla="*/ 105363 h 185325"/>
                <a:gd name="connsiteX5" fmla="*/ 32311 w 144447"/>
                <a:gd name="connsiteY5" fmla="*/ 105363 h 185325"/>
                <a:gd name="connsiteX6" fmla="*/ 32311 w 144447"/>
                <a:gd name="connsiteY6" fmla="*/ 185326 h 185325"/>
                <a:gd name="connsiteX7" fmla="*/ 0 w 144447"/>
                <a:gd name="connsiteY7" fmla="*/ 185326 h 185325"/>
                <a:gd name="connsiteX8" fmla="*/ 0 w 144447"/>
                <a:gd name="connsiteY8" fmla="*/ 0 h 185325"/>
                <a:gd name="connsiteX9" fmla="*/ 32311 w 144447"/>
                <a:gd name="connsiteY9" fmla="*/ 0 h 185325"/>
                <a:gd name="connsiteX10" fmla="*/ 32311 w 144447"/>
                <a:gd name="connsiteY10" fmla="*/ 75259 h 185325"/>
                <a:gd name="connsiteX11" fmla="*/ 112137 w 144447"/>
                <a:gd name="connsiteY11" fmla="*/ 75259 h 18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447" h="185325">
                  <a:moveTo>
                    <a:pt x="112137" y="0"/>
                  </a:moveTo>
                  <a:lnTo>
                    <a:pt x="144447" y="0"/>
                  </a:lnTo>
                  <a:lnTo>
                    <a:pt x="144447" y="185326"/>
                  </a:lnTo>
                  <a:lnTo>
                    <a:pt x="112137" y="185326"/>
                  </a:lnTo>
                  <a:lnTo>
                    <a:pt x="112137" y="105363"/>
                  </a:lnTo>
                  <a:lnTo>
                    <a:pt x="32311" y="105363"/>
                  </a:lnTo>
                  <a:lnTo>
                    <a:pt x="32311" y="185326"/>
                  </a:lnTo>
                  <a:lnTo>
                    <a:pt x="0" y="185326"/>
                  </a:lnTo>
                  <a:lnTo>
                    <a:pt x="0" y="0"/>
                  </a:lnTo>
                  <a:lnTo>
                    <a:pt x="32311" y="0"/>
                  </a:lnTo>
                  <a:lnTo>
                    <a:pt x="32311" y="75259"/>
                  </a:lnTo>
                  <a:lnTo>
                    <a:pt x="112137" y="75259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aphic 36">
              <a:extLst>
                <a:ext uri="{FF2B5EF4-FFF2-40B4-BE49-F238E27FC236}">
                  <a16:creationId xmlns:a16="http://schemas.microsoft.com/office/drawing/2014/main" id="{33689EA3-D47B-521B-AD62-34E065E9C604}"/>
                </a:ext>
              </a:extLst>
            </p:cNvPr>
            <p:cNvGrpSpPr/>
            <p:nvPr/>
          </p:nvGrpSpPr>
          <p:grpSpPr>
            <a:xfrm>
              <a:off x="1538697" y="1263329"/>
              <a:ext cx="2715036" cy="326437"/>
              <a:chOff x="1538697" y="1263329"/>
              <a:chExt cx="2715036" cy="326437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B55EA30-5270-162A-2522-4D3B2915B3BE}"/>
                  </a:ext>
                </a:extLst>
              </p:cNvPr>
              <p:cNvSpPr/>
              <p:nvPr/>
            </p:nvSpPr>
            <p:spPr>
              <a:xfrm>
                <a:off x="3521994" y="1395973"/>
                <a:ext cx="134944" cy="131703"/>
              </a:xfrm>
              <a:custGeom>
                <a:avLst/>
                <a:gdLst>
                  <a:gd name="connsiteX0" fmla="*/ 102634 w 134944"/>
                  <a:gd name="connsiteY0" fmla="*/ 65852 h 131703"/>
                  <a:gd name="connsiteX1" fmla="*/ 67472 w 134944"/>
                  <a:gd name="connsiteY1" fmla="*/ 29163 h 131703"/>
                  <a:gd name="connsiteX2" fmla="*/ 32310 w 134944"/>
                  <a:gd name="connsiteY2" fmla="*/ 65852 h 131703"/>
                  <a:gd name="connsiteX3" fmla="*/ 67472 w 134944"/>
                  <a:gd name="connsiteY3" fmla="*/ 102541 h 131703"/>
                  <a:gd name="connsiteX4" fmla="*/ 102634 w 134944"/>
                  <a:gd name="connsiteY4" fmla="*/ 65852 h 131703"/>
                  <a:gd name="connsiteX5" fmla="*/ 134944 w 134944"/>
                  <a:gd name="connsiteY5" fmla="*/ 65852 h 131703"/>
                  <a:gd name="connsiteX6" fmla="*/ 67472 w 134944"/>
                  <a:gd name="connsiteY6" fmla="*/ 131704 h 131703"/>
                  <a:gd name="connsiteX7" fmla="*/ 0 w 134944"/>
                  <a:gd name="connsiteY7" fmla="*/ 65852 h 131703"/>
                  <a:gd name="connsiteX8" fmla="*/ 67472 w 134944"/>
                  <a:gd name="connsiteY8" fmla="*/ 0 h 131703"/>
                  <a:gd name="connsiteX9" fmla="*/ 134944 w 134944"/>
                  <a:gd name="connsiteY9" fmla="*/ 65852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944" h="131703">
                    <a:moveTo>
                      <a:pt x="102634" y="65852"/>
                    </a:moveTo>
                    <a:cubicBezTo>
                      <a:pt x="102634" y="46096"/>
                      <a:pt x="89329" y="29163"/>
                      <a:pt x="67472" y="29163"/>
                    </a:cubicBezTo>
                    <a:cubicBezTo>
                      <a:pt x="45615" y="29163"/>
                      <a:pt x="32310" y="46096"/>
                      <a:pt x="32310" y="65852"/>
                    </a:cubicBezTo>
                    <a:cubicBezTo>
                      <a:pt x="32310" y="85607"/>
                      <a:pt x="45615" y="102541"/>
                      <a:pt x="67472" y="102541"/>
                    </a:cubicBezTo>
                    <a:cubicBezTo>
                      <a:pt x="89329" y="102541"/>
                      <a:pt x="102634" y="85607"/>
                      <a:pt x="102634" y="65852"/>
                    </a:cubicBezTo>
                    <a:moveTo>
                      <a:pt x="134944" y="65852"/>
                    </a:moveTo>
                    <a:cubicBezTo>
                      <a:pt x="134944" y="102541"/>
                      <a:pt x="104534" y="131704"/>
                      <a:pt x="67472" y="131704"/>
                    </a:cubicBezTo>
                    <a:cubicBezTo>
                      <a:pt x="30410" y="131704"/>
                      <a:pt x="0" y="102541"/>
                      <a:pt x="0" y="65852"/>
                    </a:cubicBezTo>
                    <a:cubicBezTo>
                      <a:pt x="0" y="29163"/>
                      <a:pt x="30410" y="0"/>
                      <a:pt x="67472" y="0"/>
                    </a:cubicBezTo>
                    <a:cubicBezTo>
                      <a:pt x="104534" y="0"/>
                      <a:pt x="134944" y="29163"/>
                      <a:pt x="134944" y="65852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4E6E3568-F15E-6753-D93E-4C2ACC8C9B64}"/>
                  </a:ext>
                </a:extLst>
              </p:cNvPr>
              <p:cNvSpPr/>
              <p:nvPr/>
            </p:nvSpPr>
            <p:spPr>
              <a:xfrm>
                <a:off x="3673094" y="1399736"/>
                <a:ext cx="114037" cy="128881"/>
              </a:xfrm>
              <a:custGeom>
                <a:avLst/>
                <a:gdLst>
                  <a:gd name="connsiteX0" fmla="*/ 0 w 114037"/>
                  <a:gd name="connsiteY0" fmla="*/ 80904 h 128881"/>
                  <a:gd name="connsiteX1" fmla="*/ 0 w 114037"/>
                  <a:gd name="connsiteY1" fmla="*/ 0 h 128881"/>
                  <a:gd name="connsiteX2" fmla="*/ 32311 w 114037"/>
                  <a:gd name="connsiteY2" fmla="*/ 0 h 128881"/>
                  <a:gd name="connsiteX3" fmla="*/ 32311 w 114037"/>
                  <a:gd name="connsiteY3" fmla="*/ 72437 h 128881"/>
                  <a:gd name="connsiteX4" fmla="*/ 57019 w 114037"/>
                  <a:gd name="connsiteY4" fmla="*/ 98778 h 128881"/>
                  <a:gd name="connsiteX5" fmla="*/ 81727 w 114037"/>
                  <a:gd name="connsiteY5" fmla="*/ 83726 h 128881"/>
                  <a:gd name="connsiteX6" fmla="*/ 81727 w 114037"/>
                  <a:gd name="connsiteY6" fmla="*/ 0 h 128881"/>
                  <a:gd name="connsiteX7" fmla="*/ 114037 w 114037"/>
                  <a:gd name="connsiteY7" fmla="*/ 0 h 128881"/>
                  <a:gd name="connsiteX8" fmla="*/ 114037 w 114037"/>
                  <a:gd name="connsiteY8" fmla="*/ 125119 h 128881"/>
                  <a:gd name="connsiteX9" fmla="*/ 83627 w 114037"/>
                  <a:gd name="connsiteY9" fmla="*/ 125119 h 128881"/>
                  <a:gd name="connsiteX10" fmla="*/ 83627 w 114037"/>
                  <a:gd name="connsiteY10" fmla="*/ 107244 h 128881"/>
                  <a:gd name="connsiteX11" fmla="*/ 45615 w 114037"/>
                  <a:gd name="connsiteY11" fmla="*/ 128881 h 128881"/>
                  <a:gd name="connsiteX12" fmla="*/ 0 w 114037"/>
                  <a:gd name="connsiteY12" fmla="*/ 80904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0" y="80904"/>
                    </a:moveTo>
                    <a:lnTo>
                      <a:pt x="0" y="0"/>
                    </a:lnTo>
                    <a:lnTo>
                      <a:pt x="32311" y="0"/>
                    </a:lnTo>
                    <a:lnTo>
                      <a:pt x="32311" y="72437"/>
                    </a:lnTo>
                    <a:cubicBezTo>
                      <a:pt x="32311" y="91252"/>
                      <a:pt x="40863" y="98778"/>
                      <a:pt x="57019" y="98778"/>
                    </a:cubicBezTo>
                    <a:cubicBezTo>
                      <a:pt x="73174" y="98778"/>
                      <a:pt x="81727" y="83726"/>
                      <a:pt x="81727" y="83726"/>
                    </a:cubicBezTo>
                    <a:lnTo>
                      <a:pt x="81727" y="0"/>
                    </a:lnTo>
                    <a:lnTo>
                      <a:pt x="114037" y="0"/>
                    </a:lnTo>
                    <a:lnTo>
                      <a:pt x="114037" y="125119"/>
                    </a:lnTo>
                    <a:lnTo>
                      <a:pt x="83627" y="125119"/>
                    </a:lnTo>
                    <a:lnTo>
                      <a:pt x="83627" y="107244"/>
                    </a:lnTo>
                    <a:cubicBezTo>
                      <a:pt x="83627" y="107244"/>
                      <a:pt x="71273" y="128881"/>
                      <a:pt x="45615" y="128881"/>
                    </a:cubicBezTo>
                    <a:cubicBezTo>
                      <a:pt x="21857" y="127941"/>
                      <a:pt x="0" y="111007"/>
                      <a:pt x="0" y="809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40A4974-0427-C655-58BA-DCE894F753EC}"/>
                  </a:ext>
                </a:extLst>
              </p:cNvPr>
              <p:cNvSpPr/>
              <p:nvPr/>
            </p:nvSpPr>
            <p:spPr>
              <a:xfrm>
                <a:off x="3802336" y="1395973"/>
                <a:ext cx="112136" cy="131703"/>
              </a:xfrm>
              <a:custGeom>
                <a:avLst/>
                <a:gdLst>
                  <a:gd name="connsiteX0" fmla="*/ 18056 w 112136"/>
                  <a:gd name="connsiteY0" fmla="*/ 86548 h 131703"/>
                  <a:gd name="connsiteX1" fmla="*/ 56068 w 112136"/>
                  <a:gd name="connsiteY1" fmla="*/ 104422 h 131703"/>
                  <a:gd name="connsiteX2" fmla="*/ 79826 w 112136"/>
                  <a:gd name="connsiteY2" fmla="*/ 93133 h 131703"/>
                  <a:gd name="connsiteX3" fmla="*/ 55118 w 112136"/>
                  <a:gd name="connsiteY3" fmla="*/ 79022 h 131703"/>
                  <a:gd name="connsiteX4" fmla="*/ 7603 w 112136"/>
                  <a:gd name="connsiteY4" fmla="*/ 39511 h 131703"/>
                  <a:gd name="connsiteX5" fmla="*/ 61770 w 112136"/>
                  <a:gd name="connsiteY5" fmla="*/ 0 h 131703"/>
                  <a:gd name="connsiteX6" fmla="*/ 109286 w 112136"/>
                  <a:gd name="connsiteY6" fmla="*/ 15052 h 131703"/>
                  <a:gd name="connsiteX7" fmla="*/ 93130 w 112136"/>
                  <a:gd name="connsiteY7" fmla="*/ 38570 h 131703"/>
                  <a:gd name="connsiteX8" fmla="*/ 61770 w 112136"/>
                  <a:gd name="connsiteY8" fmla="*/ 27281 h 131703"/>
                  <a:gd name="connsiteX9" fmla="*/ 38963 w 112136"/>
                  <a:gd name="connsiteY9" fmla="*/ 39511 h 131703"/>
                  <a:gd name="connsiteX10" fmla="*/ 69373 w 112136"/>
                  <a:gd name="connsiteY10" fmla="*/ 53622 h 131703"/>
                  <a:gd name="connsiteX11" fmla="*/ 112137 w 112136"/>
                  <a:gd name="connsiteY11" fmla="*/ 93133 h 131703"/>
                  <a:gd name="connsiteX12" fmla="*/ 57019 w 112136"/>
                  <a:gd name="connsiteY12" fmla="*/ 131704 h 131703"/>
                  <a:gd name="connsiteX13" fmla="*/ 0 w 112136"/>
                  <a:gd name="connsiteY13" fmla="*/ 109126 h 131703"/>
                  <a:gd name="connsiteX14" fmla="*/ 18056 w 112136"/>
                  <a:gd name="connsiteY14" fmla="*/ 8654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136" h="131703">
                    <a:moveTo>
                      <a:pt x="18056" y="86548"/>
                    </a:moveTo>
                    <a:cubicBezTo>
                      <a:pt x="18056" y="86548"/>
                      <a:pt x="35161" y="104422"/>
                      <a:pt x="56068" y="104422"/>
                    </a:cubicBezTo>
                    <a:cubicBezTo>
                      <a:pt x="69373" y="104422"/>
                      <a:pt x="79826" y="100659"/>
                      <a:pt x="79826" y="93133"/>
                    </a:cubicBezTo>
                    <a:cubicBezTo>
                      <a:pt x="79826" y="84667"/>
                      <a:pt x="74124" y="83726"/>
                      <a:pt x="55118" y="79022"/>
                    </a:cubicBezTo>
                    <a:cubicBezTo>
                      <a:pt x="30410" y="73378"/>
                      <a:pt x="7603" y="63030"/>
                      <a:pt x="7603" y="39511"/>
                    </a:cubicBezTo>
                    <a:cubicBezTo>
                      <a:pt x="7603" y="19756"/>
                      <a:pt x="27559" y="0"/>
                      <a:pt x="61770" y="0"/>
                    </a:cubicBezTo>
                    <a:cubicBezTo>
                      <a:pt x="90279" y="0"/>
                      <a:pt x="109286" y="15052"/>
                      <a:pt x="109286" y="15052"/>
                    </a:cubicBezTo>
                    <a:lnTo>
                      <a:pt x="93130" y="38570"/>
                    </a:lnTo>
                    <a:cubicBezTo>
                      <a:pt x="93130" y="38570"/>
                      <a:pt x="78876" y="27281"/>
                      <a:pt x="61770" y="27281"/>
                    </a:cubicBezTo>
                    <a:cubicBezTo>
                      <a:pt x="49416" y="27281"/>
                      <a:pt x="38963" y="31985"/>
                      <a:pt x="38963" y="39511"/>
                    </a:cubicBezTo>
                    <a:cubicBezTo>
                      <a:pt x="38963" y="47037"/>
                      <a:pt x="47516" y="48919"/>
                      <a:pt x="69373" y="53622"/>
                    </a:cubicBezTo>
                    <a:cubicBezTo>
                      <a:pt x="94081" y="59267"/>
                      <a:pt x="112137" y="66793"/>
                      <a:pt x="112137" y="93133"/>
                    </a:cubicBezTo>
                    <a:cubicBezTo>
                      <a:pt x="112137" y="114770"/>
                      <a:pt x="89329" y="131704"/>
                      <a:pt x="57019" y="131704"/>
                    </a:cubicBezTo>
                    <a:cubicBezTo>
                      <a:pt x="19956" y="131704"/>
                      <a:pt x="0" y="109126"/>
                      <a:pt x="0" y="109126"/>
                    </a:cubicBezTo>
                    <a:lnTo>
                      <a:pt x="18056" y="86548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E656A713-FB83-2895-9335-6FE789DD96CE}"/>
                  </a:ext>
                </a:extLst>
              </p:cNvPr>
              <p:cNvSpPr/>
              <p:nvPr/>
            </p:nvSpPr>
            <p:spPr>
              <a:xfrm>
                <a:off x="3933399" y="1341410"/>
                <a:ext cx="34291" cy="183444"/>
              </a:xfrm>
              <a:custGeom>
                <a:avLst/>
                <a:gdLst>
                  <a:gd name="connsiteX0" fmla="*/ 1031 w 34291"/>
                  <a:gd name="connsiteY0" fmla="*/ 58326 h 183444"/>
                  <a:gd name="connsiteX1" fmla="*/ 33341 w 34291"/>
                  <a:gd name="connsiteY1" fmla="*/ 58326 h 183444"/>
                  <a:gd name="connsiteX2" fmla="*/ 33341 w 34291"/>
                  <a:gd name="connsiteY2" fmla="*/ 183444 h 183444"/>
                  <a:gd name="connsiteX3" fmla="*/ 1031 w 34291"/>
                  <a:gd name="connsiteY3" fmla="*/ 183444 h 183444"/>
                  <a:gd name="connsiteX4" fmla="*/ 1031 w 34291"/>
                  <a:gd name="connsiteY4" fmla="*/ 58326 h 183444"/>
                  <a:gd name="connsiteX5" fmla="*/ 17186 w 34291"/>
                  <a:gd name="connsiteY5" fmla="*/ 0 h 183444"/>
                  <a:gd name="connsiteX6" fmla="*/ 34291 w 34291"/>
                  <a:gd name="connsiteY6" fmla="*/ 16933 h 183444"/>
                  <a:gd name="connsiteX7" fmla="*/ 17186 w 34291"/>
                  <a:gd name="connsiteY7" fmla="*/ 33867 h 183444"/>
                  <a:gd name="connsiteX8" fmla="*/ 80 w 34291"/>
                  <a:gd name="connsiteY8" fmla="*/ 16933 h 183444"/>
                  <a:gd name="connsiteX9" fmla="*/ 17186 w 34291"/>
                  <a:gd name="connsiteY9" fmla="*/ 0 h 1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1" h="183444">
                    <a:moveTo>
                      <a:pt x="1031" y="58326"/>
                    </a:moveTo>
                    <a:lnTo>
                      <a:pt x="33341" y="58326"/>
                    </a:lnTo>
                    <a:lnTo>
                      <a:pt x="33341" y="183444"/>
                    </a:lnTo>
                    <a:lnTo>
                      <a:pt x="1031" y="183444"/>
                    </a:lnTo>
                    <a:lnTo>
                      <a:pt x="1031" y="58326"/>
                    </a:lnTo>
                    <a:close/>
                    <a:moveTo>
                      <a:pt x="17186" y="0"/>
                    </a:moveTo>
                    <a:cubicBezTo>
                      <a:pt x="26689" y="0"/>
                      <a:pt x="34291" y="7526"/>
                      <a:pt x="34291" y="16933"/>
                    </a:cubicBezTo>
                    <a:cubicBezTo>
                      <a:pt x="34291" y="26341"/>
                      <a:pt x="26689" y="33867"/>
                      <a:pt x="17186" y="33867"/>
                    </a:cubicBezTo>
                    <a:cubicBezTo>
                      <a:pt x="7683" y="33867"/>
                      <a:pt x="80" y="26341"/>
                      <a:pt x="80" y="16933"/>
                    </a:cubicBezTo>
                    <a:cubicBezTo>
                      <a:pt x="-870" y="7526"/>
                      <a:pt x="6732" y="0"/>
                      <a:pt x="17186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BFF03D4-BF54-189E-C5DE-EB344D6AD2E6}"/>
                  </a:ext>
                </a:extLst>
              </p:cNvPr>
              <p:cNvSpPr/>
              <p:nvPr/>
            </p:nvSpPr>
            <p:spPr>
              <a:xfrm>
                <a:off x="3993348" y="1395973"/>
                <a:ext cx="114037" cy="128881"/>
              </a:xfrm>
              <a:custGeom>
                <a:avLst/>
                <a:gdLst>
                  <a:gd name="connsiteX0" fmla="*/ 114037 w 114037"/>
                  <a:gd name="connsiteY0" fmla="*/ 47978 h 128881"/>
                  <a:gd name="connsiteX1" fmla="*/ 114037 w 114037"/>
                  <a:gd name="connsiteY1" fmla="*/ 128881 h 128881"/>
                  <a:gd name="connsiteX2" fmla="*/ 81727 w 114037"/>
                  <a:gd name="connsiteY2" fmla="*/ 128881 h 128881"/>
                  <a:gd name="connsiteX3" fmla="*/ 81727 w 114037"/>
                  <a:gd name="connsiteY3" fmla="*/ 55504 h 128881"/>
                  <a:gd name="connsiteX4" fmla="*/ 57019 w 114037"/>
                  <a:gd name="connsiteY4" fmla="*/ 30104 h 128881"/>
                  <a:gd name="connsiteX5" fmla="*/ 32310 w 114037"/>
                  <a:gd name="connsiteY5" fmla="*/ 46096 h 128881"/>
                  <a:gd name="connsiteX6" fmla="*/ 32310 w 114037"/>
                  <a:gd name="connsiteY6" fmla="*/ 128881 h 128881"/>
                  <a:gd name="connsiteX7" fmla="*/ 0 w 114037"/>
                  <a:gd name="connsiteY7" fmla="*/ 128881 h 128881"/>
                  <a:gd name="connsiteX8" fmla="*/ 0 w 114037"/>
                  <a:gd name="connsiteY8" fmla="*/ 3763 h 128881"/>
                  <a:gd name="connsiteX9" fmla="*/ 30410 w 114037"/>
                  <a:gd name="connsiteY9" fmla="*/ 3763 h 128881"/>
                  <a:gd name="connsiteX10" fmla="*/ 30410 w 114037"/>
                  <a:gd name="connsiteY10" fmla="*/ 21637 h 128881"/>
                  <a:gd name="connsiteX11" fmla="*/ 68422 w 114037"/>
                  <a:gd name="connsiteY11" fmla="*/ 0 h 128881"/>
                  <a:gd name="connsiteX12" fmla="*/ 114037 w 114037"/>
                  <a:gd name="connsiteY12" fmla="*/ 47978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114037" y="47978"/>
                    </a:moveTo>
                    <a:lnTo>
                      <a:pt x="114037" y="128881"/>
                    </a:lnTo>
                    <a:lnTo>
                      <a:pt x="81727" y="128881"/>
                    </a:lnTo>
                    <a:lnTo>
                      <a:pt x="81727" y="55504"/>
                    </a:lnTo>
                    <a:cubicBezTo>
                      <a:pt x="81727" y="37630"/>
                      <a:pt x="70323" y="30104"/>
                      <a:pt x="57019" y="30104"/>
                    </a:cubicBezTo>
                    <a:cubicBezTo>
                      <a:pt x="40864" y="30104"/>
                      <a:pt x="32310" y="46096"/>
                      <a:pt x="32310" y="46096"/>
                    </a:cubicBezTo>
                    <a:lnTo>
                      <a:pt x="32310" y="128881"/>
                    </a:lnTo>
                    <a:lnTo>
                      <a:pt x="0" y="128881"/>
                    </a:lnTo>
                    <a:lnTo>
                      <a:pt x="0" y="3763"/>
                    </a:lnTo>
                    <a:lnTo>
                      <a:pt x="30410" y="3763"/>
                    </a:lnTo>
                    <a:lnTo>
                      <a:pt x="30410" y="21637"/>
                    </a:lnTo>
                    <a:cubicBezTo>
                      <a:pt x="30410" y="21637"/>
                      <a:pt x="41814" y="0"/>
                      <a:pt x="68422" y="0"/>
                    </a:cubicBezTo>
                    <a:cubicBezTo>
                      <a:pt x="92180" y="0"/>
                      <a:pt x="114037" y="17874"/>
                      <a:pt x="114037" y="47978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67DEC61-7F76-8106-29AC-BE3436473DE5}"/>
                  </a:ext>
                </a:extLst>
              </p:cNvPr>
              <p:cNvSpPr/>
              <p:nvPr/>
            </p:nvSpPr>
            <p:spPr>
              <a:xfrm>
                <a:off x="4124491" y="1395973"/>
                <a:ext cx="129241" cy="193792"/>
              </a:xfrm>
              <a:custGeom>
                <a:avLst/>
                <a:gdLst>
                  <a:gd name="connsiteX0" fmla="*/ 97882 w 129241"/>
                  <a:gd name="connsiteY0" fmla="*/ 47037 h 193792"/>
                  <a:gd name="connsiteX1" fmla="*/ 67472 w 129241"/>
                  <a:gd name="connsiteY1" fmla="*/ 29163 h 193792"/>
                  <a:gd name="connsiteX2" fmla="*/ 32310 w 129241"/>
                  <a:gd name="connsiteY2" fmla="*/ 65852 h 193792"/>
                  <a:gd name="connsiteX3" fmla="*/ 67472 w 129241"/>
                  <a:gd name="connsiteY3" fmla="*/ 102541 h 193792"/>
                  <a:gd name="connsiteX4" fmla="*/ 97882 w 129241"/>
                  <a:gd name="connsiteY4" fmla="*/ 84667 h 193792"/>
                  <a:gd name="connsiteX5" fmla="*/ 97882 w 129241"/>
                  <a:gd name="connsiteY5" fmla="*/ 47037 h 193792"/>
                  <a:gd name="connsiteX6" fmla="*/ 61770 w 129241"/>
                  <a:gd name="connsiteY6" fmla="*/ 131704 h 193792"/>
                  <a:gd name="connsiteX7" fmla="*/ 0 w 129241"/>
                  <a:gd name="connsiteY7" fmla="*/ 65852 h 193792"/>
                  <a:gd name="connsiteX8" fmla="*/ 61770 w 129241"/>
                  <a:gd name="connsiteY8" fmla="*/ 0 h 193792"/>
                  <a:gd name="connsiteX9" fmla="*/ 99783 w 129241"/>
                  <a:gd name="connsiteY9" fmla="*/ 19756 h 193792"/>
                  <a:gd name="connsiteX10" fmla="*/ 99783 w 129241"/>
                  <a:gd name="connsiteY10" fmla="*/ 3763 h 193792"/>
                  <a:gd name="connsiteX11" fmla="*/ 129242 w 129241"/>
                  <a:gd name="connsiteY11" fmla="*/ 3763 h 193792"/>
                  <a:gd name="connsiteX12" fmla="*/ 129242 w 129241"/>
                  <a:gd name="connsiteY12" fmla="*/ 130763 h 193792"/>
                  <a:gd name="connsiteX13" fmla="*/ 60820 w 129241"/>
                  <a:gd name="connsiteY13" fmla="*/ 193793 h 193792"/>
                  <a:gd name="connsiteX14" fmla="*/ 950 w 129241"/>
                  <a:gd name="connsiteY14" fmla="*/ 170274 h 193792"/>
                  <a:gd name="connsiteX15" fmla="*/ 19006 w 129241"/>
                  <a:gd name="connsiteY15" fmla="*/ 145815 h 193792"/>
                  <a:gd name="connsiteX16" fmla="*/ 60820 w 129241"/>
                  <a:gd name="connsiteY16" fmla="*/ 164630 h 193792"/>
                  <a:gd name="connsiteX17" fmla="*/ 96931 w 129241"/>
                  <a:gd name="connsiteY17" fmla="*/ 132644 h 193792"/>
                  <a:gd name="connsiteX18" fmla="*/ 96931 w 129241"/>
                  <a:gd name="connsiteY18" fmla="*/ 117593 h 193792"/>
                  <a:gd name="connsiteX19" fmla="*/ 61770 w 129241"/>
                  <a:gd name="connsiteY19" fmla="*/ 131704 h 19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241" h="193792">
                    <a:moveTo>
                      <a:pt x="97882" y="47037"/>
                    </a:moveTo>
                    <a:cubicBezTo>
                      <a:pt x="97882" y="47037"/>
                      <a:pt x="88379" y="29163"/>
                      <a:pt x="67472" y="29163"/>
                    </a:cubicBezTo>
                    <a:cubicBezTo>
                      <a:pt x="45615" y="29163"/>
                      <a:pt x="32310" y="45156"/>
                      <a:pt x="32310" y="65852"/>
                    </a:cubicBezTo>
                    <a:cubicBezTo>
                      <a:pt x="32310" y="86548"/>
                      <a:pt x="45615" y="102541"/>
                      <a:pt x="67472" y="102541"/>
                    </a:cubicBezTo>
                    <a:cubicBezTo>
                      <a:pt x="88379" y="102541"/>
                      <a:pt x="97882" y="84667"/>
                      <a:pt x="97882" y="84667"/>
                    </a:cubicBezTo>
                    <a:lnTo>
                      <a:pt x="97882" y="47037"/>
                    </a:lnTo>
                    <a:close/>
                    <a:moveTo>
                      <a:pt x="61770" y="131704"/>
                    </a:move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lnTo>
                      <a:pt x="129242" y="130763"/>
                    </a:lnTo>
                    <a:cubicBezTo>
                      <a:pt x="129242" y="174037"/>
                      <a:pt x="96931" y="193793"/>
                      <a:pt x="60820" y="193793"/>
                    </a:cubicBezTo>
                    <a:cubicBezTo>
                      <a:pt x="24708" y="193793"/>
                      <a:pt x="950" y="170274"/>
                      <a:pt x="950" y="170274"/>
                    </a:cubicBezTo>
                    <a:lnTo>
                      <a:pt x="19006" y="145815"/>
                    </a:lnTo>
                    <a:cubicBezTo>
                      <a:pt x="19006" y="145815"/>
                      <a:pt x="37062" y="164630"/>
                      <a:pt x="60820" y="164630"/>
                    </a:cubicBezTo>
                    <a:cubicBezTo>
                      <a:pt x="85528" y="164630"/>
                      <a:pt x="96931" y="151459"/>
                      <a:pt x="96931" y="132644"/>
                    </a:cubicBezTo>
                    <a:lnTo>
                      <a:pt x="96931" y="117593"/>
                    </a:lnTo>
                    <a:cubicBezTo>
                      <a:pt x="93130" y="121356"/>
                      <a:pt x="81726" y="131704"/>
                      <a:pt x="61770" y="1317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6C4202A-3EED-33F8-85C2-DF1EF0464BB2}"/>
                  </a:ext>
                </a:extLst>
              </p:cNvPr>
              <p:cNvSpPr/>
              <p:nvPr/>
            </p:nvSpPr>
            <p:spPr>
              <a:xfrm>
                <a:off x="1538697" y="1263329"/>
                <a:ext cx="104534" cy="103481"/>
              </a:xfrm>
              <a:custGeom>
                <a:avLst/>
                <a:gdLst>
                  <a:gd name="connsiteX0" fmla="*/ 104534 w 104534"/>
                  <a:gd name="connsiteY0" fmla="*/ 51741 h 103481"/>
                  <a:gd name="connsiteX1" fmla="*/ 52267 w 104534"/>
                  <a:gd name="connsiteY1" fmla="*/ 103481 h 103481"/>
                  <a:gd name="connsiteX2" fmla="*/ 0 w 104534"/>
                  <a:gd name="connsiteY2" fmla="*/ 51741 h 103481"/>
                  <a:gd name="connsiteX3" fmla="*/ 51317 w 104534"/>
                  <a:gd name="connsiteY3" fmla="*/ 0 h 103481"/>
                  <a:gd name="connsiteX4" fmla="*/ 104534 w 104534"/>
                  <a:gd name="connsiteY4" fmla="*/ 51741 h 10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34" h="103481">
                    <a:moveTo>
                      <a:pt x="104534" y="51741"/>
                    </a:moveTo>
                    <a:cubicBezTo>
                      <a:pt x="104534" y="79963"/>
                      <a:pt x="80776" y="103481"/>
                      <a:pt x="52267" y="103481"/>
                    </a:cubicBezTo>
                    <a:cubicBezTo>
                      <a:pt x="23758" y="103481"/>
                      <a:pt x="0" y="79963"/>
                      <a:pt x="0" y="51741"/>
                    </a:cubicBezTo>
                    <a:cubicBezTo>
                      <a:pt x="0" y="23519"/>
                      <a:pt x="22807" y="0"/>
                      <a:pt x="51317" y="0"/>
                    </a:cubicBezTo>
                    <a:cubicBezTo>
                      <a:pt x="80776" y="0"/>
                      <a:pt x="104534" y="23519"/>
                      <a:pt x="104534" y="51741"/>
                    </a:cubicBezTo>
                  </a:path>
                </a:pathLst>
              </a:custGeom>
              <a:solidFill>
                <a:srgbClr val="356081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43D6AB6-3C38-4519-911D-61E91C919457}"/>
                </a:ext>
              </a:extLst>
            </p:cNvPr>
            <p:cNvSpPr/>
            <p:nvPr/>
          </p:nvSpPr>
          <p:spPr>
            <a:xfrm>
              <a:off x="1494983" y="1453358"/>
              <a:ext cx="191012" cy="288807"/>
            </a:xfrm>
            <a:custGeom>
              <a:avLst/>
              <a:gdLst>
                <a:gd name="connsiteX0" fmla="*/ 0 w 191012"/>
                <a:gd name="connsiteY0" fmla="*/ 72437 h 288807"/>
                <a:gd name="connsiteX1" fmla="*/ 0 w 191012"/>
                <a:gd name="connsiteY1" fmla="*/ 288807 h 288807"/>
                <a:gd name="connsiteX2" fmla="*/ 68422 w 191012"/>
                <a:gd name="connsiteY2" fmla="*/ 288807 h 288807"/>
                <a:gd name="connsiteX3" fmla="*/ 68422 w 191012"/>
                <a:gd name="connsiteY3" fmla="*/ 231422 h 288807"/>
                <a:gd name="connsiteX4" fmla="*/ 120689 w 191012"/>
                <a:gd name="connsiteY4" fmla="*/ 231422 h 288807"/>
                <a:gd name="connsiteX5" fmla="*/ 120689 w 191012"/>
                <a:gd name="connsiteY5" fmla="*/ 288807 h 288807"/>
                <a:gd name="connsiteX6" fmla="*/ 191012 w 191012"/>
                <a:gd name="connsiteY6" fmla="*/ 288807 h 288807"/>
                <a:gd name="connsiteX7" fmla="*/ 191012 w 191012"/>
                <a:gd name="connsiteY7" fmla="*/ 66793 h 288807"/>
                <a:gd name="connsiteX8" fmla="*/ 96932 w 191012"/>
                <a:gd name="connsiteY8" fmla="*/ 0 h 2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012" h="288807">
                  <a:moveTo>
                    <a:pt x="0" y="72437"/>
                  </a:moveTo>
                  <a:lnTo>
                    <a:pt x="0" y="288807"/>
                  </a:lnTo>
                  <a:lnTo>
                    <a:pt x="68422" y="288807"/>
                  </a:lnTo>
                  <a:lnTo>
                    <a:pt x="68422" y="231422"/>
                  </a:lnTo>
                  <a:lnTo>
                    <a:pt x="120689" y="231422"/>
                  </a:lnTo>
                  <a:lnTo>
                    <a:pt x="120689" y="288807"/>
                  </a:lnTo>
                  <a:lnTo>
                    <a:pt x="191012" y="288807"/>
                  </a:lnTo>
                  <a:lnTo>
                    <a:pt x="191012" y="66793"/>
                  </a:lnTo>
                  <a:lnTo>
                    <a:pt x="96932" y="0"/>
                  </a:lnTo>
                  <a:close/>
                </a:path>
              </a:pathLst>
            </a:custGeom>
            <a:solidFill>
              <a:srgbClr val="356081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6C7B740-983A-0D6D-44B5-52E554616367}"/>
                </a:ext>
              </a:extLst>
            </p:cNvPr>
            <p:cNvSpPr/>
            <p:nvPr/>
          </p:nvSpPr>
          <p:spPr>
            <a:xfrm>
              <a:off x="1609020" y="1340469"/>
              <a:ext cx="371571" cy="401696"/>
            </a:xfrm>
            <a:custGeom>
              <a:avLst/>
              <a:gdLst>
                <a:gd name="connsiteX0" fmla="*/ 133043 w 371571"/>
                <a:gd name="connsiteY0" fmla="*/ 0 h 401696"/>
                <a:gd name="connsiteX1" fmla="*/ 1901 w 371571"/>
                <a:gd name="connsiteY1" fmla="*/ 98778 h 401696"/>
                <a:gd name="connsiteX2" fmla="*/ 0 w 371571"/>
                <a:gd name="connsiteY2" fmla="*/ 99719 h 401696"/>
                <a:gd name="connsiteX3" fmla="*/ 97882 w 371571"/>
                <a:gd name="connsiteY3" fmla="*/ 169333 h 401696"/>
                <a:gd name="connsiteX4" fmla="*/ 97882 w 371571"/>
                <a:gd name="connsiteY4" fmla="*/ 169333 h 401696"/>
                <a:gd name="connsiteX5" fmla="*/ 97882 w 371571"/>
                <a:gd name="connsiteY5" fmla="*/ 401696 h 401696"/>
                <a:gd name="connsiteX6" fmla="*/ 371571 w 371571"/>
                <a:gd name="connsiteY6" fmla="*/ 401696 h 401696"/>
                <a:gd name="connsiteX7" fmla="*/ 371571 w 371571"/>
                <a:gd name="connsiteY7" fmla="*/ 177800 h 40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571" h="401696">
                  <a:moveTo>
                    <a:pt x="133043" y="0"/>
                  </a:moveTo>
                  <a:lnTo>
                    <a:pt x="1901" y="98778"/>
                  </a:lnTo>
                  <a:lnTo>
                    <a:pt x="0" y="99719"/>
                  </a:lnTo>
                  <a:lnTo>
                    <a:pt x="97882" y="169333"/>
                  </a:lnTo>
                  <a:lnTo>
                    <a:pt x="97882" y="169333"/>
                  </a:lnTo>
                  <a:lnTo>
                    <a:pt x="97882" y="401696"/>
                  </a:lnTo>
                  <a:lnTo>
                    <a:pt x="371571" y="401696"/>
                  </a:lnTo>
                  <a:lnTo>
                    <a:pt x="371571" y="177800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829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E365D2B-5D78-7024-EAD6-DBC2E1921D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407810"/>
            <a:ext cx="3602736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DDEAF06-45E8-C41D-1CFD-39602E45E5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4632" y="1407810"/>
            <a:ext cx="3602736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6E74A14-D5C9-3270-2B18-99BA9ECF44F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32064" y="1407810"/>
            <a:ext cx="3602736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5E4A59-6E0F-19C9-03D0-456CB49C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945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A451D3C-3A83-317F-8264-F8F1030FBC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407810"/>
            <a:ext cx="265176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1DB75A8-9437-7934-B1CE-90BF71AD3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32480" y="1407810"/>
            <a:ext cx="265176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CAD5044-AD20-65F8-82D7-BADB223D8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7760" y="1407810"/>
            <a:ext cx="265176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C2DF561-82EC-96B0-668B-C9E08FC51C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83040" y="1407810"/>
            <a:ext cx="265176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4263BE-391A-9E05-0BE5-BC1076F3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523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51677A3B-3839-01E7-204D-AB3B014471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1407810"/>
            <a:ext cx="2075688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F88F4B8-93F3-A726-B3C5-4CAF9348277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57678" y="1407810"/>
            <a:ext cx="2075688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F34FAD1-7486-31D4-18AB-9BDB4AD4FB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58156" y="1407810"/>
            <a:ext cx="2075688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FF825F89-B52D-5053-955B-F2384AE8155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58634" y="1407810"/>
            <a:ext cx="2075688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E9C13EA-0201-068C-3993-3E96859461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59112" y="1407810"/>
            <a:ext cx="2075688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6E3103-6FD7-553F-59B0-D505466B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37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0BBC5C2-DACE-2D27-6EB5-18FFA238D0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407810"/>
            <a:ext cx="169164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1F221CA-8FB6-07A9-7C0A-2C05E17AEC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374392" y="1407810"/>
            <a:ext cx="169164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B639FB4-BEAC-F2CE-693E-CFAAE25C102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91584" y="1407810"/>
            <a:ext cx="169164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7CD1C0FE-67E6-3B06-D801-000D2D2F64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8776" y="1407810"/>
            <a:ext cx="169164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3DE270F-0D5B-ADB1-FAAA-FE8A0D4018A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25968" y="1407810"/>
            <a:ext cx="169164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A727E7BE-E838-7C67-520F-A3A515D92EA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043160" y="1407810"/>
            <a:ext cx="1691640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AD2DDA-9E91-60ED-017E-E65D8BD1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24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-yo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18">
            <a:extLst>
              <a:ext uri="{FF2B5EF4-FFF2-40B4-BE49-F238E27FC236}">
                <a16:creationId xmlns:a16="http://schemas.microsoft.com/office/drawing/2014/main" id="{F78B2C3F-47F8-ACBE-1C0A-30B9DB8B4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7507224" cy="184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200" b="1" cap="all" spc="100" baseline="0">
                <a:solidFill>
                  <a:schemeClr val="tx2"/>
                </a:solidFill>
                <a:latin typeface="+mn-lt"/>
                <a:cs typeface="Gotham-Book"/>
              </a:defRPr>
            </a:lvl1pPr>
          </a:lstStyle>
          <a:p>
            <a:pPr lvl="0"/>
            <a:r>
              <a:rPr lang="en-US"/>
              <a:t>LHC.LA.GOV</a:t>
            </a:r>
          </a:p>
        </p:txBody>
      </p:sp>
      <p:grpSp>
        <p:nvGrpSpPr>
          <p:cNvPr id="3" name="Graphic 36">
            <a:extLst>
              <a:ext uri="{FF2B5EF4-FFF2-40B4-BE49-F238E27FC236}">
                <a16:creationId xmlns:a16="http://schemas.microsoft.com/office/drawing/2014/main" id="{FFBF5A4A-26B1-6C91-F5C1-3C5124CE3AA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5943604"/>
            <a:ext cx="2482875" cy="457200"/>
            <a:chOff x="1494983" y="1263329"/>
            <a:chExt cx="2758750" cy="508000"/>
          </a:xfrm>
        </p:grpSpPr>
        <p:grpSp>
          <p:nvGrpSpPr>
            <p:cNvPr id="5" name="Graphic 36">
              <a:extLst>
                <a:ext uri="{FF2B5EF4-FFF2-40B4-BE49-F238E27FC236}">
                  <a16:creationId xmlns:a16="http://schemas.microsoft.com/office/drawing/2014/main" id="{EB13ECAF-BDAB-138C-DF26-BC45741EB5D1}"/>
                </a:ext>
              </a:extLst>
            </p:cNvPr>
            <p:cNvGrpSpPr/>
            <p:nvPr/>
          </p:nvGrpSpPr>
          <p:grpSpPr>
            <a:xfrm>
              <a:off x="2183958" y="1590706"/>
              <a:ext cx="1013981" cy="180622"/>
              <a:chOff x="2183958" y="1590706"/>
              <a:chExt cx="1013981" cy="180622"/>
            </a:xfrm>
            <a:solidFill>
              <a:srgbClr val="5E829B"/>
            </a:solidFill>
          </p:grpSpPr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02C12DD-DB66-E4C6-DD91-D09FB319B2F9}"/>
                  </a:ext>
                </a:extLst>
              </p:cNvPr>
              <p:cNvSpPr/>
              <p:nvPr/>
            </p:nvSpPr>
            <p:spPr>
              <a:xfrm>
                <a:off x="2183958" y="1590706"/>
                <a:ext cx="117838" cy="139229"/>
              </a:xfrm>
              <a:custGeom>
                <a:avLst/>
                <a:gdLst>
                  <a:gd name="connsiteX0" fmla="*/ 104534 w 117838"/>
                  <a:gd name="connsiteY0" fmla="*/ 30104 h 139229"/>
                  <a:gd name="connsiteX1" fmla="*/ 66522 w 117838"/>
                  <a:gd name="connsiteY1" fmla="*/ 14111 h 139229"/>
                  <a:gd name="connsiteX2" fmla="*/ 16155 w 117838"/>
                  <a:gd name="connsiteY2" fmla="*/ 68674 h 139229"/>
                  <a:gd name="connsiteX3" fmla="*/ 66522 w 117838"/>
                  <a:gd name="connsiteY3" fmla="*/ 123237 h 139229"/>
                  <a:gd name="connsiteX4" fmla="*/ 106435 w 117838"/>
                  <a:gd name="connsiteY4" fmla="*/ 105363 h 139229"/>
                  <a:gd name="connsiteX5" fmla="*/ 117839 w 117838"/>
                  <a:gd name="connsiteY5" fmla="*/ 116652 h 139229"/>
                  <a:gd name="connsiteX6" fmla="*/ 67472 w 117838"/>
                  <a:gd name="connsiteY6" fmla="*/ 139230 h 139229"/>
                  <a:gd name="connsiteX7" fmla="*/ 0 w 117838"/>
                  <a:gd name="connsiteY7" fmla="*/ 69615 h 139229"/>
                  <a:gd name="connsiteX8" fmla="*/ 67472 w 117838"/>
                  <a:gd name="connsiteY8" fmla="*/ 0 h 139229"/>
                  <a:gd name="connsiteX9" fmla="*/ 116888 w 117838"/>
                  <a:gd name="connsiteY9" fmla="*/ 20696 h 139229"/>
                  <a:gd name="connsiteX10" fmla="*/ 104534 w 117838"/>
                  <a:gd name="connsiteY10" fmla="*/ 30104 h 13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38" h="139229">
                    <a:moveTo>
                      <a:pt x="104534" y="30104"/>
                    </a:moveTo>
                    <a:cubicBezTo>
                      <a:pt x="104534" y="30104"/>
                      <a:pt x="92180" y="14111"/>
                      <a:pt x="66522" y="14111"/>
                    </a:cubicBezTo>
                    <a:cubicBezTo>
                      <a:pt x="37062" y="14111"/>
                      <a:pt x="16155" y="39511"/>
                      <a:pt x="16155" y="68674"/>
                    </a:cubicBezTo>
                    <a:cubicBezTo>
                      <a:pt x="16155" y="97837"/>
                      <a:pt x="36112" y="123237"/>
                      <a:pt x="66522" y="123237"/>
                    </a:cubicBezTo>
                    <a:cubicBezTo>
                      <a:pt x="91230" y="123237"/>
                      <a:pt x="106435" y="105363"/>
                      <a:pt x="106435" y="105363"/>
                    </a:cubicBezTo>
                    <a:lnTo>
                      <a:pt x="117839" y="116652"/>
                    </a:lnTo>
                    <a:cubicBezTo>
                      <a:pt x="117839" y="116652"/>
                      <a:pt x="98832" y="139230"/>
                      <a:pt x="67472" y="139230"/>
                    </a:cubicBezTo>
                    <a:cubicBezTo>
                      <a:pt x="27559" y="139230"/>
                      <a:pt x="0" y="108185"/>
                      <a:pt x="0" y="69615"/>
                    </a:cubicBezTo>
                    <a:cubicBezTo>
                      <a:pt x="0" y="31044"/>
                      <a:pt x="28509" y="0"/>
                      <a:pt x="67472" y="0"/>
                    </a:cubicBezTo>
                    <a:cubicBezTo>
                      <a:pt x="99783" y="0"/>
                      <a:pt x="116888" y="20696"/>
                      <a:pt x="116888" y="20696"/>
                    </a:cubicBezTo>
                    <a:lnTo>
                      <a:pt x="104534" y="30104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63B78BD-A4B5-7064-EDBF-00429FBB7C8F}"/>
                  </a:ext>
                </a:extLst>
              </p:cNvPr>
              <p:cNvSpPr/>
              <p:nvPr/>
            </p:nvSpPr>
            <p:spPr>
              <a:xfrm>
                <a:off x="2313200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557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957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584A0C61-4555-31BC-64C1-749A61625B11}"/>
                  </a:ext>
                </a:extLst>
              </p:cNvPr>
              <p:cNvSpPr/>
              <p:nvPr/>
            </p:nvSpPr>
            <p:spPr>
              <a:xfrm>
                <a:off x="2428187" y="1635670"/>
                <a:ext cx="53217" cy="91443"/>
              </a:xfrm>
              <a:custGeom>
                <a:avLst/>
                <a:gdLst>
                  <a:gd name="connsiteX0" fmla="*/ 53217 w 53217"/>
                  <a:gd name="connsiteY0" fmla="*/ 2073 h 91443"/>
                  <a:gd name="connsiteX1" fmla="*/ 47516 w 53217"/>
                  <a:gd name="connsiteY1" fmla="*/ 17125 h 91443"/>
                  <a:gd name="connsiteX2" fmla="*/ 37062 w 53217"/>
                  <a:gd name="connsiteY2" fmla="*/ 15244 h 91443"/>
                  <a:gd name="connsiteX3" fmla="*/ 16155 w 53217"/>
                  <a:gd name="connsiteY3" fmla="*/ 30296 h 91443"/>
                  <a:gd name="connsiteX4" fmla="*/ 16155 w 53217"/>
                  <a:gd name="connsiteY4" fmla="*/ 91444 h 91443"/>
                  <a:gd name="connsiteX5" fmla="*/ 0 w 53217"/>
                  <a:gd name="connsiteY5" fmla="*/ 91444 h 91443"/>
                  <a:gd name="connsiteX6" fmla="*/ 0 w 53217"/>
                  <a:gd name="connsiteY6" fmla="*/ 2073 h 91443"/>
                  <a:gd name="connsiteX7" fmla="*/ 15205 w 53217"/>
                  <a:gd name="connsiteY7" fmla="*/ 2073 h 91443"/>
                  <a:gd name="connsiteX8" fmla="*/ 15205 w 53217"/>
                  <a:gd name="connsiteY8" fmla="*/ 16185 h 91443"/>
                  <a:gd name="connsiteX9" fmla="*/ 40863 w 53217"/>
                  <a:gd name="connsiteY9" fmla="*/ 192 h 91443"/>
                  <a:gd name="connsiteX10" fmla="*/ 53217 w 53217"/>
                  <a:gd name="connsiteY10" fmla="*/ 2073 h 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17" h="91443">
                    <a:moveTo>
                      <a:pt x="53217" y="2073"/>
                    </a:moveTo>
                    <a:lnTo>
                      <a:pt x="47516" y="17125"/>
                    </a:lnTo>
                    <a:cubicBezTo>
                      <a:pt x="47516" y="17125"/>
                      <a:pt x="43714" y="15244"/>
                      <a:pt x="37062" y="15244"/>
                    </a:cubicBezTo>
                    <a:cubicBezTo>
                      <a:pt x="22807" y="15244"/>
                      <a:pt x="16155" y="30296"/>
                      <a:pt x="16155" y="30296"/>
                    </a:cubicBezTo>
                    <a:lnTo>
                      <a:pt x="16155" y="91444"/>
                    </a:lnTo>
                    <a:lnTo>
                      <a:pt x="0" y="91444"/>
                    </a:lnTo>
                    <a:lnTo>
                      <a:pt x="0" y="2073"/>
                    </a:lnTo>
                    <a:lnTo>
                      <a:pt x="15205" y="2073"/>
                    </a:lnTo>
                    <a:lnTo>
                      <a:pt x="15205" y="16185"/>
                    </a:lnTo>
                    <a:cubicBezTo>
                      <a:pt x="15205" y="16185"/>
                      <a:pt x="22807" y="192"/>
                      <a:pt x="40863" y="192"/>
                    </a:cubicBezTo>
                    <a:cubicBezTo>
                      <a:pt x="47516" y="-749"/>
                      <a:pt x="53217" y="2073"/>
                      <a:pt x="53217" y="2073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87A9876-9A86-D8FD-BEF2-3751E1DAFDF6}"/>
                  </a:ext>
                </a:extLst>
              </p:cNvPr>
              <p:cNvSpPr/>
              <p:nvPr/>
            </p:nvSpPr>
            <p:spPr>
              <a:xfrm>
                <a:off x="2495659" y="1635862"/>
                <a:ext cx="89329" cy="135466"/>
              </a:xfrm>
              <a:custGeom>
                <a:avLst/>
                <a:gdLst>
                  <a:gd name="connsiteX0" fmla="*/ 16155 w 89329"/>
                  <a:gd name="connsiteY0" fmla="*/ 63030 h 135466"/>
                  <a:gd name="connsiteX1" fmla="*/ 42764 w 89329"/>
                  <a:gd name="connsiteY1" fmla="*/ 78082 h 135466"/>
                  <a:gd name="connsiteX2" fmla="*/ 72224 w 89329"/>
                  <a:gd name="connsiteY2" fmla="*/ 46096 h 135466"/>
                  <a:gd name="connsiteX3" fmla="*/ 42764 w 89329"/>
                  <a:gd name="connsiteY3" fmla="*/ 14111 h 135466"/>
                  <a:gd name="connsiteX4" fmla="*/ 16155 w 89329"/>
                  <a:gd name="connsiteY4" fmla="*/ 29163 h 135466"/>
                  <a:gd name="connsiteX5" fmla="*/ 16155 w 89329"/>
                  <a:gd name="connsiteY5" fmla="*/ 63030 h 135466"/>
                  <a:gd name="connsiteX6" fmla="*/ 15205 w 89329"/>
                  <a:gd name="connsiteY6" fmla="*/ 1881 h 135466"/>
                  <a:gd name="connsiteX7" fmla="*/ 15205 w 89329"/>
                  <a:gd name="connsiteY7" fmla="*/ 15052 h 135466"/>
                  <a:gd name="connsiteX8" fmla="*/ 45615 w 89329"/>
                  <a:gd name="connsiteY8" fmla="*/ 0 h 135466"/>
                  <a:gd name="connsiteX9" fmla="*/ 89329 w 89329"/>
                  <a:gd name="connsiteY9" fmla="*/ 47037 h 135466"/>
                  <a:gd name="connsiteX10" fmla="*/ 45615 w 89329"/>
                  <a:gd name="connsiteY10" fmla="*/ 94074 h 135466"/>
                  <a:gd name="connsiteX11" fmla="*/ 16155 w 89329"/>
                  <a:gd name="connsiteY11" fmla="*/ 80904 h 135466"/>
                  <a:gd name="connsiteX12" fmla="*/ 16155 w 89329"/>
                  <a:gd name="connsiteY12" fmla="*/ 135467 h 135466"/>
                  <a:gd name="connsiteX13" fmla="*/ 0 w 89329"/>
                  <a:gd name="connsiteY13" fmla="*/ 135467 h 135466"/>
                  <a:gd name="connsiteX14" fmla="*/ 0 w 89329"/>
                  <a:gd name="connsiteY14" fmla="*/ 1881 h 135466"/>
                  <a:gd name="connsiteX15" fmla="*/ 15205 w 89329"/>
                  <a:gd name="connsiteY15" fmla="*/ 1881 h 13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329" h="135466">
                    <a:moveTo>
                      <a:pt x="16155" y="63030"/>
                    </a:moveTo>
                    <a:cubicBezTo>
                      <a:pt x="16155" y="63030"/>
                      <a:pt x="24708" y="78082"/>
                      <a:pt x="42764" y="78082"/>
                    </a:cubicBezTo>
                    <a:cubicBezTo>
                      <a:pt x="60820" y="78082"/>
                      <a:pt x="72224" y="63970"/>
                      <a:pt x="72224" y="46096"/>
                    </a:cubicBezTo>
                    <a:cubicBezTo>
                      <a:pt x="72224" y="28222"/>
                      <a:pt x="60820" y="14111"/>
                      <a:pt x="42764" y="14111"/>
                    </a:cubicBezTo>
                    <a:cubicBezTo>
                      <a:pt x="24708" y="14111"/>
                      <a:pt x="16155" y="29163"/>
                      <a:pt x="16155" y="29163"/>
                    </a:cubicBezTo>
                    <a:lnTo>
                      <a:pt x="16155" y="63030"/>
                    </a:lnTo>
                    <a:close/>
                    <a:moveTo>
                      <a:pt x="15205" y="1881"/>
                    </a:moveTo>
                    <a:lnTo>
                      <a:pt x="15205" y="15052"/>
                    </a:lnTo>
                    <a:cubicBezTo>
                      <a:pt x="15205" y="15052"/>
                      <a:pt x="23758" y="0"/>
                      <a:pt x="45615" y="0"/>
                    </a:cubicBezTo>
                    <a:cubicBezTo>
                      <a:pt x="70323" y="0"/>
                      <a:pt x="89329" y="20696"/>
                      <a:pt x="89329" y="47037"/>
                    </a:cubicBezTo>
                    <a:cubicBezTo>
                      <a:pt x="89329" y="73378"/>
                      <a:pt x="70323" y="94074"/>
                      <a:pt x="45615" y="94074"/>
                    </a:cubicBezTo>
                    <a:cubicBezTo>
                      <a:pt x="29460" y="94074"/>
                      <a:pt x="19957" y="84667"/>
                      <a:pt x="16155" y="80904"/>
                    </a:cubicBezTo>
                    <a:lnTo>
                      <a:pt x="16155" y="135467"/>
                    </a:lnTo>
                    <a:lnTo>
                      <a:pt x="0" y="135467"/>
                    </a:lnTo>
                    <a:lnTo>
                      <a:pt x="0" y="1881"/>
                    </a:lnTo>
                    <a:lnTo>
                      <a:pt x="15205" y="18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04A3A79-617E-A970-95A8-DF850FEC767C}"/>
                  </a:ext>
                </a:extLst>
              </p:cNvPr>
              <p:cNvSpPr/>
              <p:nvPr/>
            </p:nvSpPr>
            <p:spPr>
              <a:xfrm>
                <a:off x="2599243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557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957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0183BE-E93F-AF54-9338-2D4D4C44F438}"/>
                  </a:ext>
                </a:extLst>
              </p:cNvPr>
              <p:cNvSpPr/>
              <p:nvPr/>
            </p:nvSpPr>
            <p:spPr>
              <a:xfrm>
                <a:off x="2714231" y="1635670"/>
                <a:ext cx="53217" cy="91443"/>
              </a:xfrm>
              <a:custGeom>
                <a:avLst/>
                <a:gdLst>
                  <a:gd name="connsiteX0" fmla="*/ 53217 w 53217"/>
                  <a:gd name="connsiteY0" fmla="*/ 2073 h 91443"/>
                  <a:gd name="connsiteX1" fmla="*/ 47516 w 53217"/>
                  <a:gd name="connsiteY1" fmla="*/ 17125 h 91443"/>
                  <a:gd name="connsiteX2" fmla="*/ 37062 w 53217"/>
                  <a:gd name="connsiteY2" fmla="*/ 15244 h 91443"/>
                  <a:gd name="connsiteX3" fmla="*/ 16155 w 53217"/>
                  <a:gd name="connsiteY3" fmla="*/ 30296 h 91443"/>
                  <a:gd name="connsiteX4" fmla="*/ 16155 w 53217"/>
                  <a:gd name="connsiteY4" fmla="*/ 91444 h 91443"/>
                  <a:gd name="connsiteX5" fmla="*/ 0 w 53217"/>
                  <a:gd name="connsiteY5" fmla="*/ 91444 h 91443"/>
                  <a:gd name="connsiteX6" fmla="*/ 0 w 53217"/>
                  <a:gd name="connsiteY6" fmla="*/ 2073 h 91443"/>
                  <a:gd name="connsiteX7" fmla="*/ 15205 w 53217"/>
                  <a:gd name="connsiteY7" fmla="*/ 2073 h 91443"/>
                  <a:gd name="connsiteX8" fmla="*/ 15205 w 53217"/>
                  <a:gd name="connsiteY8" fmla="*/ 16185 h 91443"/>
                  <a:gd name="connsiteX9" fmla="*/ 40863 w 53217"/>
                  <a:gd name="connsiteY9" fmla="*/ 192 h 91443"/>
                  <a:gd name="connsiteX10" fmla="*/ 53217 w 53217"/>
                  <a:gd name="connsiteY10" fmla="*/ 2073 h 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17" h="91443">
                    <a:moveTo>
                      <a:pt x="53217" y="2073"/>
                    </a:moveTo>
                    <a:lnTo>
                      <a:pt x="47516" y="17125"/>
                    </a:lnTo>
                    <a:cubicBezTo>
                      <a:pt x="47516" y="17125"/>
                      <a:pt x="43714" y="15244"/>
                      <a:pt x="37062" y="15244"/>
                    </a:cubicBezTo>
                    <a:cubicBezTo>
                      <a:pt x="22807" y="15244"/>
                      <a:pt x="16155" y="30296"/>
                      <a:pt x="16155" y="30296"/>
                    </a:cubicBezTo>
                    <a:lnTo>
                      <a:pt x="16155" y="91444"/>
                    </a:lnTo>
                    <a:lnTo>
                      <a:pt x="0" y="91444"/>
                    </a:lnTo>
                    <a:lnTo>
                      <a:pt x="0" y="2073"/>
                    </a:lnTo>
                    <a:lnTo>
                      <a:pt x="15205" y="2073"/>
                    </a:lnTo>
                    <a:lnTo>
                      <a:pt x="15205" y="16185"/>
                    </a:lnTo>
                    <a:cubicBezTo>
                      <a:pt x="15205" y="16185"/>
                      <a:pt x="22807" y="192"/>
                      <a:pt x="40863" y="192"/>
                    </a:cubicBezTo>
                    <a:cubicBezTo>
                      <a:pt x="47516" y="-749"/>
                      <a:pt x="53217" y="2073"/>
                      <a:pt x="53217" y="2073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A9081AC9-6688-F865-DC46-7BF55DDAF3FE}"/>
                  </a:ext>
                </a:extLst>
              </p:cNvPr>
              <p:cNvSpPr/>
              <p:nvPr/>
            </p:nvSpPr>
            <p:spPr>
              <a:xfrm>
                <a:off x="2772200" y="1634921"/>
                <a:ext cx="89329" cy="94074"/>
              </a:xfrm>
              <a:custGeom>
                <a:avLst/>
                <a:gdLst>
                  <a:gd name="connsiteX0" fmla="*/ 73174 w 89329"/>
                  <a:gd name="connsiteY0" fmla="*/ 30104 h 94074"/>
                  <a:gd name="connsiteX1" fmla="*/ 46565 w 89329"/>
                  <a:gd name="connsiteY1" fmla="*/ 15052 h 94074"/>
                  <a:gd name="connsiteX2" fmla="*/ 16155 w 89329"/>
                  <a:gd name="connsiteY2" fmla="*/ 47037 h 94074"/>
                  <a:gd name="connsiteX3" fmla="*/ 46565 w 89329"/>
                  <a:gd name="connsiteY3" fmla="*/ 79022 h 94074"/>
                  <a:gd name="connsiteX4" fmla="*/ 73174 w 89329"/>
                  <a:gd name="connsiteY4" fmla="*/ 63970 h 94074"/>
                  <a:gd name="connsiteX5" fmla="*/ 73174 w 89329"/>
                  <a:gd name="connsiteY5" fmla="*/ 30104 h 94074"/>
                  <a:gd name="connsiteX6" fmla="*/ 89329 w 89329"/>
                  <a:gd name="connsiteY6" fmla="*/ 2822 h 94074"/>
                  <a:gd name="connsiteX7" fmla="*/ 89329 w 89329"/>
                  <a:gd name="connsiteY7" fmla="*/ 92193 h 94074"/>
                  <a:gd name="connsiteX8" fmla="*/ 74124 w 89329"/>
                  <a:gd name="connsiteY8" fmla="*/ 92193 h 94074"/>
                  <a:gd name="connsiteX9" fmla="*/ 74124 w 89329"/>
                  <a:gd name="connsiteY9" fmla="*/ 79022 h 94074"/>
                  <a:gd name="connsiteX10" fmla="*/ 43714 w 89329"/>
                  <a:gd name="connsiteY10" fmla="*/ 94074 h 94074"/>
                  <a:gd name="connsiteX11" fmla="*/ 0 w 89329"/>
                  <a:gd name="connsiteY11" fmla="*/ 47037 h 94074"/>
                  <a:gd name="connsiteX12" fmla="*/ 43714 w 89329"/>
                  <a:gd name="connsiteY12" fmla="*/ 0 h 94074"/>
                  <a:gd name="connsiteX13" fmla="*/ 74124 w 89329"/>
                  <a:gd name="connsiteY13" fmla="*/ 15052 h 94074"/>
                  <a:gd name="connsiteX14" fmla="*/ 74124 w 89329"/>
                  <a:gd name="connsiteY14" fmla="*/ 1881 h 94074"/>
                  <a:gd name="connsiteX15" fmla="*/ 89329 w 89329"/>
                  <a:gd name="connsiteY15" fmla="*/ 1881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329" h="94074">
                    <a:moveTo>
                      <a:pt x="73174" y="30104"/>
                    </a:moveTo>
                    <a:cubicBezTo>
                      <a:pt x="73174" y="30104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7559" y="79022"/>
                      <a:pt x="46565" y="79022"/>
                    </a:cubicBezTo>
                    <a:cubicBezTo>
                      <a:pt x="64621" y="79022"/>
                      <a:pt x="73174" y="63970"/>
                      <a:pt x="73174" y="63970"/>
                    </a:cubicBezTo>
                    <a:lnTo>
                      <a:pt x="73174" y="30104"/>
                    </a:lnTo>
                    <a:close/>
                    <a:moveTo>
                      <a:pt x="89329" y="2822"/>
                    </a:moveTo>
                    <a:lnTo>
                      <a:pt x="89329" y="92193"/>
                    </a:lnTo>
                    <a:lnTo>
                      <a:pt x="74124" y="92193"/>
                    </a:lnTo>
                    <a:lnTo>
                      <a:pt x="74124" y="79022"/>
                    </a:lnTo>
                    <a:cubicBezTo>
                      <a:pt x="74124" y="79022"/>
                      <a:pt x="65572" y="94074"/>
                      <a:pt x="43714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006" y="0"/>
                      <a:pt x="43714" y="0"/>
                    </a:cubicBezTo>
                    <a:cubicBezTo>
                      <a:pt x="65572" y="0"/>
                      <a:pt x="74124" y="15052"/>
                      <a:pt x="74124" y="15052"/>
                    </a:cubicBezTo>
                    <a:lnTo>
                      <a:pt x="74124" y="1881"/>
                    </a:lnTo>
                    <a:lnTo>
                      <a:pt x="89329" y="18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A6DA5299-972C-34AF-9528-9332FC62798D}"/>
                  </a:ext>
                </a:extLst>
              </p:cNvPr>
              <p:cNvSpPr/>
              <p:nvPr/>
            </p:nvSpPr>
            <p:spPr>
              <a:xfrm>
                <a:off x="2879585" y="1610462"/>
                <a:ext cx="64621" cy="119474"/>
              </a:xfrm>
              <a:custGeom>
                <a:avLst/>
                <a:gdLst>
                  <a:gd name="connsiteX0" fmla="*/ 950 w 64621"/>
                  <a:gd name="connsiteY0" fmla="*/ 27281 h 119474"/>
                  <a:gd name="connsiteX1" fmla="*/ 19006 w 64621"/>
                  <a:gd name="connsiteY1" fmla="*/ 27281 h 119474"/>
                  <a:gd name="connsiteX2" fmla="*/ 19006 w 64621"/>
                  <a:gd name="connsiteY2" fmla="*/ 0 h 119474"/>
                  <a:gd name="connsiteX3" fmla="*/ 35161 w 64621"/>
                  <a:gd name="connsiteY3" fmla="*/ 0 h 119474"/>
                  <a:gd name="connsiteX4" fmla="*/ 35161 w 64621"/>
                  <a:gd name="connsiteY4" fmla="*/ 27281 h 119474"/>
                  <a:gd name="connsiteX5" fmla="*/ 63671 w 64621"/>
                  <a:gd name="connsiteY5" fmla="*/ 27281 h 119474"/>
                  <a:gd name="connsiteX6" fmla="*/ 63671 w 64621"/>
                  <a:gd name="connsiteY6" fmla="*/ 42333 h 119474"/>
                  <a:gd name="connsiteX7" fmla="*/ 35161 w 64621"/>
                  <a:gd name="connsiteY7" fmla="*/ 42333 h 119474"/>
                  <a:gd name="connsiteX8" fmla="*/ 35161 w 64621"/>
                  <a:gd name="connsiteY8" fmla="*/ 90311 h 119474"/>
                  <a:gd name="connsiteX9" fmla="*/ 48466 w 64621"/>
                  <a:gd name="connsiteY9" fmla="*/ 104422 h 119474"/>
                  <a:gd name="connsiteX10" fmla="*/ 58919 w 64621"/>
                  <a:gd name="connsiteY10" fmla="*/ 100659 h 119474"/>
                  <a:gd name="connsiteX11" fmla="*/ 64621 w 64621"/>
                  <a:gd name="connsiteY11" fmla="*/ 113830 h 119474"/>
                  <a:gd name="connsiteX12" fmla="*/ 45615 w 64621"/>
                  <a:gd name="connsiteY12" fmla="*/ 119474 h 119474"/>
                  <a:gd name="connsiteX13" fmla="*/ 18056 w 64621"/>
                  <a:gd name="connsiteY13" fmla="*/ 91252 h 119474"/>
                  <a:gd name="connsiteX14" fmla="*/ 18056 w 64621"/>
                  <a:gd name="connsiteY14" fmla="*/ 42333 h 119474"/>
                  <a:gd name="connsiteX15" fmla="*/ 0 w 64621"/>
                  <a:gd name="connsiteY15" fmla="*/ 42333 h 119474"/>
                  <a:gd name="connsiteX16" fmla="*/ 0 w 64621"/>
                  <a:gd name="connsiteY16" fmla="*/ 27281 h 11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21" h="119474">
                    <a:moveTo>
                      <a:pt x="950" y="27281"/>
                    </a:moveTo>
                    <a:lnTo>
                      <a:pt x="19006" y="27281"/>
                    </a:lnTo>
                    <a:lnTo>
                      <a:pt x="19006" y="0"/>
                    </a:lnTo>
                    <a:lnTo>
                      <a:pt x="35161" y="0"/>
                    </a:lnTo>
                    <a:lnTo>
                      <a:pt x="35161" y="27281"/>
                    </a:lnTo>
                    <a:lnTo>
                      <a:pt x="63671" y="27281"/>
                    </a:lnTo>
                    <a:lnTo>
                      <a:pt x="63671" y="42333"/>
                    </a:lnTo>
                    <a:lnTo>
                      <a:pt x="35161" y="42333"/>
                    </a:lnTo>
                    <a:lnTo>
                      <a:pt x="35161" y="90311"/>
                    </a:lnTo>
                    <a:cubicBezTo>
                      <a:pt x="35161" y="98778"/>
                      <a:pt x="39913" y="104422"/>
                      <a:pt x="48466" y="104422"/>
                    </a:cubicBezTo>
                    <a:cubicBezTo>
                      <a:pt x="53217" y="104422"/>
                      <a:pt x="58919" y="100659"/>
                      <a:pt x="58919" y="100659"/>
                    </a:cubicBezTo>
                    <a:lnTo>
                      <a:pt x="64621" y="113830"/>
                    </a:lnTo>
                    <a:cubicBezTo>
                      <a:pt x="57019" y="118533"/>
                      <a:pt x="51317" y="119474"/>
                      <a:pt x="45615" y="119474"/>
                    </a:cubicBezTo>
                    <a:cubicBezTo>
                      <a:pt x="32311" y="119474"/>
                      <a:pt x="18056" y="111007"/>
                      <a:pt x="18056" y="91252"/>
                    </a:cubicBezTo>
                    <a:lnTo>
                      <a:pt x="18056" y="42333"/>
                    </a:lnTo>
                    <a:lnTo>
                      <a:pt x="0" y="42333"/>
                    </a:lnTo>
                    <a:lnTo>
                      <a:pt x="0" y="272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2044108-1246-938C-69B3-BBA0A3AEC7EE}"/>
                  </a:ext>
                </a:extLst>
              </p:cNvPr>
              <p:cNvSpPr/>
              <p:nvPr/>
            </p:nvSpPr>
            <p:spPr>
              <a:xfrm>
                <a:off x="2964162" y="1598232"/>
                <a:ext cx="22807" cy="128881"/>
              </a:xfrm>
              <a:custGeom>
                <a:avLst/>
                <a:gdLst>
                  <a:gd name="connsiteX0" fmla="*/ 2851 w 22807"/>
                  <a:gd name="connsiteY0" fmla="*/ 39511 h 128881"/>
                  <a:gd name="connsiteX1" fmla="*/ 19006 w 22807"/>
                  <a:gd name="connsiteY1" fmla="*/ 39511 h 128881"/>
                  <a:gd name="connsiteX2" fmla="*/ 19006 w 22807"/>
                  <a:gd name="connsiteY2" fmla="*/ 128881 h 128881"/>
                  <a:gd name="connsiteX3" fmla="*/ 2851 w 22807"/>
                  <a:gd name="connsiteY3" fmla="*/ 128881 h 128881"/>
                  <a:gd name="connsiteX4" fmla="*/ 2851 w 22807"/>
                  <a:gd name="connsiteY4" fmla="*/ 39511 h 128881"/>
                  <a:gd name="connsiteX5" fmla="*/ 11404 w 22807"/>
                  <a:gd name="connsiteY5" fmla="*/ 0 h 128881"/>
                  <a:gd name="connsiteX6" fmla="*/ 22807 w 22807"/>
                  <a:gd name="connsiteY6" fmla="*/ 11289 h 128881"/>
                  <a:gd name="connsiteX7" fmla="*/ 11404 w 22807"/>
                  <a:gd name="connsiteY7" fmla="*/ 22578 h 128881"/>
                  <a:gd name="connsiteX8" fmla="*/ 0 w 22807"/>
                  <a:gd name="connsiteY8" fmla="*/ 11289 h 128881"/>
                  <a:gd name="connsiteX9" fmla="*/ 11404 w 22807"/>
                  <a:gd name="connsiteY9" fmla="*/ 0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07" h="128881">
                    <a:moveTo>
                      <a:pt x="2851" y="39511"/>
                    </a:moveTo>
                    <a:lnTo>
                      <a:pt x="19006" y="39511"/>
                    </a:lnTo>
                    <a:lnTo>
                      <a:pt x="19006" y="128881"/>
                    </a:lnTo>
                    <a:lnTo>
                      <a:pt x="2851" y="128881"/>
                    </a:lnTo>
                    <a:lnTo>
                      <a:pt x="2851" y="39511"/>
                    </a:lnTo>
                    <a:close/>
                    <a:moveTo>
                      <a:pt x="11404" y="0"/>
                    </a:moveTo>
                    <a:cubicBezTo>
                      <a:pt x="17105" y="0"/>
                      <a:pt x="22807" y="4704"/>
                      <a:pt x="22807" y="11289"/>
                    </a:cubicBezTo>
                    <a:cubicBezTo>
                      <a:pt x="22807" y="16933"/>
                      <a:pt x="18056" y="22578"/>
                      <a:pt x="11404" y="22578"/>
                    </a:cubicBezTo>
                    <a:cubicBezTo>
                      <a:pt x="5702" y="22578"/>
                      <a:pt x="0" y="17874"/>
                      <a:pt x="0" y="11289"/>
                    </a:cubicBezTo>
                    <a:cubicBezTo>
                      <a:pt x="0" y="4704"/>
                      <a:pt x="4752" y="0"/>
                      <a:pt x="11404" y="0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6F574749-5033-00D7-5B22-C7D98BBEF898}"/>
                  </a:ext>
                </a:extLst>
              </p:cNvPr>
              <p:cNvSpPr/>
              <p:nvPr/>
            </p:nvSpPr>
            <p:spPr>
              <a:xfrm>
                <a:off x="3006926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462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6" y="94074"/>
                      <a:pt x="0" y="73378"/>
                      <a:pt x="0" y="47037"/>
                    </a:cubicBezTo>
                    <a:cubicBezTo>
                      <a:pt x="0" y="20696"/>
                      <a:pt x="19956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EC66C7A2-2D55-CBF8-E356-7F3CA3A1FC7B}"/>
                  </a:ext>
                </a:extLst>
              </p:cNvPr>
              <p:cNvSpPr/>
              <p:nvPr/>
            </p:nvSpPr>
            <p:spPr>
              <a:xfrm>
                <a:off x="3120964" y="1634921"/>
                <a:ext cx="76975" cy="92192"/>
              </a:xfrm>
              <a:custGeom>
                <a:avLst/>
                <a:gdLst>
                  <a:gd name="connsiteX0" fmla="*/ 76975 w 76975"/>
                  <a:gd name="connsiteY0" fmla="*/ 34807 h 92192"/>
                  <a:gd name="connsiteX1" fmla="*/ 76975 w 76975"/>
                  <a:gd name="connsiteY1" fmla="*/ 92193 h 92192"/>
                  <a:gd name="connsiteX2" fmla="*/ 60820 w 76975"/>
                  <a:gd name="connsiteY2" fmla="*/ 92193 h 92192"/>
                  <a:gd name="connsiteX3" fmla="*/ 60820 w 76975"/>
                  <a:gd name="connsiteY3" fmla="*/ 37630 h 92192"/>
                  <a:gd name="connsiteX4" fmla="*/ 38963 w 76975"/>
                  <a:gd name="connsiteY4" fmla="*/ 15993 h 92192"/>
                  <a:gd name="connsiteX5" fmla="*/ 16155 w 76975"/>
                  <a:gd name="connsiteY5" fmla="*/ 31044 h 92192"/>
                  <a:gd name="connsiteX6" fmla="*/ 16155 w 76975"/>
                  <a:gd name="connsiteY6" fmla="*/ 92193 h 92192"/>
                  <a:gd name="connsiteX7" fmla="*/ 0 w 76975"/>
                  <a:gd name="connsiteY7" fmla="*/ 92193 h 92192"/>
                  <a:gd name="connsiteX8" fmla="*/ 0 w 76975"/>
                  <a:gd name="connsiteY8" fmla="*/ 2822 h 92192"/>
                  <a:gd name="connsiteX9" fmla="*/ 15205 w 76975"/>
                  <a:gd name="connsiteY9" fmla="*/ 2822 h 92192"/>
                  <a:gd name="connsiteX10" fmla="*/ 15205 w 76975"/>
                  <a:gd name="connsiteY10" fmla="*/ 15052 h 92192"/>
                  <a:gd name="connsiteX11" fmla="*/ 42764 w 76975"/>
                  <a:gd name="connsiteY11" fmla="*/ 0 h 92192"/>
                  <a:gd name="connsiteX12" fmla="*/ 76975 w 76975"/>
                  <a:gd name="connsiteY12" fmla="*/ 34807 h 9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975" h="92192">
                    <a:moveTo>
                      <a:pt x="76975" y="34807"/>
                    </a:moveTo>
                    <a:lnTo>
                      <a:pt x="76975" y="92193"/>
                    </a:lnTo>
                    <a:lnTo>
                      <a:pt x="60820" y="92193"/>
                    </a:lnTo>
                    <a:lnTo>
                      <a:pt x="60820" y="37630"/>
                    </a:lnTo>
                    <a:cubicBezTo>
                      <a:pt x="60820" y="22578"/>
                      <a:pt x="51317" y="15993"/>
                      <a:pt x="38963" y="15993"/>
                    </a:cubicBezTo>
                    <a:cubicBezTo>
                      <a:pt x="24708" y="15993"/>
                      <a:pt x="16155" y="31044"/>
                      <a:pt x="16155" y="31044"/>
                    </a:cubicBezTo>
                    <a:lnTo>
                      <a:pt x="16155" y="92193"/>
                    </a:lnTo>
                    <a:lnTo>
                      <a:pt x="0" y="92193"/>
                    </a:lnTo>
                    <a:lnTo>
                      <a:pt x="0" y="2822"/>
                    </a:lnTo>
                    <a:lnTo>
                      <a:pt x="15205" y="2822"/>
                    </a:lnTo>
                    <a:lnTo>
                      <a:pt x="15205" y="15052"/>
                    </a:lnTo>
                    <a:cubicBezTo>
                      <a:pt x="15205" y="15052"/>
                      <a:pt x="23758" y="0"/>
                      <a:pt x="42764" y="0"/>
                    </a:cubicBezTo>
                    <a:cubicBezTo>
                      <a:pt x="60820" y="0"/>
                      <a:pt x="76975" y="12230"/>
                      <a:pt x="76975" y="3480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104C33-79EB-0907-09B4-E469BFFA18EC}"/>
                </a:ext>
              </a:extLst>
            </p:cNvPr>
            <p:cNvSpPr/>
            <p:nvPr/>
          </p:nvSpPr>
          <p:spPr>
            <a:xfrm>
              <a:off x="2195361" y="1339529"/>
              <a:ext cx="112136" cy="185325"/>
            </a:xfrm>
            <a:custGeom>
              <a:avLst/>
              <a:gdLst>
                <a:gd name="connsiteX0" fmla="*/ 0 w 112136"/>
                <a:gd name="connsiteY0" fmla="*/ 0 h 185325"/>
                <a:gd name="connsiteX1" fmla="*/ 32311 w 112136"/>
                <a:gd name="connsiteY1" fmla="*/ 0 h 185325"/>
                <a:gd name="connsiteX2" fmla="*/ 32311 w 112136"/>
                <a:gd name="connsiteY2" fmla="*/ 155222 h 185325"/>
                <a:gd name="connsiteX3" fmla="*/ 112137 w 112136"/>
                <a:gd name="connsiteY3" fmla="*/ 155222 h 185325"/>
                <a:gd name="connsiteX4" fmla="*/ 112137 w 112136"/>
                <a:gd name="connsiteY4" fmla="*/ 185326 h 185325"/>
                <a:gd name="connsiteX5" fmla="*/ 0 w 112136"/>
                <a:gd name="connsiteY5" fmla="*/ 185326 h 18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36" h="185325">
                  <a:moveTo>
                    <a:pt x="0" y="0"/>
                  </a:moveTo>
                  <a:lnTo>
                    <a:pt x="32311" y="0"/>
                  </a:lnTo>
                  <a:lnTo>
                    <a:pt x="32311" y="155222"/>
                  </a:lnTo>
                  <a:lnTo>
                    <a:pt x="112137" y="155222"/>
                  </a:lnTo>
                  <a:lnTo>
                    <a:pt x="112137" y="185326"/>
                  </a:lnTo>
                  <a:lnTo>
                    <a:pt x="0" y="185326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aphic 36">
              <a:extLst>
                <a:ext uri="{FF2B5EF4-FFF2-40B4-BE49-F238E27FC236}">
                  <a16:creationId xmlns:a16="http://schemas.microsoft.com/office/drawing/2014/main" id="{FFF9FBB0-59F1-429D-6CC2-8B3989BA869E}"/>
                </a:ext>
              </a:extLst>
            </p:cNvPr>
            <p:cNvGrpSpPr/>
            <p:nvPr/>
          </p:nvGrpSpPr>
          <p:grpSpPr>
            <a:xfrm>
              <a:off x="2311299" y="1341410"/>
              <a:ext cx="941757" cy="187207"/>
              <a:chOff x="2311299" y="1341410"/>
              <a:chExt cx="941757" cy="187207"/>
            </a:xfrm>
            <a:solidFill>
              <a:srgbClr val="00B5BF"/>
            </a:solidFill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6122022A-114E-93C5-DF96-B01E429177A7}"/>
                  </a:ext>
                </a:extLst>
              </p:cNvPr>
              <p:cNvSpPr/>
              <p:nvPr/>
            </p:nvSpPr>
            <p:spPr>
              <a:xfrm>
                <a:off x="2311299" y="1395973"/>
                <a:ext cx="134944" cy="131703"/>
              </a:xfrm>
              <a:custGeom>
                <a:avLst/>
                <a:gdLst>
                  <a:gd name="connsiteX0" fmla="*/ 101683 w 134944"/>
                  <a:gd name="connsiteY0" fmla="*/ 65852 h 131703"/>
                  <a:gd name="connsiteX1" fmla="*/ 66522 w 134944"/>
                  <a:gd name="connsiteY1" fmla="*/ 29163 h 131703"/>
                  <a:gd name="connsiteX2" fmla="*/ 31360 w 134944"/>
                  <a:gd name="connsiteY2" fmla="*/ 65852 h 131703"/>
                  <a:gd name="connsiteX3" fmla="*/ 67472 w 134944"/>
                  <a:gd name="connsiteY3" fmla="*/ 102541 h 131703"/>
                  <a:gd name="connsiteX4" fmla="*/ 101683 w 134944"/>
                  <a:gd name="connsiteY4" fmla="*/ 65852 h 131703"/>
                  <a:gd name="connsiteX5" fmla="*/ 134944 w 134944"/>
                  <a:gd name="connsiteY5" fmla="*/ 65852 h 131703"/>
                  <a:gd name="connsiteX6" fmla="*/ 67472 w 134944"/>
                  <a:gd name="connsiteY6" fmla="*/ 131704 h 131703"/>
                  <a:gd name="connsiteX7" fmla="*/ 0 w 134944"/>
                  <a:gd name="connsiteY7" fmla="*/ 65852 h 131703"/>
                  <a:gd name="connsiteX8" fmla="*/ 67472 w 134944"/>
                  <a:gd name="connsiteY8" fmla="*/ 0 h 131703"/>
                  <a:gd name="connsiteX9" fmla="*/ 134944 w 134944"/>
                  <a:gd name="connsiteY9" fmla="*/ 65852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944" h="131703">
                    <a:moveTo>
                      <a:pt x="101683" y="65852"/>
                    </a:moveTo>
                    <a:cubicBezTo>
                      <a:pt x="101683" y="46096"/>
                      <a:pt x="88379" y="29163"/>
                      <a:pt x="66522" y="29163"/>
                    </a:cubicBezTo>
                    <a:cubicBezTo>
                      <a:pt x="44665" y="29163"/>
                      <a:pt x="31360" y="46096"/>
                      <a:pt x="31360" y="65852"/>
                    </a:cubicBezTo>
                    <a:cubicBezTo>
                      <a:pt x="31360" y="85607"/>
                      <a:pt x="45615" y="102541"/>
                      <a:pt x="67472" y="102541"/>
                    </a:cubicBezTo>
                    <a:cubicBezTo>
                      <a:pt x="89329" y="102541"/>
                      <a:pt x="101683" y="85607"/>
                      <a:pt x="101683" y="65852"/>
                    </a:cubicBezTo>
                    <a:moveTo>
                      <a:pt x="134944" y="65852"/>
                    </a:moveTo>
                    <a:cubicBezTo>
                      <a:pt x="134944" y="102541"/>
                      <a:pt x="104534" y="131704"/>
                      <a:pt x="67472" y="131704"/>
                    </a:cubicBezTo>
                    <a:cubicBezTo>
                      <a:pt x="29460" y="131704"/>
                      <a:pt x="0" y="102541"/>
                      <a:pt x="0" y="65852"/>
                    </a:cubicBezTo>
                    <a:cubicBezTo>
                      <a:pt x="0" y="29163"/>
                      <a:pt x="30410" y="0"/>
                      <a:pt x="67472" y="0"/>
                    </a:cubicBezTo>
                    <a:cubicBezTo>
                      <a:pt x="104534" y="0"/>
                      <a:pt x="134944" y="29163"/>
                      <a:pt x="134944" y="65852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F77ED6E3-9466-3112-FAEA-05E8A219BD16}"/>
                  </a:ext>
                </a:extLst>
              </p:cNvPr>
              <p:cNvSpPr/>
              <p:nvPr/>
            </p:nvSpPr>
            <p:spPr>
              <a:xfrm>
                <a:off x="2462398" y="1399736"/>
                <a:ext cx="114037" cy="128881"/>
              </a:xfrm>
              <a:custGeom>
                <a:avLst/>
                <a:gdLst>
                  <a:gd name="connsiteX0" fmla="*/ 0 w 114037"/>
                  <a:gd name="connsiteY0" fmla="*/ 80904 h 128881"/>
                  <a:gd name="connsiteX1" fmla="*/ 0 w 114037"/>
                  <a:gd name="connsiteY1" fmla="*/ 0 h 128881"/>
                  <a:gd name="connsiteX2" fmla="*/ 32310 w 114037"/>
                  <a:gd name="connsiteY2" fmla="*/ 0 h 128881"/>
                  <a:gd name="connsiteX3" fmla="*/ 32310 w 114037"/>
                  <a:gd name="connsiteY3" fmla="*/ 72437 h 128881"/>
                  <a:gd name="connsiteX4" fmla="*/ 57019 w 114037"/>
                  <a:gd name="connsiteY4" fmla="*/ 98778 h 128881"/>
                  <a:gd name="connsiteX5" fmla="*/ 81727 w 114037"/>
                  <a:gd name="connsiteY5" fmla="*/ 83726 h 128881"/>
                  <a:gd name="connsiteX6" fmla="*/ 81727 w 114037"/>
                  <a:gd name="connsiteY6" fmla="*/ 0 h 128881"/>
                  <a:gd name="connsiteX7" fmla="*/ 114037 w 114037"/>
                  <a:gd name="connsiteY7" fmla="*/ 0 h 128881"/>
                  <a:gd name="connsiteX8" fmla="*/ 114037 w 114037"/>
                  <a:gd name="connsiteY8" fmla="*/ 125119 h 128881"/>
                  <a:gd name="connsiteX9" fmla="*/ 83627 w 114037"/>
                  <a:gd name="connsiteY9" fmla="*/ 125119 h 128881"/>
                  <a:gd name="connsiteX10" fmla="*/ 83627 w 114037"/>
                  <a:gd name="connsiteY10" fmla="*/ 107244 h 128881"/>
                  <a:gd name="connsiteX11" fmla="*/ 45615 w 114037"/>
                  <a:gd name="connsiteY11" fmla="*/ 128881 h 128881"/>
                  <a:gd name="connsiteX12" fmla="*/ 0 w 114037"/>
                  <a:gd name="connsiteY12" fmla="*/ 80904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0" y="80904"/>
                    </a:moveTo>
                    <a:lnTo>
                      <a:pt x="0" y="0"/>
                    </a:lnTo>
                    <a:lnTo>
                      <a:pt x="32310" y="0"/>
                    </a:lnTo>
                    <a:lnTo>
                      <a:pt x="32310" y="72437"/>
                    </a:lnTo>
                    <a:cubicBezTo>
                      <a:pt x="32310" y="91252"/>
                      <a:pt x="40863" y="98778"/>
                      <a:pt x="57019" y="98778"/>
                    </a:cubicBezTo>
                    <a:cubicBezTo>
                      <a:pt x="73174" y="98778"/>
                      <a:pt x="81727" y="83726"/>
                      <a:pt x="81727" y="83726"/>
                    </a:cubicBezTo>
                    <a:lnTo>
                      <a:pt x="81727" y="0"/>
                    </a:lnTo>
                    <a:lnTo>
                      <a:pt x="114037" y="0"/>
                    </a:lnTo>
                    <a:lnTo>
                      <a:pt x="114037" y="125119"/>
                    </a:lnTo>
                    <a:lnTo>
                      <a:pt x="83627" y="125119"/>
                    </a:lnTo>
                    <a:lnTo>
                      <a:pt x="83627" y="107244"/>
                    </a:lnTo>
                    <a:cubicBezTo>
                      <a:pt x="83627" y="107244"/>
                      <a:pt x="71273" y="128881"/>
                      <a:pt x="45615" y="128881"/>
                    </a:cubicBezTo>
                    <a:cubicBezTo>
                      <a:pt x="21857" y="127941"/>
                      <a:pt x="0" y="111007"/>
                      <a:pt x="0" y="809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C9A6FF5-DFCC-EB7D-16BF-7FD2F5B57A5D}"/>
                  </a:ext>
                </a:extLst>
              </p:cNvPr>
              <p:cNvSpPr/>
              <p:nvPr/>
            </p:nvSpPr>
            <p:spPr>
              <a:xfrm>
                <a:off x="2603044" y="1342351"/>
                <a:ext cx="34211" cy="182503"/>
              </a:xfrm>
              <a:custGeom>
                <a:avLst/>
                <a:gdLst>
                  <a:gd name="connsiteX0" fmla="*/ 950 w 34211"/>
                  <a:gd name="connsiteY0" fmla="*/ 57385 h 182503"/>
                  <a:gd name="connsiteX1" fmla="*/ 33261 w 34211"/>
                  <a:gd name="connsiteY1" fmla="*/ 57385 h 182503"/>
                  <a:gd name="connsiteX2" fmla="*/ 33261 w 34211"/>
                  <a:gd name="connsiteY2" fmla="*/ 182504 h 182503"/>
                  <a:gd name="connsiteX3" fmla="*/ 950 w 34211"/>
                  <a:gd name="connsiteY3" fmla="*/ 182504 h 182503"/>
                  <a:gd name="connsiteX4" fmla="*/ 950 w 34211"/>
                  <a:gd name="connsiteY4" fmla="*/ 57385 h 182503"/>
                  <a:gd name="connsiteX5" fmla="*/ 17106 w 34211"/>
                  <a:gd name="connsiteY5" fmla="*/ 0 h 182503"/>
                  <a:gd name="connsiteX6" fmla="*/ 34211 w 34211"/>
                  <a:gd name="connsiteY6" fmla="*/ 16933 h 182503"/>
                  <a:gd name="connsiteX7" fmla="*/ 17106 w 34211"/>
                  <a:gd name="connsiteY7" fmla="*/ 33867 h 182503"/>
                  <a:gd name="connsiteX8" fmla="*/ 0 w 34211"/>
                  <a:gd name="connsiteY8" fmla="*/ 16933 h 182503"/>
                  <a:gd name="connsiteX9" fmla="*/ 17106 w 34211"/>
                  <a:gd name="connsiteY9" fmla="*/ 0 h 18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11" h="182503">
                    <a:moveTo>
                      <a:pt x="950" y="57385"/>
                    </a:moveTo>
                    <a:lnTo>
                      <a:pt x="33261" y="57385"/>
                    </a:lnTo>
                    <a:lnTo>
                      <a:pt x="33261" y="182504"/>
                    </a:lnTo>
                    <a:lnTo>
                      <a:pt x="950" y="182504"/>
                    </a:lnTo>
                    <a:lnTo>
                      <a:pt x="950" y="57385"/>
                    </a:lnTo>
                    <a:close/>
                    <a:moveTo>
                      <a:pt x="17106" y="0"/>
                    </a:moveTo>
                    <a:cubicBezTo>
                      <a:pt x="26609" y="0"/>
                      <a:pt x="34211" y="7526"/>
                      <a:pt x="34211" y="16933"/>
                    </a:cubicBezTo>
                    <a:cubicBezTo>
                      <a:pt x="34211" y="26341"/>
                      <a:pt x="26609" y="33867"/>
                      <a:pt x="17106" y="33867"/>
                    </a:cubicBezTo>
                    <a:cubicBezTo>
                      <a:pt x="7603" y="33867"/>
                      <a:pt x="0" y="26341"/>
                      <a:pt x="0" y="16933"/>
                    </a:cubicBezTo>
                    <a:cubicBezTo>
                      <a:pt x="0" y="7526"/>
                      <a:pt x="7603" y="0"/>
                      <a:pt x="17106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1BD129A-6D20-1ABA-A6C9-26E249BD35B5}"/>
                  </a:ext>
                </a:extLst>
              </p:cNvPr>
              <p:cNvSpPr/>
              <p:nvPr/>
            </p:nvSpPr>
            <p:spPr>
              <a:xfrm>
                <a:off x="2652461" y="1395973"/>
                <a:ext cx="112136" cy="131703"/>
              </a:xfrm>
              <a:custGeom>
                <a:avLst/>
                <a:gdLst>
                  <a:gd name="connsiteX0" fmla="*/ 18056 w 112136"/>
                  <a:gd name="connsiteY0" fmla="*/ 86548 h 131703"/>
                  <a:gd name="connsiteX1" fmla="*/ 56068 w 112136"/>
                  <a:gd name="connsiteY1" fmla="*/ 104422 h 131703"/>
                  <a:gd name="connsiteX2" fmla="*/ 79826 w 112136"/>
                  <a:gd name="connsiteY2" fmla="*/ 93133 h 131703"/>
                  <a:gd name="connsiteX3" fmla="*/ 55118 w 112136"/>
                  <a:gd name="connsiteY3" fmla="*/ 79022 h 131703"/>
                  <a:gd name="connsiteX4" fmla="*/ 7602 w 112136"/>
                  <a:gd name="connsiteY4" fmla="*/ 39511 h 131703"/>
                  <a:gd name="connsiteX5" fmla="*/ 61770 w 112136"/>
                  <a:gd name="connsiteY5" fmla="*/ 0 h 131703"/>
                  <a:gd name="connsiteX6" fmla="*/ 109286 w 112136"/>
                  <a:gd name="connsiteY6" fmla="*/ 15052 h 131703"/>
                  <a:gd name="connsiteX7" fmla="*/ 93130 w 112136"/>
                  <a:gd name="connsiteY7" fmla="*/ 38570 h 131703"/>
                  <a:gd name="connsiteX8" fmla="*/ 61770 w 112136"/>
                  <a:gd name="connsiteY8" fmla="*/ 27281 h 131703"/>
                  <a:gd name="connsiteX9" fmla="*/ 38963 w 112136"/>
                  <a:gd name="connsiteY9" fmla="*/ 39511 h 131703"/>
                  <a:gd name="connsiteX10" fmla="*/ 69373 w 112136"/>
                  <a:gd name="connsiteY10" fmla="*/ 53622 h 131703"/>
                  <a:gd name="connsiteX11" fmla="*/ 112137 w 112136"/>
                  <a:gd name="connsiteY11" fmla="*/ 93133 h 131703"/>
                  <a:gd name="connsiteX12" fmla="*/ 57019 w 112136"/>
                  <a:gd name="connsiteY12" fmla="*/ 131704 h 131703"/>
                  <a:gd name="connsiteX13" fmla="*/ 0 w 112136"/>
                  <a:gd name="connsiteY13" fmla="*/ 109126 h 131703"/>
                  <a:gd name="connsiteX14" fmla="*/ 18056 w 112136"/>
                  <a:gd name="connsiteY14" fmla="*/ 8654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136" h="131703">
                    <a:moveTo>
                      <a:pt x="18056" y="86548"/>
                    </a:moveTo>
                    <a:cubicBezTo>
                      <a:pt x="18056" y="86548"/>
                      <a:pt x="35161" y="104422"/>
                      <a:pt x="56068" y="104422"/>
                    </a:cubicBezTo>
                    <a:cubicBezTo>
                      <a:pt x="69373" y="104422"/>
                      <a:pt x="79826" y="100659"/>
                      <a:pt x="79826" y="93133"/>
                    </a:cubicBezTo>
                    <a:cubicBezTo>
                      <a:pt x="79826" y="84667"/>
                      <a:pt x="74124" y="83726"/>
                      <a:pt x="55118" y="79022"/>
                    </a:cubicBezTo>
                    <a:cubicBezTo>
                      <a:pt x="30410" y="73378"/>
                      <a:pt x="7602" y="63030"/>
                      <a:pt x="7602" y="39511"/>
                    </a:cubicBezTo>
                    <a:cubicBezTo>
                      <a:pt x="7602" y="19756"/>
                      <a:pt x="27559" y="0"/>
                      <a:pt x="61770" y="0"/>
                    </a:cubicBezTo>
                    <a:cubicBezTo>
                      <a:pt x="90279" y="0"/>
                      <a:pt x="109286" y="15052"/>
                      <a:pt x="109286" y="15052"/>
                    </a:cubicBezTo>
                    <a:lnTo>
                      <a:pt x="93130" y="38570"/>
                    </a:lnTo>
                    <a:cubicBezTo>
                      <a:pt x="93130" y="38570"/>
                      <a:pt x="78876" y="27281"/>
                      <a:pt x="61770" y="27281"/>
                    </a:cubicBezTo>
                    <a:cubicBezTo>
                      <a:pt x="49416" y="27281"/>
                      <a:pt x="38963" y="31985"/>
                      <a:pt x="38963" y="39511"/>
                    </a:cubicBezTo>
                    <a:cubicBezTo>
                      <a:pt x="38963" y="47037"/>
                      <a:pt x="47516" y="48919"/>
                      <a:pt x="69373" y="53622"/>
                    </a:cubicBezTo>
                    <a:cubicBezTo>
                      <a:pt x="94081" y="59267"/>
                      <a:pt x="112137" y="66793"/>
                      <a:pt x="112137" y="93133"/>
                    </a:cubicBezTo>
                    <a:cubicBezTo>
                      <a:pt x="112137" y="114770"/>
                      <a:pt x="89329" y="131704"/>
                      <a:pt x="57019" y="131704"/>
                    </a:cubicBezTo>
                    <a:cubicBezTo>
                      <a:pt x="19957" y="131704"/>
                      <a:pt x="0" y="109126"/>
                      <a:pt x="0" y="109126"/>
                    </a:cubicBezTo>
                    <a:lnTo>
                      <a:pt x="18056" y="86548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37359D9-2274-F6AC-8119-7BEF8EF90C7D}"/>
                  </a:ext>
                </a:extLst>
              </p:cNvPr>
              <p:cNvSpPr/>
              <p:nvPr/>
            </p:nvSpPr>
            <p:spPr>
              <a:xfrm>
                <a:off x="2783603" y="1341410"/>
                <a:ext cx="34211" cy="183444"/>
              </a:xfrm>
              <a:custGeom>
                <a:avLst/>
                <a:gdLst>
                  <a:gd name="connsiteX0" fmla="*/ 950 w 34211"/>
                  <a:gd name="connsiteY0" fmla="*/ 58326 h 183444"/>
                  <a:gd name="connsiteX1" fmla="*/ 33261 w 34211"/>
                  <a:gd name="connsiteY1" fmla="*/ 58326 h 183444"/>
                  <a:gd name="connsiteX2" fmla="*/ 33261 w 34211"/>
                  <a:gd name="connsiteY2" fmla="*/ 183444 h 183444"/>
                  <a:gd name="connsiteX3" fmla="*/ 950 w 34211"/>
                  <a:gd name="connsiteY3" fmla="*/ 183444 h 183444"/>
                  <a:gd name="connsiteX4" fmla="*/ 950 w 34211"/>
                  <a:gd name="connsiteY4" fmla="*/ 58326 h 183444"/>
                  <a:gd name="connsiteX5" fmla="*/ 17105 w 34211"/>
                  <a:gd name="connsiteY5" fmla="*/ 0 h 183444"/>
                  <a:gd name="connsiteX6" fmla="*/ 34211 w 34211"/>
                  <a:gd name="connsiteY6" fmla="*/ 16933 h 183444"/>
                  <a:gd name="connsiteX7" fmla="*/ 17105 w 34211"/>
                  <a:gd name="connsiteY7" fmla="*/ 33867 h 183444"/>
                  <a:gd name="connsiteX8" fmla="*/ 0 w 34211"/>
                  <a:gd name="connsiteY8" fmla="*/ 16933 h 183444"/>
                  <a:gd name="connsiteX9" fmla="*/ 17105 w 34211"/>
                  <a:gd name="connsiteY9" fmla="*/ 0 h 1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11" h="183444">
                    <a:moveTo>
                      <a:pt x="950" y="58326"/>
                    </a:moveTo>
                    <a:lnTo>
                      <a:pt x="33261" y="58326"/>
                    </a:lnTo>
                    <a:lnTo>
                      <a:pt x="33261" y="183444"/>
                    </a:lnTo>
                    <a:lnTo>
                      <a:pt x="950" y="183444"/>
                    </a:lnTo>
                    <a:lnTo>
                      <a:pt x="950" y="58326"/>
                    </a:lnTo>
                    <a:close/>
                    <a:moveTo>
                      <a:pt x="17105" y="0"/>
                    </a:moveTo>
                    <a:cubicBezTo>
                      <a:pt x="26609" y="0"/>
                      <a:pt x="34211" y="7526"/>
                      <a:pt x="34211" y="16933"/>
                    </a:cubicBezTo>
                    <a:cubicBezTo>
                      <a:pt x="34211" y="26341"/>
                      <a:pt x="26609" y="33867"/>
                      <a:pt x="17105" y="33867"/>
                    </a:cubicBezTo>
                    <a:cubicBezTo>
                      <a:pt x="7602" y="33867"/>
                      <a:pt x="0" y="26341"/>
                      <a:pt x="0" y="16933"/>
                    </a:cubicBezTo>
                    <a:cubicBezTo>
                      <a:pt x="0" y="7526"/>
                      <a:pt x="7602" y="0"/>
                      <a:pt x="17105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9B0D5301-9F5F-52C6-FDE9-19ADE4A53CBD}"/>
                  </a:ext>
                </a:extLst>
              </p:cNvPr>
              <p:cNvSpPr/>
              <p:nvPr/>
            </p:nvSpPr>
            <p:spPr>
              <a:xfrm>
                <a:off x="2836821" y="1396914"/>
                <a:ext cx="129242" cy="131703"/>
              </a:xfrm>
              <a:custGeom>
                <a:avLst/>
                <a:gdLst>
                  <a:gd name="connsiteX0" fmla="*/ 96932 w 129242"/>
                  <a:gd name="connsiteY0" fmla="*/ 46096 h 131703"/>
                  <a:gd name="connsiteX1" fmla="*/ 66522 w 129242"/>
                  <a:gd name="connsiteY1" fmla="*/ 28222 h 131703"/>
                  <a:gd name="connsiteX2" fmla="*/ 31360 w 129242"/>
                  <a:gd name="connsiteY2" fmla="*/ 64911 h 131703"/>
                  <a:gd name="connsiteX3" fmla="*/ 66522 w 129242"/>
                  <a:gd name="connsiteY3" fmla="*/ 101600 h 131703"/>
                  <a:gd name="connsiteX4" fmla="*/ 96932 w 129242"/>
                  <a:gd name="connsiteY4" fmla="*/ 83726 h 131703"/>
                  <a:gd name="connsiteX5" fmla="*/ 96932 w 129242"/>
                  <a:gd name="connsiteY5" fmla="*/ 46096 h 131703"/>
                  <a:gd name="connsiteX6" fmla="*/ 129242 w 129242"/>
                  <a:gd name="connsiteY6" fmla="*/ 2822 h 131703"/>
                  <a:gd name="connsiteX7" fmla="*/ 129242 w 129242"/>
                  <a:gd name="connsiteY7" fmla="*/ 127941 h 131703"/>
                  <a:gd name="connsiteX8" fmla="*/ 99783 w 129242"/>
                  <a:gd name="connsiteY8" fmla="*/ 127941 h 131703"/>
                  <a:gd name="connsiteX9" fmla="*/ 99783 w 129242"/>
                  <a:gd name="connsiteY9" fmla="*/ 111948 h 131703"/>
                  <a:gd name="connsiteX10" fmla="*/ 61770 w 129242"/>
                  <a:gd name="connsiteY10" fmla="*/ 131704 h 131703"/>
                  <a:gd name="connsiteX11" fmla="*/ 0 w 129242"/>
                  <a:gd name="connsiteY11" fmla="*/ 65852 h 131703"/>
                  <a:gd name="connsiteX12" fmla="*/ 61770 w 129242"/>
                  <a:gd name="connsiteY12" fmla="*/ 0 h 131703"/>
                  <a:gd name="connsiteX13" fmla="*/ 99783 w 129242"/>
                  <a:gd name="connsiteY13" fmla="*/ 19756 h 131703"/>
                  <a:gd name="connsiteX14" fmla="*/ 99783 w 129242"/>
                  <a:gd name="connsiteY14" fmla="*/ 3763 h 131703"/>
                  <a:gd name="connsiteX15" fmla="*/ 129242 w 129242"/>
                  <a:gd name="connsiteY15" fmla="*/ 3763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242" h="131703">
                    <a:moveTo>
                      <a:pt x="96932" y="46096"/>
                    </a:moveTo>
                    <a:cubicBezTo>
                      <a:pt x="96932" y="46096"/>
                      <a:pt x="87429" y="28222"/>
                      <a:pt x="66522" y="28222"/>
                    </a:cubicBezTo>
                    <a:cubicBezTo>
                      <a:pt x="44665" y="28222"/>
                      <a:pt x="31360" y="44215"/>
                      <a:pt x="31360" y="64911"/>
                    </a:cubicBezTo>
                    <a:cubicBezTo>
                      <a:pt x="31360" y="85607"/>
                      <a:pt x="44665" y="101600"/>
                      <a:pt x="66522" y="101600"/>
                    </a:cubicBezTo>
                    <a:cubicBezTo>
                      <a:pt x="87429" y="101600"/>
                      <a:pt x="96932" y="83726"/>
                      <a:pt x="96932" y="83726"/>
                    </a:cubicBezTo>
                    <a:lnTo>
                      <a:pt x="96932" y="46096"/>
                    </a:lnTo>
                    <a:close/>
                    <a:moveTo>
                      <a:pt x="129242" y="2822"/>
                    </a:moveTo>
                    <a:lnTo>
                      <a:pt x="129242" y="127941"/>
                    </a:lnTo>
                    <a:lnTo>
                      <a:pt x="99783" y="127941"/>
                    </a:lnTo>
                    <a:lnTo>
                      <a:pt x="99783" y="111948"/>
                    </a:lnTo>
                    <a:cubicBezTo>
                      <a:pt x="99783" y="111948"/>
                      <a:pt x="88379" y="131704"/>
                      <a:pt x="61770" y="131704"/>
                    </a:cubicBez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85699E78-614A-05B4-5CDB-57B9043F79EC}"/>
                  </a:ext>
                </a:extLst>
              </p:cNvPr>
              <p:cNvSpPr/>
              <p:nvPr/>
            </p:nvSpPr>
            <p:spPr>
              <a:xfrm>
                <a:off x="2991721" y="1395973"/>
                <a:ext cx="114037" cy="128881"/>
              </a:xfrm>
              <a:custGeom>
                <a:avLst/>
                <a:gdLst>
                  <a:gd name="connsiteX0" fmla="*/ 114037 w 114037"/>
                  <a:gd name="connsiteY0" fmla="*/ 47978 h 128881"/>
                  <a:gd name="connsiteX1" fmla="*/ 114037 w 114037"/>
                  <a:gd name="connsiteY1" fmla="*/ 128881 h 128881"/>
                  <a:gd name="connsiteX2" fmla="*/ 81727 w 114037"/>
                  <a:gd name="connsiteY2" fmla="*/ 128881 h 128881"/>
                  <a:gd name="connsiteX3" fmla="*/ 81727 w 114037"/>
                  <a:gd name="connsiteY3" fmla="*/ 55504 h 128881"/>
                  <a:gd name="connsiteX4" fmla="*/ 57019 w 114037"/>
                  <a:gd name="connsiteY4" fmla="*/ 30104 h 128881"/>
                  <a:gd name="connsiteX5" fmla="*/ 32310 w 114037"/>
                  <a:gd name="connsiteY5" fmla="*/ 46096 h 128881"/>
                  <a:gd name="connsiteX6" fmla="*/ 32310 w 114037"/>
                  <a:gd name="connsiteY6" fmla="*/ 128881 h 128881"/>
                  <a:gd name="connsiteX7" fmla="*/ 0 w 114037"/>
                  <a:gd name="connsiteY7" fmla="*/ 128881 h 128881"/>
                  <a:gd name="connsiteX8" fmla="*/ 0 w 114037"/>
                  <a:gd name="connsiteY8" fmla="*/ 3763 h 128881"/>
                  <a:gd name="connsiteX9" fmla="*/ 30410 w 114037"/>
                  <a:gd name="connsiteY9" fmla="*/ 3763 h 128881"/>
                  <a:gd name="connsiteX10" fmla="*/ 30410 w 114037"/>
                  <a:gd name="connsiteY10" fmla="*/ 21637 h 128881"/>
                  <a:gd name="connsiteX11" fmla="*/ 68422 w 114037"/>
                  <a:gd name="connsiteY11" fmla="*/ 0 h 128881"/>
                  <a:gd name="connsiteX12" fmla="*/ 114037 w 114037"/>
                  <a:gd name="connsiteY12" fmla="*/ 47978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114037" y="47978"/>
                    </a:moveTo>
                    <a:lnTo>
                      <a:pt x="114037" y="128881"/>
                    </a:lnTo>
                    <a:lnTo>
                      <a:pt x="81727" y="128881"/>
                    </a:lnTo>
                    <a:lnTo>
                      <a:pt x="81727" y="55504"/>
                    </a:lnTo>
                    <a:cubicBezTo>
                      <a:pt x="81727" y="37630"/>
                      <a:pt x="70323" y="30104"/>
                      <a:pt x="57019" y="30104"/>
                    </a:cubicBezTo>
                    <a:cubicBezTo>
                      <a:pt x="40863" y="30104"/>
                      <a:pt x="32310" y="46096"/>
                      <a:pt x="32310" y="46096"/>
                    </a:cubicBezTo>
                    <a:lnTo>
                      <a:pt x="32310" y="128881"/>
                    </a:lnTo>
                    <a:lnTo>
                      <a:pt x="0" y="128881"/>
                    </a:lnTo>
                    <a:lnTo>
                      <a:pt x="0" y="3763"/>
                    </a:lnTo>
                    <a:lnTo>
                      <a:pt x="30410" y="3763"/>
                    </a:lnTo>
                    <a:lnTo>
                      <a:pt x="30410" y="21637"/>
                    </a:lnTo>
                    <a:cubicBezTo>
                      <a:pt x="30410" y="21637"/>
                      <a:pt x="41814" y="0"/>
                      <a:pt x="68422" y="0"/>
                    </a:cubicBezTo>
                    <a:cubicBezTo>
                      <a:pt x="92180" y="0"/>
                      <a:pt x="114037" y="17874"/>
                      <a:pt x="114037" y="47978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C9A3349-9095-226D-EFCB-72F2D4C5A2CF}"/>
                  </a:ext>
                </a:extLst>
              </p:cNvPr>
              <p:cNvSpPr/>
              <p:nvPr/>
            </p:nvSpPr>
            <p:spPr>
              <a:xfrm>
                <a:off x="3123814" y="1396914"/>
                <a:ext cx="129242" cy="131703"/>
              </a:xfrm>
              <a:custGeom>
                <a:avLst/>
                <a:gdLst>
                  <a:gd name="connsiteX0" fmla="*/ 96932 w 129242"/>
                  <a:gd name="connsiteY0" fmla="*/ 46096 h 131703"/>
                  <a:gd name="connsiteX1" fmla="*/ 66522 w 129242"/>
                  <a:gd name="connsiteY1" fmla="*/ 28222 h 131703"/>
                  <a:gd name="connsiteX2" fmla="*/ 31360 w 129242"/>
                  <a:gd name="connsiteY2" fmla="*/ 64911 h 131703"/>
                  <a:gd name="connsiteX3" fmla="*/ 66522 w 129242"/>
                  <a:gd name="connsiteY3" fmla="*/ 101600 h 131703"/>
                  <a:gd name="connsiteX4" fmla="*/ 96932 w 129242"/>
                  <a:gd name="connsiteY4" fmla="*/ 83726 h 131703"/>
                  <a:gd name="connsiteX5" fmla="*/ 96932 w 129242"/>
                  <a:gd name="connsiteY5" fmla="*/ 46096 h 131703"/>
                  <a:gd name="connsiteX6" fmla="*/ 129242 w 129242"/>
                  <a:gd name="connsiteY6" fmla="*/ 2822 h 131703"/>
                  <a:gd name="connsiteX7" fmla="*/ 129242 w 129242"/>
                  <a:gd name="connsiteY7" fmla="*/ 127941 h 131703"/>
                  <a:gd name="connsiteX8" fmla="*/ 99783 w 129242"/>
                  <a:gd name="connsiteY8" fmla="*/ 127941 h 131703"/>
                  <a:gd name="connsiteX9" fmla="*/ 99783 w 129242"/>
                  <a:gd name="connsiteY9" fmla="*/ 111948 h 131703"/>
                  <a:gd name="connsiteX10" fmla="*/ 61770 w 129242"/>
                  <a:gd name="connsiteY10" fmla="*/ 131704 h 131703"/>
                  <a:gd name="connsiteX11" fmla="*/ 0 w 129242"/>
                  <a:gd name="connsiteY11" fmla="*/ 65852 h 131703"/>
                  <a:gd name="connsiteX12" fmla="*/ 61770 w 129242"/>
                  <a:gd name="connsiteY12" fmla="*/ 0 h 131703"/>
                  <a:gd name="connsiteX13" fmla="*/ 99783 w 129242"/>
                  <a:gd name="connsiteY13" fmla="*/ 19756 h 131703"/>
                  <a:gd name="connsiteX14" fmla="*/ 99783 w 129242"/>
                  <a:gd name="connsiteY14" fmla="*/ 3763 h 131703"/>
                  <a:gd name="connsiteX15" fmla="*/ 129242 w 129242"/>
                  <a:gd name="connsiteY15" fmla="*/ 3763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242" h="131703">
                    <a:moveTo>
                      <a:pt x="96932" y="46096"/>
                    </a:moveTo>
                    <a:cubicBezTo>
                      <a:pt x="96932" y="46096"/>
                      <a:pt x="87429" y="28222"/>
                      <a:pt x="66522" y="28222"/>
                    </a:cubicBezTo>
                    <a:cubicBezTo>
                      <a:pt x="44665" y="28222"/>
                      <a:pt x="31360" y="44215"/>
                      <a:pt x="31360" y="64911"/>
                    </a:cubicBezTo>
                    <a:cubicBezTo>
                      <a:pt x="31360" y="85607"/>
                      <a:pt x="44665" y="101600"/>
                      <a:pt x="66522" y="101600"/>
                    </a:cubicBezTo>
                    <a:cubicBezTo>
                      <a:pt x="87429" y="101600"/>
                      <a:pt x="96932" y="83726"/>
                      <a:pt x="96932" y="83726"/>
                    </a:cubicBezTo>
                    <a:lnTo>
                      <a:pt x="96932" y="46096"/>
                    </a:lnTo>
                    <a:close/>
                    <a:moveTo>
                      <a:pt x="129242" y="2822"/>
                    </a:moveTo>
                    <a:lnTo>
                      <a:pt x="129242" y="127941"/>
                    </a:lnTo>
                    <a:lnTo>
                      <a:pt x="99783" y="127941"/>
                    </a:lnTo>
                    <a:lnTo>
                      <a:pt x="99783" y="111948"/>
                    </a:lnTo>
                    <a:cubicBezTo>
                      <a:pt x="99783" y="111948"/>
                      <a:pt x="88379" y="131704"/>
                      <a:pt x="61770" y="131704"/>
                    </a:cubicBez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0C11746-4D27-3AEC-CE26-8F50D72D6FEF}"/>
                </a:ext>
              </a:extLst>
            </p:cNvPr>
            <p:cNvSpPr/>
            <p:nvPr/>
          </p:nvSpPr>
          <p:spPr>
            <a:xfrm>
              <a:off x="3356640" y="1339529"/>
              <a:ext cx="144447" cy="185325"/>
            </a:xfrm>
            <a:custGeom>
              <a:avLst/>
              <a:gdLst>
                <a:gd name="connsiteX0" fmla="*/ 112137 w 144447"/>
                <a:gd name="connsiteY0" fmla="*/ 0 h 185325"/>
                <a:gd name="connsiteX1" fmla="*/ 144447 w 144447"/>
                <a:gd name="connsiteY1" fmla="*/ 0 h 185325"/>
                <a:gd name="connsiteX2" fmla="*/ 144447 w 144447"/>
                <a:gd name="connsiteY2" fmla="*/ 185326 h 185325"/>
                <a:gd name="connsiteX3" fmla="*/ 112137 w 144447"/>
                <a:gd name="connsiteY3" fmla="*/ 185326 h 185325"/>
                <a:gd name="connsiteX4" fmla="*/ 112137 w 144447"/>
                <a:gd name="connsiteY4" fmla="*/ 105363 h 185325"/>
                <a:gd name="connsiteX5" fmla="*/ 32311 w 144447"/>
                <a:gd name="connsiteY5" fmla="*/ 105363 h 185325"/>
                <a:gd name="connsiteX6" fmla="*/ 32311 w 144447"/>
                <a:gd name="connsiteY6" fmla="*/ 185326 h 185325"/>
                <a:gd name="connsiteX7" fmla="*/ 0 w 144447"/>
                <a:gd name="connsiteY7" fmla="*/ 185326 h 185325"/>
                <a:gd name="connsiteX8" fmla="*/ 0 w 144447"/>
                <a:gd name="connsiteY8" fmla="*/ 0 h 185325"/>
                <a:gd name="connsiteX9" fmla="*/ 32311 w 144447"/>
                <a:gd name="connsiteY9" fmla="*/ 0 h 185325"/>
                <a:gd name="connsiteX10" fmla="*/ 32311 w 144447"/>
                <a:gd name="connsiteY10" fmla="*/ 75259 h 185325"/>
                <a:gd name="connsiteX11" fmla="*/ 112137 w 144447"/>
                <a:gd name="connsiteY11" fmla="*/ 75259 h 18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447" h="185325">
                  <a:moveTo>
                    <a:pt x="112137" y="0"/>
                  </a:moveTo>
                  <a:lnTo>
                    <a:pt x="144447" y="0"/>
                  </a:lnTo>
                  <a:lnTo>
                    <a:pt x="144447" y="185326"/>
                  </a:lnTo>
                  <a:lnTo>
                    <a:pt x="112137" y="185326"/>
                  </a:lnTo>
                  <a:lnTo>
                    <a:pt x="112137" y="105363"/>
                  </a:lnTo>
                  <a:lnTo>
                    <a:pt x="32311" y="105363"/>
                  </a:lnTo>
                  <a:lnTo>
                    <a:pt x="32311" y="185326"/>
                  </a:lnTo>
                  <a:lnTo>
                    <a:pt x="0" y="185326"/>
                  </a:lnTo>
                  <a:lnTo>
                    <a:pt x="0" y="0"/>
                  </a:lnTo>
                  <a:lnTo>
                    <a:pt x="32311" y="0"/>
                  </a:lnTo>
                  <a:lnTo>
                    <a:pt x="32311" y="75259"/>
                  </a:lnTo>
                  <a:lnTo>
                    <a:pt x="112137" y="75259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aphic 36">
              <a:extLst>
                <a:ext uri="{FF2B5EF4-FFF2-40B4-BE49-F238E27FC236}">
                  <a16:creationId xmlns:a16="http://schemas.microsoft.com/office/drawing/2014/main" id="{B7B1F685-34F7-AA69-4F71-775D4A9C1C8F}"/>
                </a:ext>
              </a:extLst>
            </p:cNvPr>
            <p:cNvGrpSpPr/>
            <p:nvPr/>
          </p:nvGrpSpPr>
          <p:grpSpPr>
            <a:xfrm>
              <a:off x="1538697" y="1263329"/>
              <a:ext cx="2715036" cy="326437"/>
              <a:chOff x="1538697" y="1263329"/>
              <a:chExt cx="2715036" cy="326437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B1AA6E5-DD9C-466A-0CB3-F3605D26A1C5}"/>
                  </a:ext>
                </a:extLst>
              </p:cNvPr>
              <p:cNvSpPr/>
              <p:nvPr/>
            </p:nvSpPr>
            <p:spPr>
              <a:xfrm>
                <a:off x="3521994" y="1395973"/>
                <a:ext cx="134944" cy="131703"/>
              </a:xfrm>
              <a:custGeom>
                <a:avLst/>
                <a:gdLst>
                  <a:gd name="connsiteX0" fmla="*/ 102634 w 134944"/>
                  <a:gd name="connsiteY0" fmla="*/ 65852 h 131703"/>
                  <a:gd name="connsiteX1" fmla="*/ 67472 w 134944"/>
                  <a:gd name="connsiteY1" fmla="*/ 29163 h 131703"/>
                  <a:gd name="connsiteX2" fmla="*/ 32310 w 134944"/>
                  <a:gd name="connsiteY2" fmla="*/ 65852 h 131703"/>
                  <a:gd name="connsiteX3" fmla="*/ 67472 w 134944"/>
                  <a:gd name="connsiteY3" fmla="*/ 102541 h 131703"/>
                  <a:gd name="connsiteX4" fmla="*/ 102634 w 134944"/>
                  <a:gd name="connsiteY4" fmla="*/ 65852 h 131703"/>
                  <a:gd name="connsiteX5" fmla="*/ 134944 w 134944"/>
                  <a:gd name="connsiteY5" fmla="*/ 65852 h 131703"/>
                  <a:gd name="connsiteX6" fmla="*/ 67472 w 134944"/>
                  <a:gd name="connsiteY6" fmla="*/ 131704 h 131703"/>
                  <a:gd name="connsiteX7" fmla="*/ 0 w 134944"/>
                  <a:gd name="connsiteY7" fmla="*/ 65852 h 131703"/>
                  <a:gd name="connsiteX8" fmla="*/ 67472 w 134944"/>
                  <a:gd name="connsiteY8" fmla="*/ 0 h 131703"/>
                  <a:gd name="connsiteX9" fmla="*/ 134944 w 134944"/>
                  <a:gd name="connsiteY9" fmla="*/ 65852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944" h="131703">
                    <a:moveTo>
                      <a:pt x="102634" y="65852"/>
                    </a:moveTo>
                    <a:cubicBezTo>
                      <a:pt x="102634" y="46096"/>
                      <a:pt x="89329" y="29163"/>
                      <a:pt x="67472" y="29163"/>
                    </a:cubicBezTo>
                    <a:cubicBezTo>
                      <a:pt x="45615" y="29163"/>
                      <a:pt x="32310" y="46096"/>
                      <a:pt x="32310" y="65852"/>
                    </a:cubicBezTo>
                    <a:cubicBezTo>
                      <a:pt x="32310" y="85607"/>
                      <a:pt x="45615" y="102541"/>
                      <a:pt x="67472" y="102541"/>
                    </a:cubicBezTo>
                    <a:cubicBezTo>
                      <a:pt x="89329" y="102541"/>
                      <a:pt x="102634" y="85607"/>
                      <a:pt x="102634" y="65852"/>
                    </a:cubicBezTo>
                    <a:moveTo>
                      <a:pt x="134944" y="65852"/>
                    </a:moveTo>
                    <a:cubicBezTo>
                      <a:pt x="134944" y="102541"/>
                      <a:pt x="104534" y="131704"/>
                      <a:pt x="67472" y="131704"/>
                    </a:cubicBezTo>
                    <a:cubicBezTo>
                      <a:pt x="30410" y="131704"/>
                      <a:pt x="0" y="102541"/>
                      <a:pt x="0" y="65852"/>
                    </a:cubicBezTo>
                    <a:cubicBezTo>
                      <a:pt x="0" y="29163"/>
                      <a:pt x="30410" y="0"/>
                      <a:pt x="67472" y="0"/>
                    </a:cubicBezTo>
                    <a:cubicBezTo>
                      <a:pt x="104534" y="0"/>
                      <a:pt x="134944" y="29163"/>
                      <a:pt x="134944" y="65852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6645DF2-4519-3F31-ED70-AA5FECA6C70F}"/>
                  </a:ext>
                </a:extLst>
              </p:cNvPr>
              <p:cNvSpPr/>
              <p:nvPr/>
            </p:nvSpPr>
            <p:spPr>
              <a:xfrm>
                <a:off x="3673094" y="1399736"/>
                <a:ext cx="114037" cy="128881"/>
              </a:xfrm>
              <a:custGeom>
                <a:avLst/>
                <a:gdLst>
                  <a:gd name="connsiteX0" fmla="*/ 0 w 114037"/>
                  <a:gd name="connsiteY0" fmla="*/ 80904 h 128881"/>
                  <a:gd name="connsiteX1" fmla="*/ 0 w 114037"/>
                  <a:gd name="connsiteY1" fmla="*/ 0 h 128881"/>
                  <a:gd name="connsiteX2" fmla="*/ 32311 w 114037"/>
                  <a:gd name="connsiteY2" fmla="*/ 0 h 128881"/>
                  <a:gd name="connsiteX3" fmla="*/ 32311 w 114037"/>
                  <a:gd name="connsiteY3" fmla="*/ 72437 h 128881"/>
                  <a:gd name="connsiteX4" fmla="*/ 57019 w 114037"/>
                  <a:gd name="connsiteY4" fmla="*/ 98778 h 128881"/>
                  <a:gd name="connsiteX5" fmla="*/ 81727 w 114037"/>
                  <a:gd name="connsiteY5" fmla="*/ 83726 h 128881"/>
                  <a:gd name="connsiteX6" fmla="*/ 81727 w 114037"/>
                  <a:gd name="connsiteY6" fmla="*/ 0 h 128881"/>
                  <a:gd name="connsiteX7" fmla="*/ 114037 w 114037"/>
                  <a:gd name="connsiteY7" fmla="*/ 0 h 128881"/>
                  <a:gd name="connsiteX8" fmla="*/ 114037 w 114037"/>
                  <a:gd name="connsiteY8" fmla="*/ 125119 h 128881"/>
                  <a:gd name="connsiteX9" fmla="*/ 83627 w 114037"/>
                  <a:gd name="connsiteY9" fmla="*/ 125119 h 128881"/>
                  <a:gd name="connsiteX10" fmla="*/ 83627 w 114037"/>
                  <a:gd name="connsiteY10" fmla="*/ 107244 h 128881"/>
                  <a:gd name="connsiteX11" fmla="*/ 45615 w 114037"/>
                  <a:gd name="connsiteY11" fmla="*/ 128881 h 128881"/>
                  <a:gd name="connsiteX12" fmla="*/ 0 w 114037"/>
                  <a:gd name="connsiteY12" fmla="*/ 80904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0" y="80904"/>
                    </a:moveTo>
                    <a:lnTo>
                      <a:pt x="0" y="0"/>
                    </a:lnTo>
                    <a:lnTo>
                      <a:pt x="32311" y="0"/>
                    </a:lnTo>
                    <a:lnTo>
                      <a:pt x="32311" y="72437"/>
                    </a:lnTo>
                    <a:cubicBezTo>
                      <a:pt x="32311" y="91252"/>
                      <a:pt x="40863" y="98778"/>
                      <a:pt x="57019" y="98778"/>
                    </a:cubicBezTo>
                    <a:cubicBezTo>
                      <a:pt x="73174" y="98778"/>
                      <a:pt x="81727" y="83726"/>
                      <a:pt x="81727" y="83726"/>
                    </a:cubicBezTo>
                    <a:lnTo>
                      <a:pt x="81727" y="0"/>
                    </a:lnTo>
                    <a:lnTo>
                      <a:pt x="114037" y="0"/>
                    </a:lnTo>
                    <a:lnTo>
                      <a:pt x="114037" y="125119"/>
                    </a:lnTo>
                    <a:lnTo>
                      <a:pt x="83627" y="125119"/>
                    </a:lnTo>
                    <a:lnTo>
                      <a:pt x="83627" y="107244"/>
                    </a:lnTo>
                    <a:cubicBezTo>
                      <a:pt x="83627" y="107244"/>
                      <a:pt x="71273" y="128881"/>
                      <a:pt x="45615" y="128881"/>
                    </a:cubicBezTo>
                    <a:cubicBezTo>
                      <a:pt x="21857" y="127941"/>
                      <a:pt x="0" y="111007"/>
                      <a:pt x="0" y="809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F01D82AD-13DA-1154-5284-A2A62D99F30F}"/>
                  </a:ext>
                </a:extLst>
              </p:cNvPr>
              <p:cNvSpPr/>
              <p:nvPr/>
            </p:nvSpPr>
            <p:spPr>
              <a:xfrm>
                <a:off x="3802336" y="1395973"/>
                <a:ext cx="112136" cy="131703"/>
              </a:xfrm>
              <a:custGeom>
                <a:avLst/>
                <a:gdLst>
                  <a:gd name="connsiteX0" fmla="*/ 18056 w 112136"/>
                  <a:gd name="connsiteY0" fmla="*/ 86548 h 131703"/>
                  <a:gd name="connsiteX1" fmla="*/ 56068 w 112136"/>
                  <a:gd name="connsiteY1" fmla="*/ 104422 h 131703"/>
                  <a:gd name="connsiteX2" fmla="*/ 79826 w 112136"/>
                  <a:gd name="connsiteY2" fmla="*/ 93133 h 131703"/>
                  <a:gd name="connsiteX3" fmla="*/ 55118 w 112136"/>
                  <a:gd name="connsiteY3" fmla="*/ 79022 h 131703"/>
                  <a:gd name="connsiteX4" fmla="*/ 7603 w 112136"/>
                  <a:gd name="connsiteY4" fmla="*/ 39511 h 131703"/>
                  <a:gd name="connsiteX5" fmla="*/ 61770 w 112136"/>
                  <a:gd name="connsiteY5" fmla="*/ 0 h 131703"/>
                  <a:gd name="connsiteX6" fmla="*/ 109286 w 112136"/>
                  <a:gd name="connsiteY6" fmla="*/ 15052 h 131703"/>
                  <a:gd name="connsiteX7" fmla="*/ 93130 w 112136"/>
                  <a:gd name="connsiteY7" fmla="*/ 38570 h 131703"/>
                  <a:gd name="connsiteX8" fmla="*/ 61770 w 112136"/>
                  <a:gd name="connsiteY8" fmla="*/ 27281 h 131703"/>
                  <a:gd name="connsiteX9" fmla="*/ 38963 w 112136"/>
                  <a:gd name="connsiteY9" fmla="*/ 39511 h 131703"/>
                  <a:gd name="connsiteX10" fmla="*/ 69373 w 112136"/>
                  <a:gd name="connsiteY10" fmla="*/ 53622 h 131703"/>
                  <a:gd name="connsiteX11" fmla="*/ 112137 w 112136"/>
                  <a:gd name="connsiteY11" fmla="*/ 93133 h 131703"/>
                  <a:gd name="connsiteX12" fmla="*/ 57019 w 112136"/>
                  <a:gd name="connsiteY12" fmla="*/ 131704 h 131703"/>
                  <a:gd name="connsiteX13" fmla="*/ 0 w 112136"/>
                  <a:gd name="connsiteY13" fmla="*/ 109126 h 131703"/>
                  <a:gd name="connsiteX14" fmla="*/ 18056 w 112136"/>
                  <a:gd name="connsiteY14" fmla="*/ 8654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136" h="131703">
                    <a:moveTo>
                      <a:pt x="18056" y="86548"/>
                    </a:moveTo>
                    <a:cubicBezTo>
                      <a:pt x="18056" y="86548"/>
                      <a:pt x="35161" y="104422"/>
                      <a:pt x="56068" y="104422"/>
                    </a:cubicBezTo>
                    <a:cubicBezTo>
                      <a:pt x="69373" y="104422"/>
                      <a:pt x="79826" y="100659"/>
                      <a:pt x="79826" y="93133"/>
                    </a:cubicBezTo>
                    <a:cubicBezTo>
                      <a:pt x="79826" y="84667"/>
                      <a:pt x="74124" y="83726"/>
                      <a:pt x="55118" y="79022"/>
                    </a:cubicBezTo>
                    <a:cubicBezTo>
                      <a:pt x="30410" y="73378"/>
                      <a:pt x="7603" y="63030"/>
                      <a:pt x="7603" y="39511"/>
                    </a:cubicBezTo>
                    <a:cubicBezTo>
                      <a:pt x="7603" y="19756"/>
                      <a:pt x="27559" y="0"/>
                      <a:pt x="61770" y="0"/>
                    </a:cubicBezTo>
                    <a:cubicBezTo>
                      <a:pt x="90279" y="0"/>
                      <a:pt x="109286" y="15052"/>
                      <a:pt x="109286" y="15052"/>
                    </a:cubicBezTo>
                    <a:lnTo>
                      <a:pt x="93130" y="38570"/>
                    </a:lnTo>
                    <a:cubicBezTo>
                      <a:pt x="93130" y="38570"/>
                      <a:pt x="78876" y="27281"/>
                      <a:pt x="61770" y="27281"/>
                    </a:cubicBezTo>
                    <a:cubicBezTo>
                      <a:pt x="49416" y="27281"/>
                      <a:pt x="38963" y="31985"/>
                      <a:pt x="38963" y="39511"/>
                    </a:cubicBezTo>
                    <a:cubicBezTo>
                      <a:pt x="38963" y="47037"/>
                      <a:pt x="47516" y="48919"/>
                      <a:pt x="69373" y="53622"/>
                    </a:cubicBezTo>
                    <a:cubicBezTo>
                      <a:pt x="94081" y="59267"/>
                      <a:pt x="112137" y="66793"/>
                      <a:pt x="112137" y="93133"/>
                    </a:cubicBezTo>
                    <a:cubicBezTo>
                      <a:pt x="112137" y="114770"/>
                      <a:pt x="89329" y="131704"/>
                      <a:pt x="57019" y="131704"/>
                    </a:cubicBezTo>
                    <a:cubicBezTo>
                      <a:pt x="19956" y="131704"/>
                      <a:pt x="0" y="109126"/>
                      <a:pt x="0" y="109126"/>
                    </a:cubicBezTo>
                    <a:lnTo>
                      <a:pt x="18056" y="86548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B4DC56A-E698-060F-D9A8-20A5CED0ED0C}"/>
                  </a:ext>
                </a:extLst>
              </p:cNvPr>
              <p:cNvSpPr/>
              <p:nvPr/>
            </p:nvSpPr>
            <p:spPr>
              <a:xfrm>
                <a:off x="3933399" y="1341410"/>
                <a:ext cx="34291" cy="183444"/>
              </a:xfrm>
              <a:custGeom>
                <a:avLst/>
                <a:gdLst>
                  <a:gd name="connsiteX0" fmla="*/ 1031 w 34291"/>
                  <a:gd name="connsiteY0" fmla="*/ 58326 h 183444"/>
                  <a:gd name="connsiteX1" fmla="*/ 33341 w 34291"/>
                  <a:gd name="connsiteY1" fmla="*/ 58326 h 183444"/>
                  <a:gd name="connsiteX2" fmla="*/ 33341 w 34291"/>
                  <a:gd name="connsiteY2" fmla="*/ 183444 h 183444"/>
                  <a:gd name="connsiteX3" fmla="*/ 1031 w 34291"/>
                  <a:gd name="connsiteY3" fmla="*/ 183444 h 183444"/>
                  <a:gd name="connsiteX4" fmla="*/ 1031 w 34291"/>
                  <a:gd name="connsiteY4" fmla="*/ 58326 h 183444"/>
                  <a:gd name="connsiteX5" fmla="*/ 17186 w 34291"/>
                  <a:gd name="connsiteY5" fmla="*/ 0 h 183444"/>
                  <a:gd name="connsiteX6" fmla="*/ 34291 w 34291"/>
                  <a:gd name="connsiteY6" fmla="*/ 16933 h 183444"/>
                  <a:gd name="connsiteX7" fmla="*/ 17186 w 34291"/>
                  <a:gd name="connsiteY7" fmla="*/ 33867 h 183444"/>
                  <a:gd name="connsiteX8" fmla="*/ 80 w 34291"/>
                  <a:gd name="connsiteY8" fmla="*/ 16933 h 183444"/>
                  <a:gd name="connsiteX9" fmla="*/ 17186 w 34291"/>
                  <a:gd name="connsiteY9" fmla="*/ 0 h 1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1" h="183444">
                    <a:moveTo>
                      <a:pt x="1031" y="58326"/>
                    </a:moveTo>
                    <a:lnTo>
                      <a:pt x="33341" y="58326"/>
                    </a:lnTo>
                    <a:lnTo>
                      <a:pt x="33341" y="183444"/>
                    </a:lnTo>
                    <a:lnTo>
                      <a:pt x="1031" y="183444"/>
                    </a:lnTo>
                    <a:lnTo>
                      <a:pt x="1031" y="58326"/>
                    </a:lnTo>
                    <a:close/>
                    <a:moveTo>
                      <a:pt x="17186" y="0"/>
                    </a:moveTo>
                    <a:cubicBezTo>
                      <a:pt x="26689" y="0"/>
                      <a:pt x="34291" y="7526"/>
                      <a:pt x="34291" y="16933"/>
                    </a:cubicBezTo>
                    <a:cubicBezTo>
                      <a:pt x="34291" y="26341"/>
                      <a:pt x="26689" y="33867"/>
                      <a:pt x="17186" y="33867"/>
                    </a:cubicBezTo>
                    <a:cubicBezTo>
                      <a:pt x="7683" y="33867"/>
                      <a:pt x="80" y="26341"/>
                      <a:pt x="80" y="16933"/>
                    </a:cubicBezTo>
                    <a:cubicBezTo>
                      <a:pt x="-870" y="7526"/>
                      <a:pt x="6732" y="0"/>
                      <a:pt x="17186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5B762D02-6A46-A6C8-5E43-935821737ECC}"/>
                  </a:ext>
                </a:extLst>
              </p:cNvPr>
              <p:cNvSpPr/>
              <p:nvPr/>
            </p:nvSpPr>
            <p:spPr>
              <a:xfrm>
                <a:off x="3993348" y="1395973"/>
                <a:ext cx="114037" cy="128881"/>
              </a:xfrm>
              <a:custGeom>
                <a:avLst/>
                <a:gdLst>
                  <a:gd name="connsiteX0" fmla="*/ 114037 w 114037"/>
                  <a:gd name="connsiteY0" fmla="*/ 47978 h 128881"/>
                  <a:gd name="connsiteX1" fmla="*/ 114037 w 114037"/>
                  <a:gd name="connsiteY1" fmla="*/ 128881 h 128881"/>
                  <a:gd name="connsiteX2" fmla="*/ 81727 w 114037"/>
                  <a:gd name="connsiteY2" fmla="*/ 128881 h 128881"/>
                  <a:gd name="connsiteX3" fmla="*/ 81727 w 114037"/>
                  <a:gd name="connsiteY3" fmla="*/ 55504 h 128881"/>
                  <a:gd name="connsiteX4" fmla="*/ 57019 w 114037"/>
                  <a:gd name="connsiteY4" fmla="*/ 30104 h 128881"/>
                  <a:gd name="connsiteX5" fmla="*/ 32310 w 114037"/>
                  <a:gd name="connsiteY5" fmla="*/ 46096 h 128881"/>
                  <a:gd name="connsiteX6" fmla="*/ 32310 w 114037"/>
                  <a:gd name="connsiteY6" fmla="*/ 128881 h 128881"/>
                  <a:gd name="connsiteX7" fmla="*/ 0 w 114037"/>
                  <a:gd name="connsiteY7" fmla="*/ 128881 h 128881"/>
                  <a:gd name="connsiteX8" fmla="*/ 0 w 114037"/>
                  <a:gd name="connsiteY8" fmla="*/ 3763 h 128881"/>
                  <a:gd name="connsiteX9" fmla="*/ 30410 w 114037"/>
                  <a:gd name="connsiteY9" fmla="*/ 3763 h 128881"/>
                  <a:gd name="connsiteX10" fmla="*/ 30410 w 114037"/>
                  <a:gd name="connsiteY10" fmla="*/ 21637 h 128881"/>
                  <a:gd name="connsiteX11" fmla="*/ 68422 w 114037"/>
                  <a:gd name="connsiteY11" fmla="*/ 0 h 128881"/>
                  <a:gd name="connsiteX12" fmla="*/ 114037 w 114037"/>
                  <a:gd name="connsiteY12" fmla="*/ 47978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114037" y="47978"/>
                    </a:moveTo>
                    <a:lnTo>
                      <a:pt x="114037" y="128881"/>
                    </a:lnTo>
                    <a:lnTo>
                      <a:pt x="81727" y="128881"/>
                    </a:lnTo>
                    <a:lnTo>
                      <a:pt x="81727" y="55504"/>
                    </a:lnTo>
                    <a:cubicBezTo>
                      <a:pt x="81727" y="37630"/>
                      <a:pt x="70323" y="30104"/>
                      <a:pt x="57019" y="30104"/>
                    </a:cubicBezTo>
                    <a:cubicBezTo>
                      <a:pt x="40864" y="30104"/>
                      <a:pt x="32310" y="46096"/>
                      <a:pt x="32310" y="46096"/>
                    </a:cubicBezTo>
                    <a:lnTo>
                      <a:pt x="32310" y="128881"/>
                    </a:lnTo>
                    <a:lnTo>
                      <a:pt x="0" y="128881"/>
                    </a:lnTo>
                    <a:lnTo>
                      <a:pt x="0" y="3763"/>
                    </a:lnTo>
                    <a:lnTo>
                      <a:pt x="30410" y="3763"/>
                    </a:lnTo>
                    <a:lnTo>
                      <a:pt x="30410" y="21637"/>
                    </a:lnTo>
                    <a:cubicBezTo>
                      <a:pt x="30410" y="21637"/>
                      <a:pt x="41814" y="0"/>
                      <a:pt x="68422" y="0"/>
                    </a:cubicBezTo>
                    <a:cubicBezTo>
                      <a:pt x="92180" y="0"/>
                      <a:pt x="114037" y="17874"/>
                      <a:pt x="114037" y="47978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972DD04-143C-607F-1872-8F54BA23A406}"/>
                  </a:ext>
                </a:extLst>
              </p:cNvPr>
              <p:cNvSpPr/>
              <p:nvPr/>
            </p:nvSpPr>
            <p:spPr>
              <a:xfrm>
                <a:off x="4124491" y="1395973"/>
                <a:ext cx="129241" cy="193792"/>
              </a:xfrm>
              <a:custGeom>
                <a:avLst/>
                <a:gdLst>
                  <a:gd name="connsiteX0" fmla="*/ 97882 w 129241"/>
                  <a:gd name="connsiteY0" fmla="*/ 47037 h 193792"/>
                  <a:gd name="connsiteX1" fmla="*/ 67472 w 129241"/>
                  <a:gd name="connsiteY1" fmla="*/ 29163 h 193792"/>
                  <a:gd name="connsiteX2" fmla="*/ 32310 w 129241"/>
                  <a:gd name="connsiteY2" fmla="*/ 65852 h 193792"/>
                  <a:gd name="connsiteX3" fmla="*/ 67472 w 129241"/>
                  <a:gd name="connsiteY3" fmla="*/ 102541 h 193792"/>
                  <a:gd name="connsiteX4" fmla="*/ 97882 w 129241"/>
                  <a:gd name="connsiteY4" fmla="*/ 84667 h 193792"/>
                  <a:gd name="connsiteX5" fmla="*/ 97882 w 129241"/>
                  <a:gd name="connsiteY5" fmla="*/ 47037 h 193792"/>
                  <a:gd name="connsiteX6" fmla="*/ 61770 w 129241"/>
                  <a:gd name="connsiteY6" fmla="*/ 131704 h 193792"/>
                  <a:gd name="connsiteX7" fmla="*/ 0 w 129241"/>
                  <a:gd name="connsiteY7" fmla="*/ 65852 h 193792"/>
                  <a:gd name="connsiteX8" fmla="*/ 61770 w 129241"/>
                  <a:gd name="connsiteY8" fmla="*/ 0 h 193792"/>
                  <a:gd name="connsiteX9" fmla="*/ 99783 w 129241"/>
                  <a:gd name="connsiteY9" fmla="*/ 19756 h 193792"/>
                  <a:gd name="connsiteX10" fmla="*/ 99783 w 129241"/>
                  <a:gd name="connsiteY10" fmla="*/ 3763 h 193792"/>
                  <a:gd name="connsiteX11" fmla="*/ 129242 w 129241"/>
                  <a:gd name="connsiteY11" fmla="*/ 3763 h 193792"/>
                  <a:gd name="connsiteX12" fmla="*/ 129242 w 129241"/>
                  <a:gd name="connsiteY12" fmla="*/ 130763 h 193792"/>
                  <a:gd name="connsiteX13" fmla="*/ 60820 w 129241"/>
                  <a:gd name="connsiteY13" fmla="*/ 193793 h 193792"/>
                  <a:gd name="connsiteX14" fmla="*/ 950 w 129241"/>
                  <a:gd name="connsiteY14" fmla="*/ 170274 h 193792"/>
                  <a:gd name="connsiteX15" fmla="*/ 19006 w 129241"/>
                  <a:gd name="connsiteY15" fmla="*/ 145815 h 193792"/>
                  <a:gd name="connsiteX16" fmla="*/ 60820 w 129241"/>
                  <a:gd name="connsiteY16" fmla="*/ 164630 h 193792"/>
                  <a:gd name="connsiteX17" fmla="*/ 96931 w 129241"/>
                  <a:gd name="connsiteY17" fmla="*/ 132644 h 193792"/>
                  <a:gd name="connsiteX18" fmla="*/ 96931 w 129241"/>
                  <a:gd name="connsiteY18" fmla="*/ 117593 h 193792"/>
                  <a:gd name="connsiteX19" fmla="*/ 61770 w 129241"/>
                  <a:gd name="connsiteY19" fmla="*/ 131704 h 19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241" h="193792">
                    <a:moveTo>
                      <a:pt x="97882" y="47037"/>
                    </a:moveTo>
                    <a:cubicBezTo>
                      <a:pt x="97882" y="47037"/>
                      <a:pt x="88379" y="29163"/>
                      <a:pt x="67472" y="29163"/>
                    </a:cubicBezTo>
                    <a:cubicBezTo>
                      <a:pt x="45615" y="29163"/>
                      <a:pt x="32310" y="45156"/>
                      <a:pt x="32310" y="65852"/>
                    </a:cubicBezTo>
                    <a:cubicBezTo>
                      <a:pt x="32310" y="86548"/>
                      <a:pt x="45615" y="102541"/>
                      <a:pt x="67472" y="102541"/>
                    </a:cubicBezTo>
                    <a:cubicBezTo>
                      <a:pt x="88379" y="102541"/>
                      <a:pt x="97882" y="84667"/>
                      <a:pt x="97882" y="84667"/>
                    </a:cubicBezTo>
                    <a:lnTo>
                      <a:pt x="97882" y="47037"/>
                    </a:lnTo>
                    <a:close/>
                    <a:moveTo>
                      <a:pt x="61770" y="131704"/>
                    </a:move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lnTo>
                      <a:pt x="129242" y="130763"/>
                    </a:lnTo>
                    <a:cubicBezTo>
                      <a:pt x="129242" y="174037"/>
                      <a:pt x="96931" y="193793"/>
                      <a:pt x="60820" y="193793"/>
                    </a:cubicBezTo>
                    <a:cubicBezTo>
                      <a:pt x="24708" y="193793"/>
                      <a:pt x="950" y="170274"/>
                      <a:pt x="950" y="170274"/>
                    </a:cubicBezTo>
                    <a:lnTo>
                      <a:pt x="19006" y="145815"/>
                    </a:lnTo>
                    <a:cubicBezTo>
                      <a:pt x="19006" y="145815"/>
                      <a:pt x="37062" y="164630"/>
                      <a:pt x="60820" y="164630"/>
                    </a:cubicBezTo>
                    <a:cubicBezTo>
                      <a:pt x="85528" y="164630"/>
                      <a:pt x="96931" y="151459"/>
                      <a:pt x="96931" y="132644"/>
                    </a:cubicBezTo>
                    <a:lnTo>
                      <a:pt x="96931" y="117593"/>
                    </a:lnTo>
                    <a:cubicBezTo>
                      <a:pt x="93130" y="121356"/>
                      <a:pt x="81726" y="131704"/>
                      <a:pt x="61770" y="1317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C5D86BC-B7EE-3E0D-9AC1-CD8F7DEDB62D}"/>
                  </a:ext>
                </a:extLst>
              </p:cNvPr>
              <p:cNvSpPr/>
              <p:nvPr/>
            </p:nvSpPr>
            <p:spPr>
              <a:xfrm>
                <a:off x="1538697" y="1263329"/>
                <a:ext cx="104534" cy="103481"/>
              </a:xfrm>
              <a:custGeom>
                <a:avLst/>
                <a:gdLst>
                  <a:gd name="connsiteX0" fmla="*/ 104534 w 104534"/>
                  <a:gd name="connsiteY0" fmla="*/ 51741 h 103481"/>
                  <a:gd name="connsiteX1" fmla="*/ 52267 w 104534"/>
                  <a:gd name="connsiteY1" fmla="*/ 103481 h 103481"/>
                  <a:gd name="connsiteX2" fmla="*/ 0 w 104534"/>
                  <a:gd name="connsiteY2" fmla="*/ 51741 h 103481"/>
                  <a:gd name="connsiteX3" fmla="*/ 51317 w 104534"/>
                  <a:gd name="connsiteY3" fmla="*/ 0 h 103481"/>
                  <a:gd name="connsiteX4" fmla="*/ 104534 w 104534"/>
                  <a:gd name="connsiteY4" fmla="*/ 51741 h 10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34" h="103481">
                    <a:moveTo>
                      <a:pt x="104534" y="51741"/>
                    </a:moveTo>
                    <a:cubicBezTo>
                      <a:pt x="104534" y="79963"/>
                      <a:pt x="80776" y="103481"/>
                      <a:pt x="52267" y="103481"/>
                    </a:cubicBezTo>
                    <a:cubicBezTo>
                      <a:pt x="23758" y="103481"/>
                      <a:pt x="0" y="79963"/>
                      <a:pt x="0" y="51741"/>
                    </a:cubicBezTo>
                    <a:cubicBezTo>
                      <a:pt x="0" y="23519"/>
                      <a:pt x="22807" y="0"/>
                      <a:pt x="51317" y="0"/>
                    </a:cubicBezTo>
                    <a:cubicBezTo>
                      <a:pt x="80776" y="0"/>
                      <a:pt x="104534" y="23519"/>
                      <a:pt x="104534" y="51741"/>
                    </a:cubicBezTo>
                  </a:path>
                </a:pathLst>
              </a:custGeom>
              <a:solidFill>
                <a:srgbClr val="356081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5E4DCAF-EC82-40C0-6778-4954A2D5CDF1}"/>
                </a:ext>
              </a:extLst>
            </p:cNvPr>
            <p:cNvSpPr/>
            <p:nvPr/>
          </p:nvSpPr>
          <p:spPr>
            <a:xfrm>
              <a:off x="1494983" y="1453358"/>
              <a:ext cx="191012" cy="288807"/>
            </a:xfrm>
            <a:custGeom>
              <a:avLst/>
              <a:gdLst>
                <a:gd name="connsiteX0" fmla="*/ 0 w 191012"/>
                <a:gd name="connsiteY0" fmla="*/ 72437 h 288807"/>
                <a:gd name="connsiteX1" fmla="*/ 0 w 191012"/>
                <a:gd name="connsiteY1" fmla="*/ 288807 h 288807"/>
                <a:gd name="connsiteX2" fmla="*/ 68422 w 191012"/>
                <a:gd name="connsiteY2" fmla="*/ 288807 h 288807"/>
                <a:gd name="connsiteX3" fmla="*/ 68422 w 191012"/>
                <a:gd name="connsiteY3" fmla="*/ 231422 h 288807"/>
                <a:gd name="connsiteX4" fmla="*/ 120689 w 191012"/>
                <a:gd name="connsiteY4" fmla="*/ 231422 h 288807"/>
                <a:gd name="connsiteX5" fmla="*/ 120689 w 191012"/>
                <a:gd name="connsiteY5" fmla="*/ 288807 h 288807"/>
                <a:gd name="connsiteX6" fmla="*/ 191012 w 191012"/>
                <a:gd name="connsiteY6" fmla="*/ 288807 h 288807"/>
                <a:gd name="connsiteX7" fmla="*/ 191012 w 191012"/>
                <a:gd name="connsiteY7" fmla="*/ 66793 h 288807"/>
                <a:gd name="connsiteX8" fmla="*/ 96932 w 191012"/>
                <a:gd name="connsiteY8" fmla="*/ 0 h 2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012" h="288807">
                  <a:moveTo>
                    <a:pt x="0" y="72437"/>
                  </a:moveTo>
                  <a:lnTo>
                    <a:pt x="0" y="288807"/>
                  </a:lnTo>
                  <a:lnTo>
                    <a:pt x="68422" y="288807"/>
                  </a:lnTo>
                  <a:lnTo>
                    <a:pt x="68422" y="231422"/>
                  </a:lnTo>
                  <a:lnTo>
                    <a:pt x="120689" y="231422"/>
                  </a:lnTo>
                  <a:lnTo>
                    <a:pt x="120689" y="288807"/>
                  </a:lnTo>
                  <a:lnTo>
                    <a:pt x="191012" y="288807"/>
                  </a:lnTo>
                  <a:lnTo>
                    <a:pt x="191012" y="66793"/>
                  </a:lnTo>
                  <a:lnTo>
                    <a:pt x="96932" y="0"/>
                  </a:lnTo>
                  <a:close/>
                </a:path>
              </a:pathLst>
            </a:custGeom>
            <a:solidFill>
              <a:srgbClr val="356081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ABC767-99D9-142D-950A-AB27AAC54F78}"/>
                </a:ext>
              </a:extLst>
            </p:cNvPr>
            <p:cNvSpPr/>
            <p:nvPr/>
          </p:nvSpPr>
          <p:spPr>
            <a:xfrm>
              <a:off x="1609020" y="1340469"/>
              <a:ext cx="371571" cy="401696"/>
            </a:xfrm>
            <a:custGeom>
              <a:avLst/>
              <a:gdLst>
                <a:gd name="connsiteX0" fmla="*/ 133043 w 371571"/>
                <a:gd name="connsiteY0" fmla="*/ 0 h 401696"/>
                <a:gd name="connsiteX1" fmla="*/ 1901 w 371571"/>
                <a:gd name="connsiteY1" fmla="*/ 98778 h 401696"/>
                <a:gd name="connsiteX2" fmla="*/ 0 w 371571"/>
                <a:gd name="connsiteY2" fmla="*/ 99719 h 401696"/>
                <a:gd name="connsiteX3" fmla="*/ 97882 w 371571"/>
                <a:gd name="connsiteY3" fmla="*/ 169333 h 401696"/>
                <a:gd name="connsiteX4" fmla="*/ 97882 w 371571"/>
                <a:gd name="connsiteY4" fmla="*/ 169333 h 401696"/>
                <a:gd name="connsiteX5" fmla="*/ 97882 w 371571"/>
                <a:gd name="connsiteY5" fmla="*/ 401696 h 401696"/>
                <a:gd name="connsiteX6" fmla="*/ 371571 w 371571"/>
                <a:gd name="connsiteY6" fmla="*/ 401696 h 401696"/>
                <a:gd name="connsiteX7" fmla="*/ 371571 w 371571"/>
                <a:gd name="connsiteY7" fmla="*/ 177800 h 40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571" h="401696">
                  <a:moveTo>
                    <a:pt x="133043" y="0"/>
                  </a:moveTo>
                  <a:lnTo>
                    <a:pt x="1901" y="98778"/>
                  </a:lnTo>
                  <a:lnTo>
                    <a:pt x="0" y="99719"/>
                  </a:lnTo>
                  <a:lnTo>
                    <a:pt x="97882" y="169333"/>
                  </a:lnTo>
                  <a:lnTo>
                    <a:pt x="97882" y="169333"/>
                  </a:lnTo>
                  <a:lnTo>
                    <a:pt x="97882" y="401696"/>
                  </a:lnTo>
                  <a:lnTo>
                    <a:pt x="371571" y="401696"/>
                  </a:lnTo>
                  <a:lnTo>
                    <a:pt x="371571" y="177800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8490C8-EEFA-A0F5-F28C-880F0EB82080}"/>
              </a:ext>
            </a:extLst>
          </p:cNvPr>
          <p:cNvGrpSpPr/>
          <p:nvPr userDrawn="1"/>
        </p:nvGrpSpPr>
        <p:grpSpPr>
          <a:xfrm>
            <a:off x="10480802" y="463550"/>
            <a:ext cx="1244600" cy="330200"/>
            <a:chOff x="10480802" y="463550"/>
            <a:chExt cx="1244600" cy="330200"/>
          </a:xfrm>
        </p:grpSpPr>
        <p:sp>
          <p:nvSpPr>
            <p:cNvPr id="49" name="bg object 17">
              <a:extLst>
                <a:ext uri="{FF2B5EF4-FFF2-40B4-BE49-F238E27FC236}">
                  <a16:creationId xmlns:a16="http://schemas.microsoft.com/office/drawing/2014/main" id="{34E119A8-1964-5734-E423-751D9CF44DBB}"/>
                </a:ext>
              </a:extLst>
            </p:cNvPr>
            <p:cNvSpPr/>
            <p:nvPr/>
          </p:nvSpPr>
          <p:spPr>
            <a:xfrm>
              <a:off x="11395202" y="463550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330200" h="330200">
                  <a:moveTo>
                    <a:pt x="330200" y="165100"/>
                  </a:moveTo>
                  <a:lnTo>
                    <a:pt x="324302" y="208991"/>
                  </a:lnTo>
                  <a:lnTo>
                    <a:pt x="307659" y="248430"/>
                  </a:lnTo>
                  <a:lnTo>
                    <a:pt x="281844" y="281844"/>
                  </a:lnTo>
                  <a:lnTo>
                    <a:pt x="248430" y="307659"/>
                  </a:lnTo>
                  <a:lnTo>
                    <a:pt x="208991" y="324302"/>
                  </a:lnTo>
                  <a:lnTo>
                    <a:pt x="165100" y="330200"/>
                  </a:lnTo>
                  <a:lnTo>
                    <a:pt x="121208" y="324302"/>
                  </a:lnTo>
                  <a:lnTo>
                    <a:pt x="81769" y="307659"/>
                  </a:lnTo>
                  <a:lnTo>
                    <a:pt x="48355" y="281844"/>
                  </a:lnTo>
                  <a:lnTo>
                    <a:pt x="22540" y="248430"/>
                  </a:lnTo>
                  <a:lnTo>
                    <a:pt x="5897" y="208991"/>
                  </a:lnTo>
                  <a:lnTo>
                    <a:pt x="0" y="165100"/>
                  </a:ln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208991" y="5897"/>
                  </a:lnTo>
                  <a:lnTo>
                    <a:pt x="248430" y="22540"/>
                  </a:lnTo>
                  <a:lnTo>
                    <a:pt x="281844" y="48355"/>
                  </a:lnTo>
                  <a:lnTo>
                    <a:pt x="307659" y="81769"/>
                  </a:lnTo>
                  <a:lnTo>
                    <a:pt x="324302" y="121208"/>
                  </a:lnTo>
                  <a:lnTo>
                    <a:pt x="330200" y="165100"/>
                  </a:lnTo>
                  <a:close/>
                </a:path>
              </a:pathLst>
            </a:custGeom>
            <a:ln w="12700">
              <a:solidFill>
                <a:srgbClr val="35608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0" name="bg object 18">
              <a:extLst>
                <a:ext uri="{FF2B5EF4-FFF2-40B4-BE49-F238E27FC236}">
                  <a16:creationId xmlns:a16="http://schemas.microsoft.com/office/drawing/2014/main" id="{7EAD6A37-5BDA-457E-742C-DC69FAA7425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4470" y="573057"/>
              <a:ext cx="112174" cy="111184"/>
            </a:xfrm>
            <a:prstGeom prst="rect">
              <a:avLst/>
            </a:prstGeom>
          </p:spPr>
        </p:pic>
        <p:sp>
          <p:nvSpPr>
            <p:cNvPr id="51" name="bg object 19">
              <a:extLst>
                <a:ext uri="{FF2B5EF4-FFF2-40B4-BE49-F238E27FC236}">
                  <a16:creationId xmlns:a16="http://schemas.microsoft.com/office/drawing/2014/main" id="{C27DD251-8126-EB74-3F6B-405FCF0761CA}"/>
                </a:ext>
              </a:extLst>
            </p:cNvPr>
            <p:cNvSpPr/>
            <p:nvPr/>
          </p:nvSpPr>
          <p:spPr>
            <a:xfrm>
              <a:off x="10480802" y="463550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330200" h="330200">
                  <a:moveTo>
                    <a:pt x="330200" y="165100"/>
                  </a:moveTo>
                  <a:lnTo>
                    <a:pt x="324302" y="208991"/>
                  </a:lnTo>
                  <a:lnTo>
                    <a:pt x="307659" y="248430"/>
                  </a:lnTo>
                  <a:lnTo>
                    <a:pt x="281844" y="281844"/>
                  </a:lnTo>
                  <a:lnTo>
                    <a:pt x="248430" y="307659"/>
                  </a:lnTo>
                  <a:lnTo>
                    <a:pt x="208991" y="324302"/>
                  </a:lnTo>
                  <a:lnTo>
                    <a:pt x="165100" y="330200"/>
                  </a:lnTo>
                  <a:lnTo>
                    <a:pt x="121208" y="324302"/>
                  </a:lnTo>
                  <a:lnTo>
                    <a:pt x="81769" y="307659"/>
                  </a:lnTo>
                  <a:lnTo>
                    <a:pt x="48355" y="281844"/>
                  </a:lnTo>
                  <a:lnTo>
                    <a:pt x="22540" y="248430"/>
                  </a:lnTo>
                  <a:lnTo>
                    <a:pt x="5897" y="208991"/>
                  </a:lnTo>
                  <a:lnTo>
                    <a:pt x="0" y="165100"/>
                  </a:ln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208991" y="5897"/>
                  </a:lnTo>
                  <a:lnTo>
                    <a:pt x="248430" y="22540"/>
                  </a:lnTo>
                  <a:lnTo>
                    <a:pt x="281844" y="48355"/>
                  </a:lnTo>
                  <a:lnTo>
                    <a:pt x="307659" y="81769"/>
                  </a:lnTo>
                  <a:lnTo>
                    <a:pt x="324302" y="121208"/>
                  </a:lnTo>
                  <a:lnTo>
                    <a:pt x="330200" y="165100"/>
                  </a:lnTo>
                  <a:close/>
                </a:path>
              </a:pathLst>
            </a:custGeom>
            <a:ln w="12700">
              <a:solidFill>
                <a:srgbClr val="35608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bg object 20">
              <a:extLst>
                <a:ext uri="{FF2B5EF4-FFF2-40B4-BE49-F238E27FC236}">
                  <a16:creationId xmlns:a16="http://schemas.microsoft.com/office/drawing/2014/main" id="{D19A2477-A920-4344-5267-EA55D40B9E9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473" y="554773"/>
              <a:ext cx="76860" cy="147861"/>
            </a:xfrm>
            <a:prstGeom prst="rect">
              <a:avLst/>
            </a:prstGeom>
          </p:spPr>
        </p:pic>
        <p:sp>
          <p:nvSpPr>
            <p:cNvPr id="53" name="bg object 21">
              <a:extLst>
                <a:ext uri="{FF2B5EF4-FFF2-40B4-BE49-F238E27FC236}">
                  <a16:creationId xmlns:a16="http://schemas.microsoft.com/office/drawing/2014/main" id="{D8F8D337-2DC0-1E89-8B3F-74F4F79B0B7B}"/>
                </a:ext>
              </a:extLst>
            </p:cNvPr>
            <p:cNvSpPr/>
            <p:nvPr/>
          </p:nvSpPr>
          <p:spPr>
            <a:xfrm>
              <a:off x="10938002" y="463550"/>
              <a:ext cx="330200" cy="330200"/>
            </a:xfrm>
            <a:custGeom>
              <a:avLst/>
              <a:gdLst/>
              <a:ahLst/>
              <a:cxnLst/>
              <a:rect l="l" t="t" r="r" b="b"/>
              <a:pathLst>
                <a:path w="330200" h="330200">
                  <a:moveTo>
                    <a:pt x="330200" y="165100"/>
                  </a:moveTo>
                  <a:lnTo>
                    <a:pt x="324302" y="208991"/>
                  </a:lnTo>
                  <a:lnTo>
                    <a:pt x="307659" y="248430"/>
                  </a:lnTo>
                  <a:lnTo>
                    <a:pt x="281844" y="281844"/>
                  </a:lnTo>
                  <a:lnTo>
                    <a:pt x="248430" y="307659"/>
                  </a:lnTo>
                  <a:lnTo>
                    <a:pt x="208991" y="324302"/>
                  </a:lnTo>
                  <a:lnTo>
                    <a:pt x="165100" y="330200"/>
                  </a:lnTo>
                  <a:lnTo>
                    <a:pt x="121208" y="324302"/>
                  </a:lnTo>
                  <a:lnTo>
                    <a:pt x="81769" y="307659"/>
                  </a:lnTo>
                  <a:lnTo>
                    <a:pt x="48355" y="281844"/>
                  </a:lnTo>
                  <a:lnTo>
                    <a:pt x="22540" y="248430"/>
                  </a:lnTo>
                  <a:lnTo>
                    <a:pt x="5897" y="208991"/>
                  </a:lnTo>
                  <a:lnTo>
                    <a:pt x="0" y="165100"/>
                  </a:ln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208991" y="5897"/>
                  </a:lnTo>
                  <a:lnTo>
                    <a:pt x="248430" y="22540"/>
                  </a:lnTo>
                  <a:lnTo>
                    <a:pt x="281844" y="48355"/>
                  </a:lnTo>
                  <a:lnTo>
                    <a:pt x="307659" y="81769"/>
                  </a:lnTo>
                  <a:lnTo>
                    <a:pt x="324302" y="121208"/>
                  </a:lnTo>
                  <a:lnTo>
                    <a:pt x="330200" y="165100"/>
                  </a:lnTo>
                  <a:close/>
                </a:path>
              </a:pathLst>
            </a:custGeom>
            <a:ln w="12700">
              <a:solidFill>
                <a:srgbClr val="35608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4" name="bg object 22">
              <a:extLst>
                <a:ext uri="{FF2B5EF4-FFF2-40B4-BE49-F238E27FC236}">
                  <a16:creationId xmlns:a16="http://schemas.microsoft.com/office/drawing/2014/main" id="{A1E59BE2-DB5B-99D6-054B-6FFAD07E76D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27557" y="567549"/>
              <a:ext cx="151091" cy="1226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347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Title and Content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FFDEDE2-612E-44BA-97AF-BE2800D020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06420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FFDEDE2-612E-44BA-97AF-BE2800D02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DB49A0-8B85-4CDE-8262-9211F1AFE27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C0F-B4B8-4E94-A037-1BEEC54B1D87}"/>
              </a:ext>
            </a:extLst>
          </p:cNvPr>
          <p:cNvSpPr/>
          <p:nvPr userDrawn="1"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A9136-1274-43DF-B8AE-AFDE43499174}"/>
              </a:ext>
            </a:extLst>
          </p:cNvPr>
          <p:cNvCxnSpPr/>
          <p:nvPr userDrawn="1"/>
        </p:nvCxnSpPr>
        <p:spPr>
          <a:xfrm>
            <a:off x="604435" y="1491544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4" y="365126"/>
            <a:ext cx="11073049" cy="10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B316-C6BA-4A71-BD69-5C792EC61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1" y="1619830"/>
            <a:ext cx="11079163" cy="16963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93F75D9-C30E-4CA2-8807-34327E435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195" y="6632714"/>
            <a:ext cx="2743200" cy="187565"/>
          </a:xfrm>
        </p:spPr>
        <p:txBody>
          <a:bodyPr vert="horz" lIns="91440" tIns="0" rIns="0" bIns="45720" rtlCol="0" anchor="ctr"/>
          <a:lstStyle>
            <a:lvl1pPr>
              <a:defRPr lang="en-US" sz="1000" smtClean="0">
                <a:solidFill>
                  <a:srgbClr val="ADAFBB"/>
                </a:solidFill>
              </a:defRPr>
            </a:lvl1pPr>
          </a:lstStyle>
          <a:p>
            <a:fld id="{37F5C94B-8C55-478B-B509-BAE6A06B2E2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445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1F9B305-37E6-60F5-C6D5-F6568F893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28700"/>
            <a:ext cx="11274552" cy="53721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algn="ctr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defRPr lang="en-US" sz="8000" b="1" cap="none" spc="0" baseline="0">
                <a:solidFill>
                  <a:schemeClr val="bg1"/>
                </a:solidFill>
                <a:latin typeface="+mn-lt"/>
                <a:cs typeface="Gotham-Book"/>
              </a:defRPr>
            </a:lvl1pPr>
            <a:lvl2pPr marL="0" indent="0" algn="ctr">
              <a:spcAft>
                <a:spcPts val="600"/>
              </a:spcAft>
              <a:buNone/>
              <a:defRPr b="1" cap="all" spc="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section title</a:t>
            </a:r>
          </a:p>
          <a:p>
            <a:pPr lvl="1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88943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5FFCDC-C532-284E-B123-B527218647CD}"/>
              </a:ext>
            </a:extLst>
          </p:cNvPr>
          <p:cNvSpPr>
            <a:spLocks noChangeAspect="1"/>
          </p:cNvSpPr>
          <p:nvPr userDrawn="1"/>
        </p:nvSpPr>
        <p:spPr>
          <a:xfrm>
            <a:off x="11734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CB8E36-92BB-0B45-98EF-58E816170F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6200" y="0"/>
            <a:ext cx="8305800" cy="6858000"/>
          </a:xfrm>
          <a:solidFill>
            <a:schemeClr val="accent6"/>
          </a:solidFill>
        </p:spPr>
        <p:txBody>
          <a:bodyPr lIns="914400" tIns="914400" rIns="914400" bIns="914400" anchor="ctr" anchorCtr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D9C469-0523-B44C-927D-9E00B0181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5247"/>
            <a:ext cx="3429000" cy="5367509"/>
          </a:xfrm>
        </p:spPr>
        <p:txBody>
          <a:bodyPr lIns="457200" rIns="914400" anchor="ctr" anchorCtr="0">
            <a:noAutofit/>
          </a:bodyPr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6413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1BDE5D-8584-6159-7E8E-647AFC41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628165-368A-5971-21DE-A1FA3AEFF9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407810"/>
            <a:ext cx="11277600" cy="4434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25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0BE88E-0645-97C8-FD58-002515F3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28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1CF0624-4104-18A7-5763-8BFA05647B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475247"/>
            <a:ext cx="11277600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7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DD0F63A-5429-308C-68FB-861B36E8E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75247"/>
            <a:ext cx="5522976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E186D21-313D-696A-2C29-5064557B1C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24" y="475247"/>
            <a:ext cx="5522976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69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1970750B-5086-F72E-0D07-AAF9ADC71D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475247"/>
            <a:ext cx="3602736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9739AA4-7DD1-EB44-0756-67942E9F1C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4632" y="475247"/>
            <a:ext cx="3602736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4213954-AADE-85B9-1556-5BDDE09936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32064" y="475247"/>
            <a:ext cx="3602736" cy="537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23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230EF4E-1181-5D05-6E47-696B1D34EA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07810"/>
            <a:ext cx="5522976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14733D6-1209-99DD-C6D0-5B7105B6C0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24" y="1407810"/>
            <a:ext cx="5522976" cy="443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3582D4-8987-ED79-ED60-0FD3312B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51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042908A-54BA-8FF8-C378-EEDC4C9F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258FB71C-5F20-B86E-8FE8-7A8E0EE38CB1}"/>
              </a:ext>
            </a:extLst>
          </p:cNvPr>
          <p:cNvSpPr txBox="1"/>
          <p:nvPr userDrawn="1"/>
        </p:nvSpPr>
        <p:spPr>
          <a:xfrm>
            <a:off x="10765536" y="6277689"/>
            <a:ext cx="96926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r">
              <a:lnSpc>
                <a:spcPct val="100000"/>
              </a:lnSpc>
              <a:spcBef>
                <a:spcPts val="0"/>
              </a:spcBef>
            </a:pPr>
            <a:fld id="{7D64DDED-554E-0140-B431-AE921B773174}" type="slidenum">
              <a:rPr lang="en-US" sz="800" spc="70" baseline="0">
                <a:solidFill>
                  <a:schemeClr val="tx1"/>
                </a:solidFill>
                <a:latin typeface="+mn-lt"/>
                <a:cs typeface="Gotham-Book"/>
              </a:rPr>
              <a:pPr marL="0" algn="r">
                <a:lnSpc>
                  <a:spcPct val="100000"/>
                </a:lnSpc>
                <a:spcBef>
                  <a:spcPts val="0"/>
                </a:spcBef>
              </a:pPr>
              <a:t>‹#›</a:t>
            </a:fld>
            <a:endParaRPr sz="800" spc="70" baseline="0" dirty="0">
              <a:solidFill>
                <a:schemeClr val="tx1"/>
              </a:solidFill>
              <a:latin typeface="+mn-lt"/>
              <a:cs typeface="Gotham-Book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E742C53-71BC-9D23-6F89-CE79146D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89763"/>
            <a:ext cx="11277600" cy="4057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Bullets</a:t>
            </a:r>
          </a:p>
          <a:p>
            <a:pPr lvl="2"/>
            <a:r>
              <a:rPr lang="en-US" dirty="0"/>
              <a:t>Bullets two</a:t>
            </a:r>
          </a:p>
          <a:p>
            <a:pPr lvl="3"/>
            <a:r>
              <a:rPr lang="en-US" dirty="0"/>
              <a:t>Heading two</a:t>
            </a:r>
          </a:p>
          <a:p>
            <a:pPr lvl="4"/>
            <a:r>
              <a:rPr lang="en-US" dirty="0"/>
              <a:t>Heading one</a:t>
            </a:r>
          </a:p>
          <a:p>
            <a:pPr lvl="5"/>
            <a:r>
              <a:rPr lang="en-US" dirty="0"/>
              <a:t>Title</a:t>
            </a:r>
          </a:p>
          <a:p>
            <a:pPr lvl="6"/>
            <a:r>
              <a:rPr lang="en-US" dirty="0"/>
              <a:t>Callout</a:t>
            </a:r>
          </a:p>
          <a:p>
            <a:pPr lvl="7"/>
            <a:r>
              <a:rPr lang="en-US" dirty="0"/>
              <a:t>Heading Three</a:t>
            </a:r>
          </a:p>
          <a:p>
            <a:pPr lvl="8"/>
            <a:r>
              <a:rPr lang="en-US" dirty="0"/>
              <a:t>Heading Four</a:t>
            </a:r>
          </a:p>
        </p:txBody>
      </p:sp>
      <p:grpSp>
        <p:nvGrpSpPr>
          <p:cNvPr id="2" name="Graphic 36">
            <a:extLst>
              <a:ext uri="{FF2B5EF4-FFF2-40B4-BE49-F238E27FC236}">
                <a16:creationId xmlns:a16="http://schemas.microsoft.com/office/drawing/2014/main" id="{94723D91-9A0F-FA70-0CC7-3BCFD5A50A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7200" y="5943604"/>
            <a:ext cx="2482875" cy="457200"/>
            <a:chOff x="1494983" y="1263329"/>
            <a:chExt cx="2758750" cy="508000"/>
          </a:xfrm>
        </p:grpSpPr>
        <p:grpSp>
          <p:nvGrpSpPr>
            <p:cNvPr id="3" name="Graphic 36">
              <a:extLst>
                <a:ext uri="{FF2B5EF4-FFF2-40B4-BE49-F238E27FC236}">
                  <a16:creationId xmlns:a16="http://schemas.microsoft.com/office/drawing/2014/main" id="{9237EB84-2C09-93B9-BC2C-B75947F3FCC0}"/>
                </a:ext>
              </a:extLst>
            </p:cNvPr>
            <p:cNvGrpSpPr/>
            <p:nvPr/>
          </p:nvGrpSpPr>
          <p:grpSpPr>
            <a:xfrm>
              <a:off x="2183958" y="1590706"/>
              <a:ext cx="1013981" cy="180622"/>
              <a:chOff x="2183958" y="1590706"/>
              <a:chExt cx="1013981" cy="180622"/>
            </a:xfrm>
            <a:solidFill>
              <a:srgbClr val="5E829B"/>
            </a:solidFill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C9C4A024-A023-3DBE-8005-D197320B9A01}"/>
                  </a:ext>
                </a:extLst>
              </p:cNvPr>
              <p:cNvSpPr/>
              <p:nvPr/>
            </p:nvSpPr>
            <p:spPr>
              <a:xfrm>
                <a:off x="2183958" y="1590706"/>
                <a:ext cx="117838" cy="139229"/>
              </a:xfrm>
              <a:custGeom>
                <a:avLst/>
                <a:gdLst>
                  <a:gd name="connsiteX0" fmla="*/ 104534 w 117838"/>
                  <a:gd name="connsiteY0" fmla="*/ 30104 h 139229"/>
                  <a:gd name="connsiteX1" fmla="*/ 66522 w 117838"/>
                  <a:gd name="connsiteY1" fmla="*/ 14111 h 139229"/>
                  <a:gd name="connsiteX2" fmla="*/ 16155 w 117838"/>
                  <a:gd name="connsiteY2" fmla="*/ 68674 h 139229"/>
                  <a:gd name="connsiteX3" fmla="*/ 66522 w 117838"/>
                  <a:gd name="connsiteY3" fmla="*/ 123237 h 139229"/>
                  <a:gd name="connsiteX4" fmla="*/ 106435 w 117838"/>
                  <a:gd name="connsiteY4" fmla="*/ 105363 h 139229"/>
                  <a:gd name="connsiteX5" fmla="*/ 117839 w 117838"/>
                  <a:gd name="connsiteY5" fmla="*/ 116652 h 139229"/>
                  <a:gd name="connsiteX6" fmla="*/ 67472 w 117838"/>
                  <a:gd name="connsiteY6" fmla="*/ 139230 h 139229"/>
                  <a:gd name="connsiteX7" fmla="*/ 0 w 117838"/>
                  <a:gd name="connsiteY7" fmla="*/ 69615 h 139229"/>
                  <a:gd name="connsiteX8" fmla="*/ 67472 w 117838"/>
                  <a:gd name="connsiteY8" fmla="*/ 0 h 139229"/>
                  <a:gd name="connsiteX9" fmla="*/ 116888 w 117838"/>
                  <a:gd name="connsiteY9" fmla="*/ 20696 h 139229"/>
                  <a:gd name="connsiteX10" fmla="*/ 104534 w 117838"/>
                  <a:gd name="connsiteY10" fmla="*/ 30104 h 13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838" h="139229">
                    <a:moveTo>
                      <a:pt x="104534" y="30104"/>
                    </a:moveTo>
                    <a:cubicBezTo>
                      <a:pt x="104534" y="30104"/>
                      <a:pt x="92180" y="14111"/>
                      <a:pt x="66522" y="14111"/>
                    </a:cubicBezTo>
                    <a:cubicBezTo>
                      <a:pt x="37062" y="14111"/>
                      <a:pt x="16155" y="39511"/>
                      <a:pt x="16155" y="68674"/>
                    </a:cubicBezTo>
                    <a:cubicBezTo>
                      <a:pt x="16155" y="97837"/>
                      <a:pt x="36112" y="123237"/>
                      <a:pt x="66522" y="123237"/>
                    </a:cubicBezTo>
                    <a:cubicBezTo>
                      <a:pt x="91230" y="123237"/>
                      <a:pt x="106435" y="105363"/>
                      <a:pt x="106435" y="105363"/>
                    </a:cubicBezTo>
                    <a:lnTo>
                      <a:pt x="117839" y="116652"/>
                    </a:lnTo>
                    <a:cubicBezTo>
                      <a:pt x="117839" y="116652"/>
                      <a:pt x="98832" y="139230"/>
                      <a:pt x="67472" y="139230"/>
                    </a:cubicBezTo>
                    <a:cubicBezTo>
                      <a:pt x="27559" y="139230"/>
                      <a:pt x="0" y="108185"/>
                      <a:pt x="0" y="69615"/>
                    </a:cubicBezTo>
                    <a:cubicBezTo>
                      <a:pt x="0" y="31044"/>
                      <a:pt x="28509" y="0"/>
                      <a:pt x="67472" y="0"/>
                    </a:cubicBezTo>
                    <a:cubicBezTo>
                      <a:pt x="99783" y="0"/>
                      <a:pt x="116888" y="20696"/>
                      <a:pt x="116888" y="20696"/>
                    </a:cubicBezTo>
                    <a:lnTo>
                      <a:pt x="104534" y="30104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1AB8F7A-3A80-59DF-0CD6-957932777DD6}"/>
                  </a:ext>
                </a:extLst>
              </p:cNvPr>
              <p:cNvSpPr/>
              <p:nvPr/>
            </p:nvSpPr>
            <p:spPr>
              <a:xfrm>
                <a:off x="2313200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557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957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BA9D7B-EBEA-4EAE-3BB7-B2951B2D8975}"/>
                  </a:ext>
                </a:extLst>
              </p:cNvPr>
              <p:cNvSpPr/>
              <p:nvPr/>
            </p:nvSpPr>
            <p:spPr>
              <a:xfrm>
                <a:off x="2428187" y="1635670"/>
                <a:ext cx="53217" cy="91443"/>
              </a:xfrm>
              <a:custGeom>
                <a:avLst/>
                <a:gdLst>
                  <a:gd name="connsiteX0" fmla="*/ 53217 w 53217"/>
                  <a:gd name="connsiteY0" fmla="*/ 2073 h 91443"/>
                  <a:gd name="connsiteX1" fmla="*/ 47516 w 53217"/>
                  <a:gd name="connsiteY1" fmla="*/ 17125 h 91443"/>
                  <a:gd name="connsiteX2" fmla="*/ 37062 w 53217"/>
                  <a:gd name="connsiteY2" fmla="*/ 15244 h 91443"/>
                  <a:gd name="connsiteX3" fmla="*/ 16155 w 53217"/>
                  <a:gd name="connsiteY3" fmla="*/ 30296 h 91443"/>
                  <a:gd name="connsiteX4" fmla="*/ 16155 w 53217"/>
                  <a:gd name="connsiteY4" fmla="*/ 91444 h 91443"/>
                  <a:gd name="connsiteX5" fmla="*/ 0 w 53217"/>
                  <a:gd name="connsiteY5" fmla="*/ 91444 h 91443"/>
                  <a:gd name="connsiteX6" fmla="*/ 0 w 53217"/>
                  <a:gd name="connsiteY6" fmla="*/ 2073 h 91443"/>
                  <a:gd name="connsiteX7" fmla="*/ 15205 w 53217"/>
                  <a:gd name="connsiteY7" fmla="*/ 2073 h 91443"/>
                  <a:gd name="connsiteX8" fmla="*/ 15205 w 53217"/>
                  <a:gd name="connsiteY8" fmla="*/ 16185 h 91443"/>
                  <a:gd name="connsiteX9" fmla="*/ 40863 w 53217"/>
                  <a:gd name="connsiteY9" fmla="*/ 192 h 91443"/>
                  <a:gd name="connsiteX10" fmla="*/ 53217 w 53217"/>
                  <a:gd name="connsiteY10" fmla="*/ 2073 h 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17" h="91443">
                    <a:moveTo>
                      <a:pt x="53217" y="2073"/>
                    </a:moveTo>
                    <a:lnTo>
                      <a:pt x="47516" y="17125"/>
                    </a:lnTo>
                    <a:cubicBezTo>
                      <a:pt x="47516" y="17125"/>
                      <a:pt x="43714" y="15244"/>
                      <a:pt x="37062" y="15244"/>
                    </a:cubicBezTo>
                    <a:cubicBezTo>
                      <a:pt x="22807" y="15244"/>
                      <a:pt x="16155" y="30296"/>
                      <a:pt x="16155" y="30296"/>
                    </a:cubicBezTo>
                    <a:lnTo>
                      <a:pt x="16155" y="91444"/>
                    </a:lnTo>
                    <a:lnTo>
                      <a:pt x="0" y="91444"/>
                    </a:lnTo>
                    <a:lnTo>
                      <a:pt x="0" y="2073"/>
                    </a:lnTo>
                    <a:lnTo>
                      <a:pt x="15205" y="2073"/>
                    </a:lnTo>
                    <a:lnTo>
                      <a:pt x="15205" y="16185"/>
                    </a:lnTo>
                    <a:cubicBezTo>
                      <a:pt x="15205" y="16185"/>
                      <a:pt x="22807" y="192"/>
                      <a:pt x="40863" y="192"/>
                    </a:cubicBezTo>
                    <a:cubicBezTo>
                      <a:pt x="47516" y="-749"/>
                      <a:pt x="53217" y="2073"/>
                      <a:pt x="53217" y="2073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EC2839A-1A77-BCB3-A56F-13C07146ECB8}"/>
                  </a:ext>
                </a:extLst>
              </p:cNvPr>
              <p:cNvSpPr/>
              <p:nvPr/>
            </p:nvSpPr>
            <p:spPr>
              <a:xfrm>
                <a:off x="2495659" y="1635862"/>
                <a:ext cx="89329" cy="135466"/>
              </a:xfrm>
              <a:custGeom>
                <a:avLst/>
                <a:gdLst>
                  <a:gd name="connsiteX0" fmla="*/ 16155 w 89329"/>
                  <a:gd name="connsiteY0" fmla="*/ 63030 h 135466"/>
                  <a:gd name="connsiteX1" fmla="*/ 42764 w 89329"/>
                  <a:gd name="connsiteY1" fmla="*/ 78082 h 135466"/>
                  <a:gd name="connsiteX2" fmla="*/ 72224 w 89329"/>
                  <a:gd name="connsiteY2" fmla="*/ 46096 h 135466"/>
                  <a:gd name="connsiteX3" fmla="*/ 42764 w 89329"/>
                  <a:gd name="connsiteY3" fmla="*/ 14111 h 135466"/>
                  <a:gd name="connsiteX4" fmla="*/ 16155 w 89329"/>
                  <a:gd name="connsiteY4" fmla="*/ 29163 h 135466"/>
                  <a:gd name="connsiteX5" fmla="*/ 16155 w 89329"/>
                  <a:gd name="connsiteY5" fmla="*/ 63030 h 135466"/>
                  <a:gd name="connsiteX6" fmla="*/ 15205 w 89329"/>
                  <a:gd name="connsiteY6" fmla="*/ 1881 h 135466"/>
                  <a:gd name="connsiteX7" fmla="*/ 15205 w 89329"/>
                  <a:gd name="connsiteY7" fmla="*/ 15052 h 135466"/>
                  <a:gd name="connsiteX8" fmla="*/ 45615 w 89329"/>
                  <a:gd name="connsiteY8" fmla="*/ 0 h 135466"/>
                  <a:gd name="connsiteX9" fmla="*/ 89329 w 89329"/>
                  <a:gd name="connsiteY9" fmla="*/ 47037 h 135466"/>
                  <a:gd name="connsiteX10" fmla="*/ 45615 w 89329"/>
                  <a:gd name="connsiteY10" fmla="*/ 94074 h 135466"/>
                  <a:gd name="connsiteX11" fmla="*/ 16155 w 89329"/>
                  <a:gd name="connsiteY11" fmla="*/ 80904 h 135466"/>
                  <a:gd name="connsiteX12" fmla="*/ 16155 w 89329"/>
                  <a:gd name="connsiteY12" fmla="*/ 135467 h 135466"/>
                  <a:gd name="connsiteX13" fmla="*/ 0 w 89329"/>
                  <a:gd name="connsiteY13" fmla="*/ 135467 h 135466"/>
                  <a:gd name="connsiteX14" fmla="*/ 0 w 89329"/>
                  <a:gd name="connsiteY14" fmla="*/ 1881 h 135466"/>
                  <a:gd name="connsiteX15" fmla="*/ 15205 w 89329"/>
                  <a:gd name="connsiteY15" fmla="*/ 1881 h 13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329" h="135466">
                    <a:moveTo>
                      <a:pt x="16155" y="63030"/>
                    </a:moveTo>
                    <a:cubicBezTo>
                      <a:pt x="16155" y="63030"/>
                      <a:pt x="24708" y="78082"/>
                      <a:pt x="42764" y="78082"/>
                    </a:cubicBezTo>
                    <a:cubicBezTo>
                      <a:pt x="60820" y="78082"/>
                      <a:pt x="72224" y="63970"/>
                      <a:pt x="72224" y="46096"/>
                    </a:cubicBezTo>
                    <a:cubicBezTo>
                      <a:pt x="72224" y="28222"/>
                      <a:pt x="60820" y="14111"/>
                      <a:pt x="42764" y="14111"/>
                    </a:cubicBezTo>
                    <a:cubicBezTo>
                      <a:pt x="24708" y="14111"/>
                      <a:pt x="16155" y="29163"/>
                      <a:pt x="16155" y="29163"/>
                    </a:cubicBezTo>
                    <a:lnTo>
                      <a:pt x="16155" y="63030"/>
                    </a:lnTo>
                    <a:close/>
                    <a:moveTo>
                      <a:pt x="15205" y="1881"/>
                    </a:moveTo>
                    <a:lnTo>
                      <a:pt x="15205" y="15052"/>
                    </a:lnTo>
                    <a:cubicBezTo>
                      <a:pt x="15205" y="15052"/>
                      <a:pt x="23758" y="0"/>
                      <a:pt x="45615" y="0"/>
                    </a:cubicBezTo>
                    <a:cubicBezTo>
                      <a:pt x="70323" y="0"/>
                      <a:pt x="89329" y="20696"/>
                      <a:pt x="89329" y="47037"/>
                    </a:cubicBezTo>
                    <a:cubicBezTo>
                      <a:pt x="89329" y="73378"/>
                      <a:pt x="70323" y="94074"/>
                      <a:pt x="45615" y="94074"/>
                    </a:cubicBezTo>
                    <a:cubicBezTo>
                      <a:pt x="29460" y="94074"/>
                      <a:pt x="19957" y="84667"/>
                      <a:pt x="16155" y="80904"/>
                    </a:cubicBezTo>
                    <a:lnTo>
                      <a:pt x="16155" y="135467"/>
                    </a:lnTo>
                    <a:lnTo>
                      <a:pt x="0" y="135467"/>
                    </a:lnTo>
                    <a:lnTo>
                      <a:pt x="0" y="1881"/>
                    </a:lnTo>
                    <a:lnTo>
                      <a:pt x="15205" y="18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99CA97B-4A32-4677-8D64-9886866E1F39}"/>
                  </a:ext>
                </a:extLst>
              </p:cNvPr>
              <p:cNvSpPr/>
              <p:nvPr/>
            </p:nvSpPr>
            <p:spPr>
              <a:xfrm>
                <a:off x="2599243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557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957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2F15795B-B84D-A3A9-A1EC-CBA184E2C254}"/>
                  </a:ext>
                </a:extLst>
              </p:cNvPr>
              <p:cNvSpPr/>
              <p:nvPr/>
            </p:nvSpPr>
            <p:spPr>
              <a:xfrm>
                <a:off x="2714231" y="1635670"/>
                <a:ext cx="53217" cy="91443"/>
              </a:xfrm>
              <a:custGeom>
                <a:avLst/>
                <a:gdLst>
                  <a:gd name="connsiteX0" fmla="*/ 53217 w 53217"/>
                  <a:gd name="connsiteY0" fmla="*/ 2073 h 91443"/>
                  <a:gd name="connsiteX1" fmla="*/ 47516 w 53217"/>
                  <a:gd name="connsiteY1" fmla="*/ 17125 h 91443"/>
                  <a:gd name="connsiteX2" fmla="*/ 37062 w 53217"/>
                  <a:gd name="connsiteY2" fmla="*/ 15244 h 91443"/>
                  <a:gd name="connsiteX3" fmla="*/ 16155 w 53217"/>
                  <a:gd name="connsiteY3" fmla="*/ 30296 h 91443"/>
                  <a:gd name="connsiteX4" fmla="*/ 16155 w 53217"/>
                  <a:gd name="connsiteY4" fmla="*/ 91444 h 91443"/>
                  <a:gd name="connsiteX5" fmla="*/ 0 w 53217"/>
                  <a:gd name="connsiteY5" fmla="*/ 91444 h 91443"/>
                  <a:gd name="connsiteX6" fmla="*/ 0 w 53217"/>
                  <a:gd name="connsiteY6" fmla="*/ 2073 h 91443"/>
                  <a:gd name="connsiteX7" fmla="*/ 15205 w 53217"/>
                  <a:gd name="connsiteY7" fmla="*/ 2073 h 91443"/>
                  <a:gd name="connsiteX8" fmla="*/ 15205 w 53217"/>
                  <a:gd name="connsiteY8" fmla="*/ 16185 h 91443"/>
                  <a:gd name="connsiteX9" fmla="*/ 40863 w 53217"/>
                  <a:gd name="connsiteY9" fmla="*/ 192 h 91443"/>
                  <a:gd name="connsiteX10" fmla="*/ 53217 w 53217"/>
                  <a:gd name="connsiteY10" fmla="*/ 2073 h 91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217" h="91443">
                    <a:moveTo>
                      <a:pt x="53217" y="2073"/>
                    </a:moveTo>
                    <a:lnTo>
                      <a:pt x="47516" y="17125"/>
                    </a:lnTo>
                    <a:cubicBezTo>
                      <a:pt x="47516" y="17125"/>
                      <a:pt x="43714" y="15244"/>
                      <a:pt x="37062" y="15244"/>
                    </a:cubicBezTo>
                    <a:cubicBezTo>
                      <a:pt x="22807" y="15244"/>
                      <a:pt x="16155" y="30296"/>
                      <a:pt x="16155" y="30296"/>
                    </a:cubicBezTo>
                    <a:lnTo>
                      <a:pt x="16155" y="91444"/>
                    </a:lnTo>
                    <a:lnTo>
                      <a:pt x="0" y="91444"/>
                    </a:lnTo>
                    <a:lnTo>
                      <a:pt x="0" y="2073"/>
                    </a:lnTo>
                    <a:lnTo>
                      <a:pt x="15205" y="2073"/>
                    </a:lnTo>
                    <a:lnTo>
                      <a:pt x="15205" y="16185"/>
                    </a:lnTo>
                    <a:cubicBezTo>
                      <a:pt x="15205" y="16185"/>
                      <a:pt x="22807" y="192"/>
                      <a:pt x="40863" y="192"/>
                    </a:cubicBezTo>
                    <a:cubicBezTo>
                      <a:pt x="47516" y="-749"/>
                      <a:pt x="53217" y="2073"/>
                      <a:pt x="53217" y="2073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DFF7452-99DB-1F18-8574-17A53996D5E1}"/>
                  </a:ext>
                </a:extLst>
              </p:cNvPr>
              <p:cNvSpPr/>
              <p:nvPr/>
            </p:nvSpPr>
            <p:spPr>
              <a:xfrm>
                <a:off x="2772200" y="1634921"/>
                <a:ext cx="89329" cy="94074"/>
              </a:xfrm>
              <a:custGeom>
                <a:avLst/>
                <a:gdLst>
                  <a:gd name="connsiteX0" fmla="*/ 73174 w 89329"/>
                  <a:gd name="connsiteY0" fmla="*/ 30104 h 94074"/>
                  <a:gd name="connsiteX1" fmla="*/ 46565 w 89329"/>
                  <a:gd name="connsiteY1" fmla="*/ 15052 h 94074"/>
                  <a:gd name="connsiteX2" fmla="*/ 16155 w 89329"/>
                  <a:gd name="connsiteY2" fmla="*/ 47037 h 94074"/>
                  <a:gd name="connsiteX3" fmla="*/ 46565 w 89329"/>
                  <a:gd name="connsiteY3" fmla="*/ 79022 h 94074"/>
                  <a:gd name="connsiteX4" fmla="*/ 73174 w 89329"/>
                  <a:gd name="connsiteY4" fmla="*/ 63970 h 94074"/>
                  <a:gd name="connsiteX5" fmla="*/ 73174 w 89329"/>
                  <a:gd name="connsiteY5" fmla="*/ 30104 h 94074"/>
                  <a:gd name="connsiteX6" fmla="*/ 89329 w 89329"/>
                  <a:gd name="connsiteY6" fmla="*/ 2822 h 94074"/>
                  <a:gd name="connsiteX7" fmla="*/ 89329 w 89329"/>
                  <a:gd name="connsiteY7" fmla="*/ 92193 h 94074"/>
                  <a:gd name="connsiteX8" fmla="*/ 74124 w 89329"/>
                  <a:gd name="connsiteY8" fmla="*/ 92193 h 94074"/>
                  <a:gd name="connsiteX9" fmla="*/ 74124 w 89329"/>
                  <a:gd name="connsiteY9" fmla="*/ 79022 h 94074"/>
                  <a:gd name="connsiteX10" fmla="*/ 43714 w 89329"/>
                  <a:gd name="connsiteY10" fmla="*/ 94074 h 94074"/>
                  <a:gd name="connsiteX11" fmla="*/ 0 w 89329"/>
                  <a:gd name="connsiteY11" fmla="*/ 47037 h 94074"/>
                  <a:gd name="connsiteX12" fmla="*/ 43714 w 89329"/>
                  <a:gd name="connsiteY12" fmla="*/ 0 h 94074"/>
                  <a:gd name="connsiteX13" fmla="*/ 74124 w 89329"/>
                  <a:gd name="connsiteY13" fmla="*/ 15052 h 94074"/>
                  <a:gd name="connsiteX14" fmla="*/ 74124 w 89329"/>
                  <a:gd name="connsiteY14" fmla="*/ 1881 h 94074"/>
                  <a:gd name="connsiteX15" fmla="*/ 89329 w 89329"/>
                  <a:gd name="connsiteY15" fmla="*/ 1881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329" h="94074">
                    <a:moveTo>
                      <a:pt x="73174" y="30104"/>
                    </a:moveTo>
                    <a:cubicBezTo>
                      <a:pt x="73174" y="30104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7559" y="79022"/>
                      <a:pt x="46565" y="79022"/>
                    </a:cubicBezTo>
                    <a:cubicBezTo>
                      <a:pt x="64621" y="79022"/>
                      <a:pt x="73174" y="63970"/>
                      <a:pt x="73174" y="63970"/>
                    </a:cubicBezTo>
                    <a:lnTo>
                      <a:pt x="73174" y="30104"/>
                    </a:lnTo>
                    <a:close/>
                    <a:moveTo>
                      <a:pt x="89329" y="2822"/>
                    </a:moveTo>
                    <a:lnTo>
                      <a:pt x="89329" y="92193"/>
                    </a:lnTo>
                    <a:lnTo>
                      <a:pt x="74124" y="92193"/>
                    </a:lnTo>
                    <a:lnTo>
                      <a:pt x="74124" y="79022"/>
                    </a:lnTo>
                    <a:cubicBezTo>
                      <a:pt x="74124" y="79022"/>
                      <a:pt x="65572" y="94074"/>
                      <a:pt x="43714" y="94074"/>
                    </a:cubicBezTo>
                    <a:cubicBezTo>
                      <a:pt x="19957" y="94074"/>
                      <a:pt x="0" y="73378"/>
                      <a:pt x="0" y="47037"/>
                    </a:cubicBezTo>
                    <a:cubicBezTo>
                      <a:pt x="0" y="20696"/>
                      <a:pt x="19006" y="0"/>
                      <a:pt x="43714" y="0"/>
                    </a:cubicBezTo>
                    <a:cubicBezTo>
                      <a:pt x="65572" y="0"/>
                      <a:pt x="74124" y="15052"/>
                      <a:pt x="74124" y="15052"/>
                    </a:cubicBezTo>
                    <a:lnTo>
                      <a:pt x="74124" y="1881"/>
                    </a:lnTo>
                    <a:lnTo>
                      <a:pt x="89329" y="18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2208405-6261-7A19-FD54-DEF6E6EBD7B1}"/>
                  </a:ext>
                </a:extLst>
              </p:cNvPr>
              <p:cNvSpPr/>
              <p:nvPr/>
            </p:nvSpPr>
            <p:spPr>
              <a:xfrm>
                <a:off x="2879585" y="1610462"/>
                <a:ext cx="64621" cy="119474"/>
              </a:xfrm>
              <a:custGeom>
                <a:avLst/>
                <a:gdLst>
                  <a:gd name="connsiteX0" fmla="*/ 950 w 64621"/>
                  <a:gd name="connsiteY0" fmla="*/ 27281 h 119474"/>
                  <a:gd name="connsiteX1" fmla="*/ 19006 w 64621"/>
                  <a:gd name="connsiteY1" fmla="*/ 27281 h 119474"/>
                  <a:gd name="connsiteX2" fmla="*/ 19006 w 64621"/>
                  <a:gd name="connsiteY2" fmla="*/ 0 h 119474"/>
                  <a:gd name="connsiteX3" fmla="*/ 35161 w 64621"/>
                  <a:gd name="connsiteY3" fmla="*/ 0 h 119474"/>
                  <a:gd name="connsiteX4" fmla="*/ 35161 w 64621"/>
                  <a:gd name="connsiteY4" fmla="*/ 27281 h 119474"/>
                  <a:gd name="connsiteX5" fmla="*/ 63671 w 64621"/>
                  <a:gd name="connsiteY5" fmla="*/ 27281 h 119474"/>
                  <a:gd name="connsiteX6" fmla="*/ 63671 w 64621"/>
                  <a:gd name="connsiteY6" fmla="*/ 42333 h 119474"/>
                  <a:gd name="connsiteX7" fmla="*/ 35161 w 64621"/>
                  <a:gd name="connsiteY7" fmla="*/ 42333 h 119474"/>
                  <a:gd name="connsiteX8" fmla="*/ 35161 w 64621"/>
                  <a:gd name="connsiteY8" fmla="*/ 90311 h 119474"/>
                  <a:gd name="connsiteX9" fmla="*/ 48466 w 64621"/>
                  <a:gd name="connsiteY9" fmla="*/ 104422 h 119474"/>
                  <a:gd name="connsiteX10" fmla="*/ 58919 w 64621"/>
                  <a:gd name="connsiteY10" fmla="*/ 100659 h 119474"/>
                  <a:gd name="connsiteX11" fmla="*/ 64621 w 64621"/>
                  <a:gd name="connsiteY11" fmla="*/ 113830 h 119474"/>
                  <a:gd name="connsiteX12" fmla="*/ 45615 w 64621"/>
                  <a:gd name="connsiteY12" fmla="*/ 119474 h 119474"/>
                  <a:gd name="connsiteX13" fmla="*/ 18056 w 64621"/>
                  <a:gd name="connsiteY13" fmla="*/ 91252 h 119474"/>
                  <a:gd name="connsiteX14" fmla="*/ 18056 w 64621"/>
                  <a:gd name="connsiteY14" fmla="*/ 42333 h 119474"/>
                  <a:gd name="connsiteX15" fmla="*/ 0 w 64621"/>
                  <a:gd name="connsiteY15" fmla="*/ 42333 h 119474"/>
                  <a:gd name="connsiteX16" fmla="*/ 0 w 64621"/>
                  <a:gd name="connsiteY16" fmla="*/ 27281 h 119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4621" h="119474">
                    <a:moveTo>
                      <a:pt x="950" y="27281"/>
                    </a:moveTo>
                    <a:lnTo>
                      <a:pt x="19006" y="27281"/>
                    </a:lnTo>
                    <a:lnTo>
                      <a:pt x="19006" y="0"/>
                    </a:lnTo>
                    <a:lnTo>
                      <a:pt x="35161" y="0"/>
                    </a:lnTo>
                    <a:lnTo>
                      <a:pt x="35161" y="27281"/>
                    </a:lnTo>
                    <a:lnTo>
                      <a:pt x="63671" y="27281"/>
                    </a:lnTo>
                    <a:lnTo>
                      <a:pt x="63671" y="42333"/>
                    </a:lnTo>
                    <a:lnTo>
                      <a:pt x="35161" y="42333"/>
                    </a:lnTo>
                    <a:lnTo>
                      <a:pt x="35161" y="90311"/>
                    </a:lnTo>
                    <a:cubicBezTo>
                      <a:pt x="35161" y="98778"/>
                      <a:pt x="39913" y="104422"/>
                      <a:pt x="48466" y="104422"/>
                    </a:cubicBezTo>
                    <a:cubicBezTo>
                      <a:pt x="53217" y="104422"/>
                      <a:pt x="58919" y="100659"/>
                      <a:pt x="58919" y="100659"/>
                    </a:cubicBezTo>
                    <a:lnTo>
                      <a:pt x="64621" y="113830"/>
                    </a:lnTo>
                    <a:cubicBezTo>
                      <a:pt x="57019" y="118533"/>
                      <a:pt x="51317" y="119474"/>
                      <a:pt x="45615" y="119474"/>
                    </a:cubicBezTo>
                    <a:cubicBezTo>
                      <a:pt x="32311" y="119474"/>
                      <a:pt x="18056" y="111007"/>
                      <a:pt x="18056" y="91252"/>
                    </a:cubicBezTo>
                    <a:lnTo>
                      <a:pt x="18056" y="42333"/>
                    </a:lnTo>
                    <a:lnTo>
                      <a:pt x="0" y="42333"/>
                    </a:lnTo>
                    <a:lnTo>
                      <a:pt x="0" y="27281"/>
                    </a:lnTo>
                    <a:close/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D01D1E8-7E90-0F31-46C5-E059888CA3F6}"/>
                  </a:ext>
                </a:extLst>
              </p:cNvPr>
              <p:cNvSpPr/>
              <p:nvPr/>
            </p:nvSpPr>
            <p:spPr>
              <a:xfrm>
                <a:off x="2964162" y="1598232"/>
                <a:ext cx="22807" cy="128881"/>
              </a:xfrm>
              <a:custGeom>
                <a:avLst/>
                <a:gdLst>
                  <a:gd name="connsiteX0" fmla="*/ 2851 w 22807"/>
                  <a:gd name="connsiteY0" fmla="*/ 39511 h 128881"/>
                  <a:gd name="connsiteX1" fmla="*/ 19006 w 22807"/>
                  <a:gd name="connsiteY1" fmla="*/ 39511 h 128881"/>
                  <a:gd name="connsiteX2" fmla="*/ 19006 w 22807"/>
                  <a:gd name="connsiteY2" fmla="*/ 128881 h 128881"/>
                  <a:gd name="connsiteX3" fmla="*/ 2851 w 22807"/>
                  <a:gd name="connsiteY3" fmla="*/ 128881 h 128881"/>
                  <a:gd name="connsiteX4" fmla="*/ 2851 w 22807"/>
                  <a:gd name="connsiteY4" fmla="*/ 39511 h 128881"/>
                  <a:gd name="connsiteX5" fmla="*/ 11404 w 22807"/>
                  <a:gd name="connsiteY5" fmla="*/ 0 h 128881"/>
                  <a:gd name="connsiteX6" fmla="*/ 22807 w 22807"/>
                  <a:gd name="connsiteY6" fmla="*/ 11289 h 128881"/>
                  <a:gd name="connsiteX7" fmla="*/ 11404 w 22807"/>
                  <a:gd name="connsiteY7" fmla="*/ 22578 h 128881"/>
                  <a:gd name="connsiteX8" fmla="*/ 0 w 22807"/>
                  <a:gd name="connsiteY8" fmla="*/ 11289 h 128881"/>
                  <a:gd name="connsiteX9" fmla="*/ 11404 w 22807"/>
                  <a:gd name="connsiteY9" fmla="*/ 0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07" h="128881">
                    <a:moveTo>
                      <a:pt x="2851" y="39511"/>
                    </a:moveTo>
                    <a:lnTo>
                      <a:pt x="19006" y="39511"/>
                    </a:lnTo>
                    <a:lnTo>
                      <a:pt x="19006" y="128881"/>
                    </a:lnTo>
                    <a:lnTo>
                      <a:pt x="2851" y="128881"/>
                    </a:lnTo>
                    <a:lnTo>
                      <a:pt x="2851" y="39511"/>
                    </a:lnTo>
                    <a:close/>
                    <a:moveTo>
                      <a:pt x="11404" y="0"/>
                    </a:moveTo>
                    <a:cubicBezTo>
                      <a:pt x="17105" y="0"/>
                      <a:pt x="22807" y="4704"/>
                      <a:pt x="22807" y="11289"/>
                    </a:cubicBezTo>
                    <a:cubicBezTo>
                      <a:pt x="22807" y="16933"/>
                      <a:pt x="18056" y="22578"/>
                      <a:pt x="11404" y="22578"/>
                    </a:cubicBezTo>
                    <a:cubicBezTo>
                      <a:pt x="5702" y="22578"/>
                      <a:pt x="0" y="17874"/>
                      <a:pt x="0" y="11289"/>
                    </a:cubicBezTo>
                    <a:cubicBezTo>
                      <a:pt x="0" y="4704"/>
                      <a:pt x="4752" y="0"/>
                      <a:pt x="11404" y="0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F8DA3765-5569-A162-FE3E-BD3C8770A2A4}"/>
                  </a:ext>
                </a:extLst>
              </p:cNvPr>
              <p:cNvSpPr/>
              <p:nvPr/>
            </p:nvSpPr>
            <p:spPr>
              <a:xfrm>
                <a:off x="3006926" y="1634921"/>
                <a:ext cx="93130" cy="94074"/>
              </a:xfrm>
              <a:custGeom>
                <a:avLst/>
                <a:gdLst>
                  <a:gd name="connsiteX0" fmla="*/ 76975 w 93130"/>
                  <a:gd name="connsiteY0" fmla="*/ 47037 h 94074"/>
                  <a:gd name="connsiteX1" fmla="*/ 46565 w 93130"/>
                  <a:gd name="connsiteY1" fmla="*/ 15052 h 94074"/>
                  <a:gd name="connsiteX2" fmla="*/ 16155 w 93130"/>
                  <a:gd name="connsiteY2" fmla="*/ 47037 h 94074"/>
                  <a:gd name="connsiteX3" fmla="*/ 46565 w 93130"/>
                  <a:gd name="connsiteY3" fmla="*/ 79022 h 94074"/>
                  <a:gd name="connsiteX4" fmla="*/ 76975 w 93130"/>
                  <a:gd name="connsiteY4" fmla="*/ 47037 h 94074"/>
                  <a:gd name="connsiteX5" fmla="*/ 93130 w 93130"/>
                  <a:gd name="connsiteY5" fmla="*/ 47037 h 94074"/>
                  <a:gd name="connsiteX6" fmla="*/ 46565 w 93130"/>
                  <a:gd name="connsiteY6" fmla="*/ 94074 h 94074"/>
                  <a:gd name="connsiteX7" fmla="*/ 0 w 93130"/>
                  <a:gd name="connsiteY7" fmla="*/ 47037 h 94074"/>
                  <a:gd name="connsiteX8" fmla="*/ 46565 w 93130"/>
                  <a:gd name="connsiteY8" fmla="*/ 0 h 94074"/>
                  <a:gd name="connsiteX9" fmla="*/ 93130 w 93130"/>
                  <a:gd name="connsiteY9" fmla="*/ 47037 h 9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130" h="94074">
                    <a:moveTo>
                      <a:pt x="76975" y="47037"/>
                    </a:moveTo>
                    <a:cubicBezTo>
                      <a:pt x="76975" y="29163"/>
                      <a:pt x="64621" y="15052"/>
                      <a:pt x="46565" y="15052"/>
                    </a:cubicBezTo>
                    <a:cubicBezTo>
                      <a:pt x="28509" y="15052"/>
                      <a:pt x="16155" y="29163"/>
                      <a:pt x="16155" y="47037"/>
                    </a:cubicBezTo>
                    <a:cubicBezTo>
                      <a:pt x="16155" y="64911"/>
                      <a:pt x="28509" y="79022"/>
                      <a:pt x="46565" y="79022"/>
                    </a:cubicBezTo>
                    <a:cubicBezTo>
                      <a:pt x="64621" y="79022"/>
                      <a:pt x="76975" y="64911"/>
                      <a:pt x="76975" y="47037"/>
                    </a:cubicBezTo>
                    <a:moveTo>
                      <a:pt x="93130" y="47037"/>
                    </a:moveTo>
                    <a:cubicBezTo>
                      <a:pt x="93130" y="73378"/>
                      <a:pt x="73174" y="94074"/>
                      <a:pt x="46565" y="94074"/>
                    </a:cubicBezTo>
                    <a:cubicBezTo>
                      <a:pt x="19956" y="94074"/>
                      <a:pt x="0" y="73378"/>
                      <a:pt x="0" y="47037"/>
                    </a:cubicBezTo>
                    <a:cubicBezTo>
                      <a:pt x="0" y="20696"/>
                      <a:pt x="19956" y="0"/>
                      <a:pt x="46565" y="0"/>
                    </a:cubicBezTo>
                    <a:cubicBezTo>
                      <a:pt x="73174" y="0"/>
                      <a:pt x="93130" y="20696"/>
                      <a:pt x="93130" y="4703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40A849E-ED9B-6DB8-F111-EA3EC695EF6E}"/>
                  </a:ext>
                </a:extLst>
              </p:cNvPr>
              <p:cNvSpPr/>
              <p:nvPr/>
            </p:nvSpPr>
            <p:spPr>
              <a:xfrm>
                <a:off x="3120964" y="1634921"/>
                <a:ext cx="76975" cy="92192"/>
              </a:xfrm>
              <a:custGeom>
                <a:avLst/>
                <a:gdLst>
                  <a:gd name="connsiteX0" fmla="*/ 76975 w 76975"/>
                  <a:gd name="connsiteY0" fmla="*/ 34807 h 92192"/>
                  <a:gd name="connsiteX1" fmla="*/ 76975 w 76975"/>
                  <a:gd name="connsiteY1" fmla="*/ 92193 h 92192"/>
                  <a:gd name="connsiteX2" fmla="*/ 60820 w 76975"/>
                  <a:gd name="connsiteY2" fmla="*/ 92193 h 92192"/>
                  <a:gd name="connsiteX3" fmla="*/ 60820 w 76975"/>
                  <a:gd name="connsiteY3" fmla="*/ 37630 h 92192"/>
                  <a:gd name="connsiteX4" fmla="*/ 38963 w 76975"/>
                  <a:gd name="connsiteY4" fmla="*/ 15993 h 92192"/>
                  <a:gd name="connsiteX5" fmla="*/ 16155 w 76975"/>
                  <a:gd name="connsiteY5" fmla="*/ 31044 h 92192"/>
                  <a:gd name="connsiteX6" fmla="*/ 16155 w 76975"/>
                  <a:gd name="connsiteY6" fmla="*/ 92193 h 92192"/>
                  <a:gd name="connsiteX7" fmla="*/ 0 w 76975"/>
                  <a:gd name="connsiteY7" fmla="*/ 92193 h 92192"/>
                  <a:gd name="connsiteX8" fmla="*/ 0 w 76975"/>
                  <a:gd name="connsiteY8" fmla="*/ 2822 h 92192"/>
                  <a:gd name="connsiteX9" fmla="*/ 15205 w 76975"/>
                  <a:gd name="connsiteY9" fmla="*/ 2822 h 92192"/>
                  <a:gd name="connsiteX10" fmla="*/ 15205 w 76975"/>
                  <a:gd name="connsiteY10" fmla="*/ 15052 h 92192"/>
                  <a:gd name="connsiteX11" fmla="*/ 42764 w 76975"/>
                  <a:gd name="connsiteY11" fmla="*/ 0 h 92192"/>
                  <a:gd name="connsiteX12" fmla="*/ 76975 w 76975"/>
                  <a:gd name="connsiteY12" fmla="*/ 34807 h 9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975" h="92192">
                    <a:moveTo>
                      <a:pt x="76975" y="34807"/>
                    </a:moveTo>
                    <a:lnTo>
                      <a:pt x="76975" y="92193"/>
                    </a:lnTo>
                    <a:lnTo>
                      <a:pt x="60820" y="92193"/>
                    </a:lnTo>
                    <a:lnTo>
                      <a:pt x="60820" y="37630"/>
                    </a:lnTo>
                    <a:cubicBezTo>
                      <a:pt x="60820" y="22578"/>
                      <a:pt x="51317" y="15993"/>
                      <a:pt x="38963" y="15993"/>
                    </a:cubicBezTo>
                    <a:cubicBezTo>
                      <a:pt x="24708" y="15993"/>
                      <a:pt x="16155" y="31044"/>
                      <a:pt x="16155" y="31044"/>
                    </a:cubicBezTo>
                    <a:lnTo>
                      <a:pt x="16155" y="92193"/>
                    </a:lnTo>
                    <a:lnTo>
                      <a:pt x="0" y="92193"/>
                    </a:lnTo>
                    <a:lnTo>
                      <a:pt x="0" y="2822"/>
                    </a:lnTo>
                    <a:lnTo>
                      <a:pt x="15205" y="2822"/>
                    </a:lnTo>
                    <a:lnTo>
                      <a:pt x="15205" y="15052"/>
                    </a:lnTo>
                    <a:cubicBezTo>
                      <a:pt x="15205" y="15052"/>
                      <a:pt x="23758" y="0"/>
                      <a:pt x="42764" y="0"/>
                    </a:cubicBezTo>
                    <a:cubicBezTo>
                      <a:pt x="60820" y="0"/>
                      <a:pt x="76975" y="12230"/>
                      <a:pt x="76975" y="34807"/>
                    </a:cubicBezTo>
                  </a:path>
                </a:pathLst>
              </a:custGeom>
              <a:solidFill>
                <a:srgbClr val="5E829B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D55453F-E32F-D331-23D0-DB98F28F5E7E}"/>
                </a:ext>
              </a:extLst>
            </p:cNvPr>
            <p:cNvSpPr/>
            <p:nvPr/>
          </p:nvSpPr>
          <p:spPr>
            <a:xfrm>
              <a:off x="2195361" y="1339529"/>
              <a:ext cx="112136" cy="185325"/>
            </a:xfrm>
            <a:custGeom>
              <a:avLst/>
              <a:gdLst>
                <a:gd name="connsiteX0" fmla="*/ 0 w 112136"/>
                <a:gd name="connsiteY0" fmla="*/ 0 h 185325"/>
                <a:gd name="connsiteX1" fmla="*/ 32311 w 112136"/>
                <a:gd name="connsiteY1" fmla="*/ 0 h 185325"/>
                <a:gd name="connsiteX2" fmla="*/ 32311 w 112136"/>
                <a:gd name="connsiteY2" fmla="*/ 155222 h 185325"/>
                <a:gd name="connsiteX3" fmla="*/ 112137 w 112136"/>
                <a:gd name="connsiteY3" fmla="*/ 155222 h 185325"/>
                <a:gd name="connsiteX4" fmla="*/ 112137 w 112136"/>
                <a:gd name="connsiteY4" fmla="*/ 185326 h 185325"/>
                <a:gd name="connsiteX5" fmla="*/ 0 w 112136"/>
                <a:gd name="connsiteY5" fmla="*/ 185326 h 18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136" h="185325">
                  <a:moveTo>
                    <a:pt x="0" y="0"/>
                  </a:moveTo>
                  <a:lnTo>
                    <a:pt x="32311" y="0"/>
                  </a:lnTo>
                  <a:lnTo>
                    <a:pt x="32311" y="155222"/>
                  </a:lnTo>
                  <a:lnTo>
                    <a:pt x="112137" y="155222"/>
                  </a:lnTo>
                  <a:lnTo>
                    <a:pt x="112137" y="185326"/>
                  </a:lnTo>
                  <a:lnTo>
                    <a:pt x="0" y="185326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7" name="Graphic 36">
              <a:extLst>
                <a:ext uri="{FF2B5EF4-FFF2-40B4-BE49-F238E27FC236}">
                  <a16:creationId xmlns:a16="http://schemas.microsoft.com/office/drawing/2014/main" id="{33A70BDB-D817-ADE7-3D2D-22E9025B0399}"/>
                </a:ext>
              </a:extLst>
            </p:cNvPr>
            <p:cNvGrpSpPr/>
            <p:nvPr/>
          </p:nvGrpSpPr>
          <p:grpSpPr>
            <a:xfrm>
              <a:off x="2311299" y="1341410"/>
              <a:ext cx="941757" cy="187207"/>
              <a:chOff x="2311299" y="1341410"/>
              <a:chExt cx="941757" cy="187207"/>
            </a:xfrm>
            <a:solidFill>
              <a:srgbClr val="00B5BF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9711545B-2717-900E-78A5-5922FF52B249}"/>
                  </a:ext>
                </a:extLst>
              </p:cNvPr>
              <p:cNvSpPr/>
              <p:nvPr/>
            </p:nvSpPr>
            <p:spPr>
              <a:xfrm>
                <a:off x="2311299" y="1395973"/>
                <a:ext cx="134944" cy="131703"/>
              </a:xfrm>
              <a:custGeom>
                <a:avLst/>
                <a:gdLst>
                  <a:gd name="connsiteX0" fmla="*/ 101683 w 134944"/>
                  <a:gd name="connsiteY0" fmla="*/ 65852 h 131703"/>
                  <a:gd name="connsiteX1" fmla="*/ 66522 w 134944"/>
                  <a:gd name="connsiteY1" fmla="*/ 29163 h 131703"/>
                  <a:gd name="connsiteX2" fmla="*/ 31360 w 134944"/>
                  <a:gd name="connsiteY2" fmla="*/ 65852 h 131703"/>
                  <a:gd name="connsiteX3" fmla="*/ 67472 w 134944"/>
                  <a:gd name="connsiteY3" fmla="*/ 102541 h 131703"/>
                  <a:gd name="connsiteX4" fmla="*/ 101683 w 134944"/>
                  <a:gd name="connsiteY4" fmla="*/ 65852 h 131703"/>
                  <a:gd name="connsiteX5" fmla="*/ 134944 w 134944"/>
                  <a:gd name="connsiteY5" fmla="*/ 65852 h 131703"/>
                  <a:gd name="connsiteX6" fmla="*/ 67472 w 134944"/>
                  <a:gd name="connsiteY6" fmla="*/ 131704 h 131703"/>
                  <a:gd name="connsiteX7" fmla="*/ 0 w 134944"/>
                  <a:gd name="connsiteY7" fmla="*/ 65852 h 131703"/>
                  <a:gd name="connsiteX8" fmla="*/ 67472 w 134944"/>
                  <a:gd name="connsiteY8" fmla="*/ 0 h 131703"/>
                  <a:gd name="connsiteX9" fmla="*/ 134944 w 134944"/>
                  <a:gd name="connsiteY9" fmla="*/ 65852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944" h="131703">
                    <a:moveTo>
                      <a:pt x="101683" y="65852"/>
                    </a:moveTo>
                    <a:cubicBezTo>
                      <a:pt x="101683" y="46096"/>
                      <a:pt x="88379" y="29163"/>
                      <a:pt x="66522" y="29163"/>
                    </a:cubicBezTo>
                    <a:cubicBezTo>
                      <a:pt x="44665" y="29163"/>
                      <a:pt x="31360" y="46096"/>
                      <a:pt x="31360" y="65852"/>
                    </a:cubicBezTo>
                    <a:cubicBezTo>
                      <a:pt x="31360" y="85607"/>
                      <a:pt x="45615" y="102541"/>
                      <a:pt x="67472" y="102541"/>
                    </a:cubicBezTo>
                    <a:cubicBezTo>
                      <a:pt x="89329" y="102541"/>
                      <a:pt x="101683" y="85607"/>
                      <a:pt x="101683" y="65852"/>
                    </a:cubicBezTo>
                    <a:moveTo>
                      <a:pt x="134944" y="65852"/>
                    </a:moveTo>
                    <a:cubicBezTo>
                      <a:pt x="134944" y="102541"/>
                      <a:pt x="104534" y="131704"/>
                      <a:pt x="67472" y="131704"/>
                    </a:cubicBezTo>
                    <a:cubicBezTo>
                      <a:pt x="29460" y="131704"/>
                      <a:pt x="0" y="102541"/>
                      <a:pt x="0" y="65852"/>
                    </a:cubicBezTo>
                    <a:cubicBezTo>
                      <a:pt x="0" y="29163"/>
                      <a:pt x="30410" y="0"/>
                      <a:pt x="67472" y="0"/>
                    </a:cubicBezTo>
                    <a:cubicBezTo>
                      <a:pt x="104534" y="0"/>
                      <a:pt x="134944" y="29163"/>
                      <a:pt x="134944" y="65852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B2191EB-85C3-0215-7991-48CD506A6BDA}"/>
                  </a:ext>
                </a:extLst>
              </p:cNvPr>
              <p:cNvSpPr/>
              <p:nvPr/>
            </p:nvSpPr>
            <p:spPr>
              <a:xfrm>
                <a:off x="2462398" y="1399736"/>
                <a:ext cx="114037" cy="128881"/>
              </a:xfrm>
              <a:custGeom>
                <a:avLst/>
                <a:gdLst>
                  <a:gd name="connsiteX0" fmla="*/ 0 w 114037"/>
                  <a:gd name="connsiteY0" fmla="*/ 80904 h 128881"/>
                  <a:gd name="connsiteX1" fmla="*/ 0 w 114037"/>
                  <a:gd name="connsiteY1" fmla="*/ 0 h 128881"/>
                  <a:gd name="connsiteX2" fmla="*/ 32310 w 114037"/>
                  <a:gd name="connsiteY2" fmla="*/ 0 h 128881"/>
                  <a:gd name="connsiteX3" fmla="*/ 32310 w 114037"/>
                  <a:gd name="connsiteY3" fmla="*/ 72437 h 128881"/>
                  <a:gd name="connsiteX4" fmla="*/ 57019 w 114037"/>
                  <a:gd name="connsiteY4" fmla="*/ 98778 h 128881"/>
                  <a:gd name="connsiteX5" fmla="*/ 81727 w 114037"/>
                  <a:gd name="connsiteY5" fmla="*/ 83726 h 128881"/>
                  <a:gd name="connsiteX6" fmla="*/ 81727 w 114037"/>
                  <a:gd name="connsiteY6" fmla="*/ 0 h 128881"/>
                  <a:gd name="connsiteX7" fmla="*/ 114037 w 114037"/>
                  <a:gd name="connsiteY7" fmla="*/ 0 h 128881"/>
                  <a:gd name="connsiteX8" fmla="*/ 114037 w 114037"/>
                  <a:gd name="connsiteY8" fmla="*/ 125119 h 128881"/>
                  <a:gd name="connsiteX9" fmla="*/ 83627 w 114037"/>
                  <a:gd name="connsiteY9" fmla="*/ 125119 h 128881"/>
                  <a:gd name="connsiteX10" fmla="*/ 83627 w 114037"/>
                  <a:gd name="connsiteY10" fmla="*/ 107244 h 128881"/>
                  <a:gd name="connsiteX11" fmla="*/ 45615 w 114037"/>
                  <a:gd name="connsiteY11" fmla="*/ 128881 h 128881"/>
                  <a:gd name="connsiteX12" fmla="*/ 0 w 114037"/>
                  <a:gd name="connsiteY12" fmla="*/ 80904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0" y="80904"/>
                    </a:moveTo>
                    <a:lnTo>
                      <a:pt x="0" y="0"/>
                    </a:lnTo>
                    <a:lnTo>
                      <a:pt x="32310" y="0"/>
                    </a:lnTo>
                    <a:lnTo>
                      <a:pt x="32310" y="72437"/>
                    </a:lnTo>
                    <a:cubicBezTo>
                      <a:pt x="32310" y="91252"/>
                      <a:pt x="40863" y="98778"/>
                      <a:pt x="57019" y="98778"/>
                    </a:cubicBezTo>
                    <a:cubicBezTo>
                      <a:pt x="73174" y="98778"/>
                      <a:pt x="81727" y="83726"/>
                      <a:pt x="81727" y="83726"/>
                    </a:cubicBezTo>
                    <a:lnTo>
                      <a:pt x="81727" y="0"/>
                    </a:lnTo>
                    <a:lnTo>
                      <a:pt x="114037" y="0"/>
                    </a:lnTo>
                    <a:lnTo>
                      <a:pt x="114037" y="125119"/>
                    </a:lnTo>
                    <a:lnTo>
                      <a:pt x="83627" y="125119"/>
                    </a:lnTo>
                    <a:lnTo>
                      <a:pt x="83627" y="107244"/>
                    </a:lnTo>
                    <a:cubicBezTo>
                      <a:pt x="83627" y="107244"/>
                      <a:pt x="71273" y="128881"/>
                      <a:pt x="45615" y="128881"/>
                    </a:cubicBezTo>
                    <a:cubicBezTo>
                      <a:pt x="21857" y="127941"/>
                      <a:pt x="0" y="111007"/>
                      <a:pt x="0" y="809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A1FC082E-1DC3-0F2F-B0A2-6BB5E4D8C0B2}"/>
                  </a:ext>
                </a:extLst>
              </p:cNvPr>
              <p:cNvSpPr/>
              <p:nvPr/>
            </p:nvSpPr>
            <p:spPr>
              <a:xfrm>
                <a:off x="2603044" y="1342351"/>
                <a:ext cx="34211" cy="182503"/>
              </a:xfrm>
              <a:custGeom>
                <a:avLst/>
                <a:gdLst>
                  <a:gd name="connsiteX0" fmla="*/ 950 w 34211"/>
                  <a:gd name="connsiteY0" fmla="*/ 57385 h 182503"/>
                  <a:gd name="connsiteX1" fmla="*/ 33261 w 34211"/>
                  <a:gd name="connsiteY1" fmla="*/ 57385 h 182503"/>
                  <a:gd name="connsiteX2" fmla="*/ 33261 w 34211"/>
                  <a:gd name="connsiteY2" fmla="*/ 182504 h 182503"/>
                  <a:gd name="connsiteX3" fmla="*/ 950 w 34211"/>
                  <a:gd name="connsiteY3" fmla="*/ 182504 h 182503"/>
                  <a:gd name="connsiteX4" fmla="*/ 950 w 34211"/>
                  <a:gd name="connsiteY4" fmla="*/ 57385 h 182503"/>
                  <a:gd name="connsiteX5" fmla="*/ 17106 w 34211"/>
                  <a:gd name="connsiteY5" fmla="*/ 0 h 182503"/>
                  <a:gd name="connsiteX6" fmla="*/ 34211 w 34211"/>
                  <a:gd name="connsiteY6" fmla="*/ 16933 h 182503"/>
                  <a:gd name="connsiteX7" fmla="*/ 17106 w 34211"/>
                  <a:gd name="connsiteY7" fmla="*/ 33867 h 182503"/>
                  <a:gd name="connsiteX8" fmla="*/ 0 w 34211"/>
                  <a:gd name="connsiteY8" fmla="*/ 16933 h 182503"/>
                  <a:gd name="connsiteX9" fmla="*/ 17106 w 34211"/>
                  <a:gd name="connsiteY9" fmla="*/ 0 h 182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11" h="182503">
                    <a:moveTo>
                      <a:pt x="950" y="57385"/>
                    </a:moveTo>
                    <a:lnTo>
                      <a:pt x="33261" y="57385"/>
                    </a:lnTo>
                    <a:lnTo>
                      <a:pt x="33261" y="182504"/>
                    </a:lnTo>
                    <a:lnTo>
                      <a:pt x="950" y="182504"/>
                    </a:lnTo>
                    <a:lnTo>
                      <a:pt x="950" y="57385"/>
                    </a:lnTo>
                    <a:close/>
                    <a:moveTo>
                      <a:pt x="17106" y="0"/>
                    </a:moveTo>
                    <a:cubicBezTo>
                      <a:pt x="26609" y="0"/>
                      <a:pt x="34211" y="7526"/>
                      <a:pt x="34211" y="16933"/>
                    </a:cubicBezTo>
                    <a:cubicBezTo>
                      <a:pt x="34211" y="26341"/>
                      <a:pt x="26609" y="33867"/>
                      <a:pt x="17106" y="33867"/>
                    </a:cubicBezTo>
                    <a:cubicBezTo>
                      <a:pt x="7603" y="33867"/>
                      <a:pt x="0" y="26341"/>
                      <a:pt x="0" y="16933"/>
                    </a:cubicBezTo>
                    <a:cubicBezTo>
                      <a:pt x="0" y="7526"/>
                      <a:pt x="7603" y="0"/>
                      <a:pt x="17106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F46DC09-B7B3-6411-6766-C09D1A010B97}"/>
                  </a:ext>
                </a:extLst>
              </p:cNvPr>
              <p:cNvSpPr/>
              <p:nvPr/>
            </p:nvSpPr>
            <p:spPr>
              <a:xfrm>
                <a:off x="2652461" y="1395973"/>
                <a:ext cx="112136" cy="131703"/>
              </a:xfrm>
              <a:custGeom>
                <a:avLst/>
                <a:gdLst>
                  <a:gd name="connsiteX0" fmla="*/ 18056 w 112136"/>
                  <a:gd name="connsiteY0" fmla="*/ 86548 h 131703"/>
                  <a:gd name="connsiteX1" fmla="*/ 56068 w 112136"/>
                  <a:gd name="connsiteY1" fmla="*/ 104422 h 131703"/>
                  <a:gd name="connsiteX2" fmla="*/ 79826 w 112136"/>
                  <a:gd name="connsiteY2" fmla="*/ 93133 h 131703"/>
                  <a:gd name="connsiteX3" fmla="*/ 55118 w 112136"/>
                  <a:gd name="connsiteY3" fmla="*/ 79022 h 131703"/>
                  <a:gd name="connsiteX4" fmla="*/ 7602 w 112136"/>
                  <a:gd name="connsiteY4" fmla="*/ 39511 h 131703"/>
                  <a:gd name="connsiteX5" fmla="*/ 61770 w 112136"/>
                  <a:gd name="connsiteY5" fmla="*/ 0 h 131703"/>
                  <a:gd name="connsiteX6" fmla="*/ 109286 w 112136"/>
                  <a:gd name="connsiteY6" fmla="*/ 15052 h 131703"/>
                  <a:gd name="connsiteX7" fmla="*/ 93130 w 112136"/>
                  <a:gd name="connsiteY7" fmla="*/ 38570 h 131703"/>
                  <a:gd name="connsiteX8" fmla="*/ 61770 w 112136"/>
                  <a:gd name="connsiteY8" fmla="*/ 27281 h 131703"/>
                  <a:gd name="connsiteX9" fmla="*/ 38963 w 112136"/>
                  <a:gd name="connsiteY9" fmla="*/ 39511 h 131703"/>
                  <a:gd name="connsiteX10" fmla="*/ 69373 w 112136"/>
                  <a:gd name="connsiteY10" fmla="*/ 53622 h 131703"/>
                  <a:gd name="connsiteX11" fmla="*/ 112137 w 112136"/>
                  <a:gd name="connsiteY11" fmla="*/ 93133 h 131703"/>
                  <a:gd name="connsiteX12" fmla="*/ 57019 w 112136"/>
                  <a:gd name="connsiteY12" fmla="*/ 131704 h 131703"/>
                  <a:gd name="connsiteX13" fmla="*/ 0 w 112136"/>
                  <a:gd name="connsiteY13" fmla="*/ 109126 h 131703"/>
                  <a:gd name="connsiteX14" fmla="*/ 18056 w 112136"/>
                  <a:gd name="connsiteY14" fmla="*/ 8654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136" h="131703">
                    <a:moveTo>
                      <a:pt x="18056" y="86548"/>
                    </a:moveTo>
                    <a:cubicBezTo>
                      <a:pt x="18056" y="86548"/>
                      <a:pt x="35161" y="104422"/>
                      <a:pt x="56068" y="104422"/>
                    </a:cubicBezTo>
                    <a:cubicBezTo>
                      <a:pt x="69373" y="104422"/>
                      <a:pt x="79826" y="100659"/>
                      <a:pt x="79826" y="93133"/>
                    </a:cubicBezTo>
                    <a:cubicBezTo>
                      <a:pt x="79826" y="84667"/>
                      <a:pt x="74124" y="83726"/>
                      <a:pt x="55118" y="79022"/>
                    </a:cubicBezTo>
                    <a:cubicBezTo>
                      <a:pt x="30410" y="73378"/>
                      <a:pt x="7602" y="63030"/>
                      <a:pt x="7602" y="39511"/>
                    </a:cubicBezTo>
                    <a:cubicBezTo>
                      <a:pt x="7602" y="19756"/>
                      <a:pt x="27559" y="0"/>
                      <a:pt x="61770" y="0"/>
                    </a:cubicBezTo>
                    <a:cubicBezTo>
                      <a:pt x="90279" y="0"/>
                      <a:pt x="109286" y="15052"/>
                      <a:pt x="109286" y="15052"/>
                    </a:cubicBezTo>
                    <a:lnTo>
                      <a:pt x="93130" y="38570"/>
                    </a:lnTo>
                    <a:cubicBezTo>
                      <a:pt x="93130" y="38570"/>
                      <a:pt x="78876" y="27281"/>
                      <a:pt x="61770" y="27281"/>
                    </a:cubicBezTo>
                    <a:cubicBezTo>
                      <a:pt x="49416" y="27281"/>
                      <a:pt x="38963" y="31985"/>
                      <a:pt x="38963" y="39511"/>
                    </a:cubicBezTo>
                    <a:cubicBezTo>
                      <a:pt x="38963" y="47037"/>
                      <a:pt x="47516" y="48919"/>
                      <a:pt x="69373" y="53622"/>
                    </a:cubicBezTo>
                    <a:cubicBezTo>
                      <a:pt x="94081" y="59267"/>
                      <a:pt x="112137" y="66793"/>
                      <a:pt x="112137" y="93133"/>
                    </a:cubicBezTo>
                    <a:cubicBezTo>
                      <a:pt x="112137" y="114770"/>
                      <a:pt x="89329" y="131704"/>
                      <a:pt x="57019" y="131704"/>
                    </a:cubicBezTo>
                    <a:cubicBezTo>
                      <a:pt x="19957" y="131704"/>
                      <a:pt x="0" y="109126"/>
                      <a:pt x="0" y="109126"/>
                    </a:cubicBezTo>
                    <a:lnTo>
                      <a:pt x="18056" y="86548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6408700-B1AE-BE87-91FE-FDD9DEBCCA1D}"/>
                  </a:ext>
                </a:extLst>
              </p:cNvPr>
              <p:cNvSpPr/>
              <p:nvPr/>
            </p:nvSpPr>
            <p:spPr>
              <a:xfrm>
                <a:off x="2783603" y="1341410"/>
                <a:ext cx="34211" cy="183444"/>
              </a:xfrm>
              <a:custGeom>
                <a:avLst/>
                <a:gdLst>
                  <a:gd name="connsiteX0" fmla="*/ 950 w 34211"/>
                  <a:gd name="connsiteY0" fmla="*/ 58326 h 183444"/>
                  <a:gd name="connsiteX1" fmla="*/ 33261 w 34211"/>
                  <a:gd name="connsiteY1" fmla="*/ 58326 h 183444"/>
                  <a:gd name="connsiteX2" fmla="*/ 33261 w 34211"/>
                  <a:gd name="connsiteY2" fmla="*/ 183444 h 183444"/>
                  <a:gd name="connsiteX3" fmla="*/ 950 w 34211"/>
                  <a:gd name="connsiteY3" fmla="*/ 183444 h 183444"/>
                  <a:gd name="connsiteX4" fmla="*/ 950 w 34211"/>
                  <a:gd name="connsiteY4" fmla="*/ 58326 h 183444"/>
                  <a:gd name="connsiteX5" fmla="*/ 17105 w 34211"/>
                  <a:gd name="connsiteY5" fmla="*/ 0 h 183444"/>
                  <a:gd name="connsiteX6" fmla="*/ 34211 w 34211"/>
                  <a:gd name="connsiteY6" fmla="*/ 16933 h 183444"/>
                  <a:gd name="connsiteX7" fmla="*/ 17105 w 34211"/>
                  <a:gd name="connsiteY7" fmla="*/ 33867 h 183444"/>
                  <a:gd name="connsiteX8" fmla="*/ 0 w 34211"/>
                  <a:gd name="connsiteY8" fmla="*/ 16933 h 183444"/>
                  <a:gd name="connsiteX9" fmla="*/ 17105 w 34211"/>
                  <a:gd name="connsiteY9" fmla="*/ 0 h 1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11" h="183444">
                    <a:moveTo>
                      <a:pt x="950" y="58326"/>
                    </a:moveTo>
                    <a:lnTo>
                      <a:pt x="33261" y="58326"/>
                    </a:lnTo>
                    <a:lnTo>
                      <a:pt x="33261" y="183444"/>
                    </a:lnTo>
                    <a:lnTo>
                      <a:pt x="950" y="183444"/>
                    </a:lnTo>
                    <a:lnTo>
                      <a:pt x="950" y="58326"/>
                    </a:lnTo>
                    <a:close/>
                    <a:moveTo>
                      <a:pt x="17105" y="0"/>
                    </a:moveTo>
                    <a:cubicBezTo>
                      <a:pt x="26609" y="0"/>
                      <a:pt x="34211" y="7526"/>
                      <a:pt x="34211" y="16933"/>
                    </a:cubicBezTo>
                    <a:cubicBezTo>
                      <a:pt x="34211" y="26341"/>
                      <a:pt x="26609" y="33867"/>
                      <a:pt x="17105" y="33867"/>
                    </a:cubicBezTo>
                    <a:cubicBezTo>
                      <a:pt x="7602" y="33867"/>
                      <a:pt x="0" y="26341"/>
                      <a:pt x="0" y="16933"/>
                    </a:cubicBezTo>
                    <a:cubicBezTo>
                      <a:pt x="0" y="7526"/>
                      <a:pt x="7602" y="0"/>
                      <a:pt x="17105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6A9077-5E1F-EA51-C6D5-9BF7EC0AF3AE}"/>
                  </a:ext>
                </a:extLst>
              </p:cNvPr>
              <p:cNvSpPr/>
              <p:nvPr/>
            </p:nvSpPr>
            <p:spPr>
              <a:xfrm>
                <a:off x="2836821" y="1396914"/>
                <a:ext cx="129242" cy="131703"/>
              </a:xfrm>
              <a:custGeom>
                <a:avLst/>
                <a:gdLst>
                  <a:gd name="connsiteX0" fmla="*/ 96932 w 129242"/>
                  <a:gd name="connsiteY0" fmla="*/ 46096 h 131703"/>
                  <a:gd name="connsiteX1" fmla="*/ 66522 w 129242"/>
                  <a:gd name="connsiteY1" fmla="*/ 28222 h 131703"/>
                  <a:gd name="connsiteX2" fmla="*/ 31360 w 129242"/>
                  <a:gd name="connsiteY2" fmla="*/ 64911 h 131703"/>
                  <a:gd name="connsiteX3" fmla="*/ 66522 w 129242"/>
                  <a:gd name="connsiteY3" fmla="*/ 101600 h 131703"/>
                  <a:gd name="connsiteX4" fmla="*/ 96932 w 129242"/>
                  <a:gd name="connsiteY4" fmla="*/ 83726 h 131703"/>
                  <a:gd name="connsiteX5" fmla="*/ 96932 w 129242"/>
                  <a:gd name="connsiteY5" fmla="*/ 46096 h 131703"/>
                  <a:gd name="connsiteX6" fmla="*/ 129242 w 129242"/>
                  <a:gd name="connsiteY6" fmla="*/ 2822 h 131703"/>
                  <a:gd name="connsiteX7" fmla="*/ 129242 w 129242"/>
                  <a:gd name="connsiteY7" fmla="*/ 127941 h 131703"/>
                  <a:gd name="connsiteX8" fmla="*/ 99783 w 129242"/>
                  <a:gd name="connsiteY8" fmla="*/ 127941 h 131703"/>
                  <a:gd name="connsiteX9" fmla="*/ 99783 w 129242"/>
                  <a:gd name="connsiteY9" fmla="*/ 111948 h 131703"/>
                  <a:gd name="connsiteX10" fmla="*/ 61770 w 129242"/>
                  <a:gd name="connsiteY10" fmla="*/ 131704 h 131703"/>
                  <a:gd name="connsiteX11" fmla="*/ 0 w 129242"/>
                  <a:gd name="connsiteY11" fmla="*/ 65852 h 131703"/>
                  <a:gd name="connsiteX12" fmla="*/ 61770 w 129242"/>
                  <a:gd name="connsiteY12" fmla="*/ 0 h 131703"/>
                  <a:gd name="connsiteX13" fmla="*/ 99783 w 129242"/>
                  <a:gd name="connsiteY13" fmla="*/ 19756 h 131703"/>
                  <a:gd name="connsiteX14" fmla="*/ 99783 w 129242"/>
                  <a:gd name="connsiteY14" fmla="*/ 3763 h 131703"/>
                  <a:gd name="connsiteX15" fmla="*/ 129242 w 129242"/>
                  <a:gd name="connsiteY15" fmla="*/ 3763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242" h="131703">
                    <a:moveTo>
                      <a:pt x="96932" y="46096"/>
                    </a:moveTo>
                    <a:cubicBezTo>
                      <a:pt x="96932" y="46096"/>
                      <a:pt x="87429" y="28222"/>
                      <a:pt x="66522" y="28222"/>
                    </a:cubicBezTo>
                    <a:cubicBezTo>
                      <a:pt x="44665" y="28222"/>
                      <a:pt x="31360" y="44215"/>
                      <a:pt x="31360" y="64911"/>
                    </a:cubicBezTo>
                    <a:cubicBezTo>
                      <a:pt x="31360" y="85607"/>
                      <a:pt x="44665" y="101600"/>
                      <a:pt x="66522" y="101600"/>
                    </a:cubicBezTo>
                    <a:cubicBezTo>
                      <a:pt x="87429" y="101600"/>
                      <a:pt x="96932" y="83726"/>
                      <a:pt x="96932" y="83726"/>
                    </a:cubicBezTo>
                    <a:lnTo>
                      <a:pt x="96932" y="46096"/>
                    </a:lnTo>
                    <a:close/>
                    <a:moveTo>
                      <a:pt x="129242" y="2822"/>
                    </a:moveTo>
                    <a:lnTo>
                      <a:pt x="129242" y="127941"/>
                    </a:lnTo>
                    <a:lnTo>
                      <a:pt x="99783" y="127941"/>
                    </a:lnTo>
                    <a:lnTo>
                      <a:pt x="99783" y="111948"/>
                    </a:lnTo>
                    <a:cubicBezTo>
                      <a:pt x="99783" y="111948"/>
                      <a:pt x="88379" y="131704"/>
                      <a:pt x="61770" y="131704"/>
                    </a:cubicBez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F4FCB57E-1AF2-6EE8-8369-5D7D6C4D40A8}"/>
                  </a:ext>
                </a:extLst>
              </p:cNvPr>
              <p:cNvSpPr/>
              <p:nvPr/>
            </p:nvSpPr>
            <p:spPr>
              <a:xfrm>
                <a:off x="2991721" y="1395973"/>
                <a:ext cx="114037" cy="128881"/>
              </a:xfrm>
              <a:custGeom>
                <a:avLst/>
                <a:gdLst>
                  <a:gd name="connsiteX0" fmla="*/ 114037 w 114037"/>
                  <a:gd name="connsiteY0" fmla="*/ 47978 h 128881"/>
                  <a:gd name="connsiteX1" fmla="*/ 114037 w 114037"/>
                  <a:gd name="connsiteY1" fmla="*/ 128881 h 128881"/>
                  <a:gd name="connsiteX2" fmla="*/ 81727 w 114037"/>
                  <a:gd name="connsiteY2" fmla="*/ 128881 h 128881"/>
                  <a:gd name="connsiteX3" fmla="*/ 81727 w 114037"/>
                  <a:gd name="connsiteY3" fmla="*/ 55504 h 128881"/>
                  <a:gd name="connsiteX4" fmla="*/ 57019 w 114037"/>
                  <a:gd name="connsiteY4" fmla="*/ 30104 h 128881"/>
                  <a:gd name="connsiteX5" fmla="*/ 32310 w 114037"/>
                  <a:gd name="connsiteY5" fmla="*/ 46096 h 128881"/>
                  <a:gd name="connsiteX6" fmla="*/ 32310 w 114037"/>
                  <a:gd name="connsiteY6" fmla="*/ 128881 h 128881"/>
                  <a:gd name="connsiteX7" fmla="*/ 0 w 114037"/>
                  <a:gd name="connsiteY7" fmla="*/ 128881 h 128881"/>
                  <a:gd name="connsiteX8" fmla="*/ 0 w 114037"/>
                  <a:gd name="connsiteY8" fmla="*/ 3763 h 128881"/>
                  <a:gd name="connsiteX9" fmla="*/ 30410 w 114037"/>
                  <a:gd name="connsiteY9" fmla="*/ 3763 h 128881"/>
                  <a:gd name="connsiteX10" fmla="*/ 30410 w 114037"/>
                  <a:gd name="connsiteY10" fmla="*/ 21637 h 128881"/>
                  <a:gd name="connsiteX11" fmla="*/ 68422 w 114037"/>
                  <a:gd name="connsiteY11" fmla="*/ 0 h 128881"/>
                  <a:gd name="connsiteX12" fmla="*/ 114037 w 114037"/>
                  <a:gd name="connsiteY12" fmla="*/ 47978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114037" y="47978"/>
                    </a:moveTo>
                    <a:lnTo>
                      <a:pt x="114037" y="128881"/>
                    </a:lnTo>
                    <a:lnTo>
                      <a:pt x="81727" y="128881"/>
                    </a:lnTo>
                    <a:lnTo>
                      <a:pt x="81727" y="55504"/>
                    </a:lnTo>
                    <a:cubicBezTo>
                      <a:pt x="81727" y="37630"/>
                      <a:pt x="70323" y="30104"/>
                      <a:pt x="57019" y="30104"/>
                    </a:cubicBezTo>
                    <a:cubicBezTo>
                      <a:pt x="40863" y="30104"/>
                      <a:pt x="32310" y="46096"/>
                      <a:pt x="32310" y="46096"/>
                    </a:cubicBezTo>
                    <a:lnTo>
                      <a:pt x="32310" y="128881"/>
                    </a:lnTo>
                    <a:lnTo>
                      <a:pt x="0" y="128881"/>
                    </a:lnTo>
                    <a:lnTo>
                      <a:pt x="0" y="3763"/>
                    </a:lnTo>
                    <a:lnTo>
                      <a:pt x="30410" y="3763"/>
                    </a:lnTo>
                    <a:lnTo>
                      <a:pt x="30410" y="21637"/>
                    </a:lnTo>
                    <a:cubicBezTo>
                      <a:pt x="30410" y="21637"/>
                      <a:pt x="41814" y="0"/>
                      <a:pt x="68422" y="0"/>
                    </a:cubicBezTo>
                    <a:cubicBezTo>
                      <a:pt x="92180" y="0"/>
                      <a:pt x="114037" y="17874"/>
                      <a:pt x="114037" y="47978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7EBBD44B-8DFE-74B9-6216-7F09B0075A19}"/>
                  </a:ext>
                </a:extLst>
              </p:cNvPr>
              <p:cNvSpPr/>
              <p:nvPr/>
            </p:nvSpPr>
            <p:spPr>
              <a:xfrm>
                <a:off x="3123814" y="1396914"/>
                <a:ext cx="129242" cy="131703"/>
              </a:xfrm>
              <a:custGeom>
                <a:avLst/>
                <a:gdLst>
                  <a:gd name="connsiteX0" fmla="*/ 96932 w 129242"/>
                  <a:gd name="connsiteY0" fmla="*/ 46096 h 131703"/>
                  <a:gd name="connsiteX1" fmla="*/ 66522 w 129242"/>
                  <a:gd name="connsiteY1" fmla="*/ 28222 h 131703"/>
                  <a:gd name="connsiteX2" fmla="*/ 31360 w 129242"/>
                  <a:gd name="connsiteY2" fmla="*/ 64911 h 131703"/>
                  <a:gd name="connsiteX3" fmla="*/ 66522 w 129242"/>
                  <a:gd name="connsiteY3" fmla="*/ 101600 h 131703"/>
                  <a:gd name="connsiteX4" fmla="*/ 96932 w 129242"/>
                  <a:gd name="connsiteY4" fmla="*/ 83726 h 131703"/>
                  <a:gd name="connsiteX5" fmla="*/ 96932 w 129242"/>
                  <a:gd name="connsiteY5" fmla="*/ 46096 h 131703"/>
                  <a:gd name="connsiteX6" fmla="*/ 129242 w 129242"/>
                  <a:gd name="connsiteY6" fmla="*/ 2822 h 131703"/>
                  <a:gd name="connsiteX7" fmla="*/ 129242 w 129242"/>
                  <a:gd name="connsiteY7" fmla="*/ 127941 h 131703"/>
                  <a:gd name="connsiteX8" fmla="*/ 99783 w 129242"/>
                  <a:gd name="connsiteY8" fmla="*/ 127941 h 131703"/>
                  <a:gd name="connsiteX9" fmla="*/ 99783 w 129242"/>
                  <a:gd name="connsiteY9" fmla="*/ 111948 h 131703"/>
                  <a:gd name="connsiteX10" fmla="*/ 61770 w 129242"/>
                  <a:gd name="connsiteY10" fmla="*/ 131704 h 131703"/>
                  <a:gd name="connsiteX11" fmla="*/ 0 w 129242"/>
                  <a:gd name="connsiteY11" fmla="*/ 65852 h 131703"/>
                  <a:gd name="connsiteX12" fmla="*/ 61770 w 129242"/>
                  <a:gd name="connsiteY12" fmla="*/ 0 h 131703"/>
                  <a:gd name="connsiteX13" fmla="*/ 99783 w 129242"/>
                  <a:gd name="connsiteY13" fmla="*/ 19756 h 131703"/>
                  <a:gd name="connsiteX14" fmla="*/ 99783 w 129242"/>
                  <a:gd name="connsiteY14" fmla="*/ 3763 h 131703"/>
                  <a:gd name="connsiteX15" fmla="*/ 129242 w 129242"/>
                  <a:gd name="connsiteY15" fmla="*/ 3763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9242" h="131703">
                    <a:moveTo>
                      <a:pt x="96932" y="46096"/>
                    </a:moveTo>
                    <a:cubicBezTo>
                      <a:pt x="96932" y="46096"/>
                      <a:pt x="87429" y="28222"/>
                      <a:pt x="66522" y="28222"/>
                    </a:cubicBezTo>
                    <a:cubicBezTo>
                      <a:pt x="44665" y="28222"/>
                      <a:pt x="31360" y="44215"/>
                      <a:pt x="31360" y="64911"/>
                    </a:cubicBezTo>
                    <a:cubicBezTo>
                      <a:pt x="31360" y="85607"/>
                      <a:pt x="44665" y="101600"/>
                      <a:pt x="66522" y="101600"/>
                    </a:cubicBezTo>
                    <a:cubicBezTo>
                      <a:pt x="87429" y="101600"/>
                      <a:pt x="96932" y="83726"/>
                      <a:pt x="96932" y="83726"/>
                    </a:cubicBezTo>
                    <a:lnTo>
                      <a:pt x="96932" y="46096"/>
                    </a:lnTo>
                    <a:close/>
                    <a:moveTo>
                      <a:pt x="129242" y="2822"/>
                    </a:moveTo>
                    <a:lnTo>
                      <a:pt x="129242" y="127941"/>
                    </a:lnTo>
                    <a:lnTo>
                      <a:pt x="99783" y="127941"/>
                    </a:lnTo>
                    <a:lnTo>
                      <a:pt x="99783" y="111948"/>
                    </a:lnTo>
                    <a:cubicBezTo>
                      <a:pt x="99783" y="111948"/>
                      <a:pt x="88379" y="131704"/>
                      <a:pt x="61770" y="131704"/>
                    </a:cubicBez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C39E69B-D80C-F698-BA5E-256B63746F7F}"/>
                </a:ext>
              </a:extLst>
            </p:cNvPr>
            <p:cNvSpPr/>
            <p:nvPr/>
          </p:nvSpPr>
          <p:spPr>
            <a:xfrm>
              <a:off x="3356640" y="1339529"/>
              <a:ext cx="144447" cy="185325"/>
            </a:xfrm>
            <a:custGeom>
              <a:avLst/>
              <a:gdLst>
                <a:gd name="connsiteX0" fmla="*/ 112137 w 144447"/>
                <a:gd name="connsiteY0" fmla="*/ 0 h 185325"/>
                <a:gd name="connsiteX1" fmla="*/ 144447 w 144447"/>
                <a:gd name="connsiteY1" fmla="*/ 0 h 185325"/>
                <a:gd name="connsiteX2" fmla="*/ 144447 w 144447"/>
                <a:gd name="connsiteY2" fmla="*/ 185326 h 185325"/>
                <a:gd name="connsiteX3" fmla="*/ 112137 w 144447"/>
                <a:gd name="connsiteY3" fmla="*/ 185326 h 185325"/>
                <a:gd name="connsiteX4" fmla="*/ 112137 w 144447"/>
                <a:gd name="connsiteY4" fmla="*/ 105363 h 185325"/>
                <a:gd name="connsiteX5" fmla="*/ 32311 w 144447"/>
                <a:gd name="connsiteY5" fmla="*/ 105363 h 185325"/>
                <a:gd name="connsiteX6" fmla="*/ 32311 w 144447"/>
                <a:gd name="connsiteY6" fmla="*/ 185326 h 185325"/>
                <a:gd name="connsiteX7" fmla="*/ 0 w 144447"/>
                <a:gd name="connsiteY7" fmla="*/ 185326 h 185325"/>
                <a:gd name="connsiteX8" fmla="*/ 0 w 144447"/>
                <a:gd name="connsiteY8" fmla="*/ 0 h 185325"/>
                <a:gd name="connsiteX9" fmla="*/ 32311 w 144447"/>
                <a:gd name="connsiteY9" fmla="*/ 0 h 185325"/>
                <a:gd name="connsiteX10" fmla="*/ 32311 w 144447"/>
                <a:gd name="connsiteY10" fmla="*/ 75259 h 185325"/>
                <a:gd name="connsiteX11" fmla="*/ 112137 w 144447"/>
                <a:gd name="connsiteY11" fmla="*/ 75259 h 18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447" h="185325">
                  <a:moveTo>
                    <a:pt x="112137" y="0"/>
                  </a:moveTo>
                  <a:lnTo>
                    <a:pt x="144447" y="0"/>
                  </a:lnTo>
                  <a:lnTo>
                    <a:pt x="144447" y="185326"/>
                  </a:lnTo>
                  <a:lnTo>
                    <a:pt x="112137" y="185326"/>
                  </a:lnTo>
                  <a:lnTo>
                    <a:pt x="112137" y="105363"/>
                  </a:lnTo>
                  <a:lnTo>
                    <a:pt x="32311" y="105363"/>
                  </a:lnTo>
                  <a:lnTo>
                    <a:pt x="32311" y="185326"/>
                  </a:lnTo>
                  <a:lnTo>
                    <a:pt x="0" y="185326"/>
                  </a:lnTo>
                  <a:lnTo>
                    <a:pt x="0" y="0"/>
                  </a:lnTo>
                  <a:lnTo>
                    <a:pt x="32311" y="0"/>
                  </a:lnTo>
                  <a:lnTo>
                    <a:pt x="32311" y="75259"/>
                  </a:lnTo>
                  <a:lnTo>
                    <a:pt x="112137" y="75259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9" name="Graphic 36">
              <a:extLst>
                <a:ext uri="{FF2B5EF4-FFF2-40B4-BE49-F238E27FC236}">
                  <a16:creationId xmlns:a16="http://schemas.microsoft.com/office/drawing/2014/main" id="{2FFC6E7C-BECA-54B7-9543-A60E92D07B97}"/>
                </a:ext>
              </a:extLst>
            </p:cNvPr>
            <p:cNvGrpSpPr/>
            <p:nvPr/>
          </p:nvGrpSpPr>
          <p:grpSpPr>
            <a:xfrm>
              <a:off x="1538697" y="1263329"/>
              <a:ext cx="2715036" cy="326437"/>
              <a:chOff x="1538697" y="1263329"/>
              <a:chExt cx="2715036" cy="32643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3475C96-B6A9-AC3A-1738-5732A200967D}"/>
                  </a:ext>
                </a:extLst>
              </p:cNvPr>
              <p:cNvSpPr/>
              <p:nvPr/>
            </p:nvSpPr>
            <p:spPr>
              <a:xfrm>
                <a:off x="3521994" y="1395973"/>
                <a:ext cx="134944" cy="131703"/>
              </a:xfrm>
              <a:custGeom>
                <a:avLst/>
                <a:gdLst>
                  <a:gd name="connsiteX0" fmla="*/ 102634 w 134944"/>
                  <a:gd name="connsiteY0" fmla="*/ 65852 h 131703"/>
                  <a:gd name="connsiteX1" fmla="*/ 67472 w 134944"/>
                  <a:gd name="connsiteY1" fmla="*/ 29163 h 131703"/>
                  <a:gd name="connsiteX2" fmla="*/ 32310 w 134944"/>
                  <a:gd name="connsiteY2" fmla="*/ 65852 h 131703"/>
                  <a:gd name="connsiteX3" fmla="*/ 67472 w 134944"/>
                  <a:gd name="connsiteY3" fmla="*/ 102541 h 131703"/>
                  <a:gd name="connsiteX4" fmla="*/ 102634 w 134944"/>
                  <a:gd name="connsiteY4" fmla="*/ 65852 h 131703"/>
                  <a:gd name="connsiteX5" fmla="*/ 134944 w 134944"/>
                  <a:gd name="connsiteY5" fmla="*/ 65852 h 131703"/>
                  <a:gd name="connsiteX6" fmla="*/ 67472 w 134944"/>
                  <a:gd name="connsiteY6" fmla="*/ 131704 h 131703"/>
                  <a:gd name="connsiteX7" fmla="*/ 0 w 134944"/>
                  <a:gd name="connsiteY7" fmla="*/ 65852 h 131703"/>
                  <a:gd name="connsiteX8" fmla="*/ 67472 w 134944"/>
                  <a:gd name="connsiteY8" fmla="*/ 0 h 131703"/>
                  <a:gd name="connsiteX9" fmla="*/ 134944 w 134944"/>
                  <a:gd name="connsiteY9" fmla="*/ 65852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944" h="131703">
                    <a:moveTo>
                      <a:pt x="102634" y="65852"/>
                    </a:moveTo>
                    <a:cubicBezTo>
                      <a:pt x="102634" y="46096"/>
                      <a:pt x="89329" y="29163"/>
                      <a:pt x="67472" y="29163"/>
                    </a:cubicBezTo>
                    <a:cubicBezTo>
                      <a:pt x="45615" y="29163"/>
                      <a:pt x="32310" y="46096"/>
                      <a:pt x="32310" y="65852"/>
                    </a:cubicBezTo>
                    <a:cubicBezTo>
                      <a:pt x="32310" y="85607"/>
                      <a:pt x="45615" y="102541"/>
                      <a:pt x="67472" y="102541"/>
                    </a:cubicBezTo>
                    <a:cubicBezTo>
                      <a:pt x="89329" y="102541"/>
                      <a:pt x="102634" y="85607"/>
                      <a:pt x="102634" y="65852"/>
                    </a:cubicBezTo>
                    <a:moveTo>
                      <a:pt x="134944" y="65852"/>
                    </a:moveTo>
                    <a:cubicBezTo>
                      <a:pt x="134944" y="102541"/>
                      <a:pt x="104534" y="131704"/>
                      <a:pt x="67472" y="131704"/>
                    </a:cubicBezTo>
                    <a:cubicBezTo>
                      <a:pt x="30410" y="131704"/>
                      <a:pt x="0" y="102541"/>
                      <a:pt x="0" y="65852"/>
                    </a:cubicBezTo>
                    <a:cubicBezTo>
                      <a:pt x="0" y="29163"/>
                      <a:pt x="30410" y="0"/>
                      <a:pt x="67472" y="0"/>
                    </a:cubicBezTo>
                    <a:cubicBezTo>
                      <a:pt x="104534" y="0"/>
                      <a:pt x="134944" y="29163"/>
                      <a:pt x="134944" y="65852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E765B49-E44D-4249-3895-6E05B555004D}"/>
                  </a:ext>
                </a:extLst>
              </p:cNvPr>
              <p:cNvSpPr/>
              <p:nvPr/>
            </p:nvSpPr>
            <p:spPr>
              <a:xfrm>
                <a:off x="3673094" y="1399736"/>
                <a:ext cx="114037" cy="128881"/>
              </a:xfrm>
              <a:custGeom>
                <a:avLst/>
                <a:gdLst>
                  <a:gd name="connsiteX0" fmla="*/ 0 w 114037"/>
                  <a:gd name="connsiteY0" fmla="*/ 80904 h 128881"/>
                  <a:gd name="connsiteX1" fmla="*/ 0 w 114037"/>
                  <a:gd name="connsiteY1" fmla="*/ 0 h 128881"/>
                  <a:gd name="connsiteX2" fmla="*/ 32311 w 114037"/>
                  <a:gd name="connsiteY2" fmla="*/ 0 h 128881"/>
                  <a:gd name="connsiteX3" fmla="*/ 32311 w 114037"/>
                  <a:gd name="connsiteY3" fmla="*/ 72437 h 128881"/>
                  <a:gd name="connsiteX4" fmla="*/ 57019 w 114037"/>
                  <a:gd name="connsiteY4" fmla="*/ 98778 h 128881"/>
                  <a:gd name="connsiteX5" fmla="*/ 81727 w 114037"/>
                  <a:gd name="connsiteY5" fmla="*/ 83726 h 128881"/>
                  <a:gd name="connsiteX6" fmla="*/ 81727 w 114037"/>
                  <a:gd name="connsiteY6" fmla="*/ 0 h 128881"/>
                  <a:gd name="connsiteX7" fmla="*/ 114037 w 114037"/>
                  <a:gd name="connsiteY7" fmla="*/ 0 h 128881"/>
                  <a:gd name="connsiteX8" fmla="*/ 114037 w 114037"/>
                  <a:gd name="connsiteY8" fmla="*/ 125119 h 128881"/>
                  <a:gd name="connsiteX9" fmla="*/ 83627 w 114037"/>
                  <a:gd name="connsiteY9" fmla="*/ 125119 h 128881"/>
                  <a:gd name="connsiteX10" fmla="*/ 83627 w 114037"/>
                  <a:gd name="connsiteY10" fmla="*/ 107244 h 128881"/>
                  <a:gd name="connsiteX11" fmla="*/ 45615 w 114037"/>
                  <a:gd name="connsiteY11" fmla="*/ 128881 h 128881"/>
                  <a:gd name="connsiteX12" fmla="*/ 0 w 114037"/>
                  <a:gd name="connsiteY12" fmla="*/ 80904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0" y="80904"/>
                    </a:moveTo>
                    <a:lnTo>
                      <a:pt x="0" y="0"/>
                    </a:lnTo>
                    <a:lnTo>
                      <a:pt x="32311" y="0"/>
                    </a:lnTo>
                    <a:lnTo>
                      <a:pt x="32311" y="72437"/>
                    </a:lnTo>
                    <a:cubicBezTo>
                      <a:pt x="32311" y="91252"/>
                      <a:pt x="40863" y="98778"/>
                      <a:pt x="57019" y="98778"/>
                    </a:cubicBezTo>
                    <a:cubicBezTo>
                      <a:pt x="73174" y="98778"/>
                      <a:pt x="81727" y="83726"/>
                      <a:pt x="81727" y="83726"/>
                    </a:cubicBezTo>
                    <a:lnTo>
                      <a:pt x="81727" y="0"/>
                    </a:lnTo>
                    <a:lnTo>
                      <a:pt x="114037" y="0"/>
                    </a:lnTo>
                    <a:lnTo>
                      <a:pt x="114037" y="125119"/>
                    </a:lnTo>
                    <a:lnTo>
                      <a:pt x="83627" y="125119"/>
                    </a:lnTo>
                    <a:lnTo>
                      <a:pt x="83627" y="107244"/>
                    </a:lnTo>
                    <a:cubicBezTo>
                      <a:pt x="83627" y="107244"/>
                      <a:pt x="71273" y="128881"/>
                      <a:pt x="45615" y="128881"/>
                    </a:cubicBezTo>
                    <a:cubicBezTo>
                      <a:pt x="21857" y="127941"/>
                      <a:pt x="0" y="111007"/>
                      <a:pt x="0" y="809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4A05E88-BC83-62EA-A304-36B7223E1334}"/>
                  </a:ext>
                </a:extLst>
              </p:cNvPr>
              <p:cNvSpPr/>
              <p:nvPr/>
            </p:nvSpPr>
            <p:spPr>
              <a:xfrm>
                <a:off x="3802336" y="1395973"/>
                <a:ext cx="112136" cy="131703"/>
              </a:xfrm>
              <a:custGeom>
                <a:avLst/>
                <a:gdLst>
                  <a:gd name="connsiteX0" fmla="*/ 18056 w 112136"/>
                  <a:gd name="connsiteY0" fmla="*/ 86548 h 131703"/>
                  <a:gd name="connsiteX1" fmla="*/ 56068 w 112136"/>
                  <a:gd name="connsiteY1" fmla="*/ 104422 h 131703"/>
                  <a:gd name="connsiteX2" fmla="*/ 79826 w 112136"/>
                  <a:gd name="connsiteY2" fmla="*/ 93133 h 131703"/>
                  <a:gd name="connsiteX3" fmla="*/ 55118 w 112136"/>
                  <a:gd name="connsiteY3" fmla="*/ 79022 h 131703"/>
                  <a:gd name="connsiteX4" fmla="*/ 7603 w 112136"/>
                  <a:gd name="connsiteY4" fmla="*/ 39511 h 131703"/>
                  <a:gd name="connsiteX5" fmla="*/ 61770 w 112136"/>
                  <a:gd name="connsiteY5" fmla="*/ 0 h 131703"/>
                  <a:gd name="connsiteX6" fmla="*/ 109286 w 112136"/>
                  <a:gd name="connsiteY6" fmla="*/ 15052 h 131703"/>
                  <a:gd name="connsiteX7" fmla="*/ 93130 w 112136"/>
                  <a:gd name="connsiteY7" fmla="*/ 38570 h 131703"/>
                  <a:gd name="connsiteX8" fmla="*/ 61770 w 112136"/>
                  <a:gd name="connsiteY8" fmla="*/ 27281 h 131703"/>
                  <a:gd name="connsiteX9" fmla="*/ 38963 w 112136"/>
                  <a:gd name="connsiteY9" fmla="*/ 39511 h 131703"/>
                  <a:gd name="connsiteX10" fmla="*/ 69373 w 112136"/>
                  <a:gd name="connsiteY10" fmla="*/ 53622 h 131703"/>
                  <a:gd name="connsiteX11" fmla="*/ 112137 w 112136"/>
                  <a:gd name="connsiteY11" fmla="*/ 93133 h 131703"/>
                  <a:gd name="connsiteX12" fmla="*/ 57019 w 112136"/>
                  <a:gd name="connsiteY12" fmla="*/ 131704 h 131703"/>
                  <a:gd name="connsiteX13" fmla="*/ 0 w 112136"/>
                  <a:gd name="connsiteY13" fmla="*/ 109126 h 131703"/>
                  <a:gd name="connsiteX14" fmla="*/ 18056 w 112136"/>
                  <a:gd name="connsiteY14" fmla="*/ 86548 h 13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2136" h="131703">
                    <a:moveTo>
                      <a:pt x="18056" y="86548"/>
                    </a:moveTo>
                    <a:cubicBezTo>
                      <a:pt x="18056" y="86548"/>
                      <a:pt x="35161" y="104422"/>
                      <a:pt x="56068" y="104422"/>
                    </a:cubicBezTo>
                    <a:cubicBezTo>
                      <a:pt x="69373" y="104422"/>
                      <a:pt x="79826" y="100659"/>
                      <a:pt x="79826" y="93133"/>
                    </a:cubicBezTo>
                    <a:cubicBezTo>
                      <a:pt x="79826" y="84667"/>
                      <a:pt x="74124" y="83726"/>
                      <a:pt x="55118" y="79022"/>
                    </a:cubicBezTo>
                    <a:cubicBezTo>
                      <a:pt x="30410" y="73378"/>
                      <a:pt x="7603" y="63030"/>
                      <a:pt x="7603" y="39511"/>
                    </a:cubicBezTo>
                    <a:cubicBezTo>
                      <a:pt x="7603" y="19756"/>
                      <a:pt x="27559" y="0"/>
                      <a:pt x="61770" y="0"/>
                    </a:cubicBezTo>
                    <a:cubicBezTo>
                      <a:pt x="90279" y="0"/>
                      <a:pt x="109286" y="15052"/>
                      <a:pt x="109286" y="15052"/>
                    </a:cubicBezTo>
                    <a:lnTo>
                      <a:pt x="93130" y="38570"/>
                    </a:lnTo>
                    <a:cubicBezTo>
                      <a:pt x="93130" y="38570"/>
                      <a:pt x="78876" y="27281"/>
                      <a:pt x="61770" y="27281"/>
                    </a:cubicBezTo>
                    <a:cubicBezTo>
                      <a:pt x="49416" y="27281"/>
                      <a:pt x="38963" y="31985"/>
                      <a:pt x="38963" y="39511"/>
                    </a:cubicBezTo>
                    <a:cubicBezTo>
                      <a:pt x="38963" y="47037"/>
                      <a:pt x="47516" y="48919"/>
                      <a:pt x="69373" y="53622"/>
                    </a:cubicBezTo>
                    <a:cubicBezTo>
                      <a:pt x="94081" y="59267"/>
                      <a:pt x="112137" y="66793"/>
                      <a:pt x="112137" y="93133"/>
                    </a:cubicBezTo>
                    <a:cubicBezTo>
                      <a:pt x="112137" y="114770"/>
                      <a:pt x="89329" y="131704"/>
                      <a:pt x="57019" y="131704"/>
                    </a:cubicBezTo>
                    <a:cubicBezTo>
                      <a:pt x="19956" y="131704"/>
                      <a:pt x="0" y="109126"/>
                      <a:pt x="0" y="109126"/>
                    </a:cubicBezTo>
                    <a:lnTo>
                      <a:pt x="18056" y="86548"/>
                    </a:lnTo>
                    <a:close/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83EA54DE-C9B3-B600-0345-4A0EA77E65BC}"/>
                  </a:ext>
                </a:extLst>
              </p:cNvPr>
              <p:cNvSpPr/>
              <p:nvPr/>
            </p:nvSpPr>
            <p:spPr>
              <a:xfrm>
                <a:off x="3933399" y="1341410"/>
                <a:ext cx="34291" cy="183444"/>
              </a:xfrm>
              <a:custGeom>
                <a:avLst/>
                <a:gdLst>
                  <a:gd name="connsiteX0" fmla="*/ 1031 w 34291"/>
                  <a:gd name="connsiteY0" fmla="*/ 58326 h 183444"/>
                  <a:gd name="connsiteX1" fmla="*/ 33341 w 34291"/>
                  <a:gd name="connsiteY1" fmla="*/ 58326 h 183444"/>
                  <a:gd name="connsiteX2" fmla="*/ 33341 w 34291"/>
                  <a:gd name="connsiteY2" fmla="*/ 183444 h 183444"/>
                  <a:gd name="connsiteX3" fmla="*/ 1031 w 34291"/>
                  <a:gd name="connsiteY3" fmla="*/ 183444 h 183444"/>
                  <a:gd name="connsiteX4" fmla="*/ 1031 w 34291"/>
                  <a:gd name="connsiteY4" fmla="*/ 58326 h 183444"/>
                  <a:gd name="connsiteX5" fmla="*/ 17186 w 34291"/>
                  <a:gd name="connsiteY5" fmla="*/ 0 h 183444"/>
                  <a:gd name="connsiteX6" fmla="*/ 34291 w 34291"/>
                  <a:gd name="connsiteY6" fmla="*/ 16933 h 183444"/>
                  <a:gd name="connsiteX7" fmla="*/ 17186 w 34291"/>
                  <a:gd name="connsiteY7" fmla="*/ 33867 h 183444"/>
                  <a:gd name="connsiteX8" fmla="*/ 80 w 34291"/>
                  <a:gd name="connsiteY8" fmla="*/ 16933 h 183444"/>
                  <a:gd name="connsiteX9" fmla="*/ 17186 w 34291"/>
                  <a:gd name="connsiteY9" fmla="*/ 0 h 18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1" h="183444">
                    <a:moveTo>
                      <a:pt x="1031" y="58326"/>
                    </a:moveTo>
                    <a:lnTo>
                      <a:pt x="33341" y="58326"/>
                    </a:lnTo>
                    <a:lnTo>
                      <a:pt x="33341" y="183444"/>
                    </a:lnTo>
                    <a:lnTo>
                      <a:pt x="1031" y="183444"/>
                    </a:lnTo>
                    <a:lnTo>
                      <a:pt x="1031" y="58326"/>
                    </a:lnTo>
                    <a:close/>
                    <a:moveTo>
                      <a:pt x="17186" y="0"/>
                    </a:moveTo>
                    <a:cubicBezTo>
                      <a:pt x="26689" y="0"/>
                      <a:pt x="34291" y="7526"/>
                      <a:pt x="34291" y="16933"/>
                    </a:cubicBezTo>
                    <a:cubicBezTo>
                      <a:pt x="34291" y="26341"/>
                      <a:pt x="26689" y="33867"/>
                      <a:pt x="17186" y="33867"/>
                    </a:cubicBezTo>
                    <a:cubicBezTo>
                      <a:pt x="7683" y="33867"/>
                      <a:pt x="80" y="26341"/>
                      <a:pt x="80" y="16933"/>
                    </a:cubicBezTo>
                    <a:cubicBezTo>
                      <a:pt x="-870" y="7526"/>
                      <a:pt x="6732" y="0"/>
                      <a:pt x="17186" y="0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BC39B806-1753-5C90-1008-752CF42B919D}"/>
                  </a:ext>
                </a:extLst>
              </p:cNvPr>
              <p:cNvSpPr/>
              <p:nvPr/>
            </p:nvSpPr>
            <p:spPr>
              <a:xfrm>
                <a:off x="3993348" y="1395973"/>
                <a:ext cx="114037" cy="128881"/>
              </a:xfrm>
              <a:custGeom>
                <a:avLst/>
                <a:gdLst>
                  <a:gd name="connsiteX0" fmla="*/ 114037 w 114037"/>
                  <a:gd name="connsiteY0" fmla="*/ 47978 h 128881"/>
                  <a:gd name="connsiteX1" fmla="*/ 114037 w 114037"/>
                  <a:gd name="connsiteY1" fmla="*/ 128881 h 128881"/>
                  <a:gd name="connsiteX2" fmla="*/ 81727 w 114037"/>
                  <a:gd name="connsiteY2" fmla="*/ 128881 h 128881"/>
                  <a:gd name="connsiteX3" fmla="*/ 81727 w 114037"/>
                  <a:gd name="connsiteY3" fmla="*/ 55504 h 128881"/>
                  <a:gd name="connsiteX4" fmla="*/ 57019 w 114037"/>
                  <a:gd name="connsiteY4" fmla="*/ 30104 h 128881"/>
                  <a:gd name="connsiteX5" fmla="*/ 32310 w 114037"/>
                  <a:gd name="connsiteY5" fmla="*/ 46096 h 128881"/>
                  <a:gd name="connsiteX6" fmla="*/ 32310 w 114037"/>
                  <a:gd name="connsiteY6" fmla="*/ 128881 h 128881"/>
                  <a:gd name="connsiteX7" fmla="*/ 0 w 114037"/>
                  <a:gd name="connsiteY7" fmla="*/ 128881 h 128881"/>
                  <a:gd name="connsiteX8" fmla="*/ 0 w 114037"/>
                  <a:gd name="connsiteY8" fmla="*/ 3763 h 128881"/>
                  <a:gd name="connsiteX9" fmla="*/ 30410 w 114037"/>
                  <a:gd name="connsiteY9" fmla="*/ 3763 h 128881"/>
                  <a:gd name="connsiteX10" fmla="*/ 30410 w 114037"/>
                  <a:gd name="connsiteY10" fmla="*/ 21637 h 128881"/>
                  <a:gd name="connsiteX11" fmla="*/ 68422 w 114037"/>
                  <a:gd name="connsiteY11" fmla="*/ 0 h 128881"/>
                  <a:gd name="connsiteX12" fmla="*/ 114037 w 114037"/>
                  <a:gd name="connsiteY12" fmla="*/ 47978 h 12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4037" h="128881">
                    <a:moveTo>
                      <a:pt x="114037" y="47978"/>
                    </a:moveTo>
                    <a:lnTo>
                      <a:pt x="114037" y="128881"/>
                    </a:lnTo>
                    <a:lnTo>
                      <a:pt x="81727" y="128881"/>
                    </a:lnTo>
                    <a:lnTo>
                      <a:pt x="81727" y="55504"/>
                    </a:lnTo>
                    <a:cubicBezTo>
                      <a:pt x="81727" y="37630"/>
                      <a:pt x="70323" y="30104"/>
                      <a:pt x="57019" y="30104"/>
                    </a:cubicBezTo>
                    <a:cubicBezTo>
                      <a:pt x="40864" y="30104"/>
                      <a:pt x="32310" y="46096"/>
                      <a:pt x="32310" y="46096"/>
                    </a:cubicBezTo>
                    <a:lnTo>
                      <a:pt x="32310" y="128881"/>
                    </a:lnTo>
                    <a:lnTo>
                      <a:pt x="0" y="128881"/>
                    </a:lnTo>
                    <a:lnTo>
                      <a:pt x="0" y="3763"/>
                    </a:lnTo>
                    <a:lnTo>
                      <a:pt x="30410" y="3763"/>
                    </a:lnTo>
                    <a:lnTo>
                      <a:pt x="30410" y="21637"/>
                    </a:lnTo>
                    <a:cubicBezTo>
                      <a:pt x="30410" y="21637"/>
                      <a:pt x="41814" y="0"/>
                      <a:pt x="68422" y="0"/>
                    </a:cubicBezTo>
                    <a:cubicBezTo>
                      <a:pt x="92180" y="0"/>
                      <a:pt x="114037" y="17874"/>
                      <a:pt x="114037" y="47978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16E0BD53-832D-2786-F962-2AAE2DE27FBA}"/>
                  </a:ext>
                </a:extLst>
              </p:cNvPr>
              <p:cNvSpPr/>
              <p:nvPr/>
            </p:nvSpPr>
            <p:spPr>
              <a:xfrm>
                <a:off x="4124491" y="1395973"/>
                <a:ext cx="129241" cy="193792"/>
              </a:xfrm>
              <a:custGeom>
                <a:avLst/>
                <a:gdLst>
                  <a:gd name="connsiteX0" fmla="*/ 97882 w 129241"/>
                  <a:gd name="connsiteY0" fmla="*/ 47037 h 193792"/>
                  <a:gd name="connsiteX1" fmla="*/ 67472 w 129241"/>
                  <a:gd name="connsiteY1" fmla="*/ 29163 h 193792"/>
                  <a:gd name="connsiteX2" fmla="*/ 32310 w 129241"/>
                  <a:gd name="connsiteY2" fmla="*/ 65852 h 193792"/>
                  <a:gd name="connsiteX3" fmla="*/ 67472 w 129241"/>
                  <a:gd name="connsiteY3" fmla="*/ 102541 h 193792"/>
                  <a:gd name="connsiteX4" fmla="*/ 97882 w 129241"/>
                  <a:gd name="connsiteY4" fmla="*/ 84667 h 193792"/>
                  <a:gd name="connsiteX5" fmla="*/ 97882 w 129241"/>
                  <a:gd name="connsiteY5" fmla="*/ 47037 h 193792"/>
                  <a:gd name="connsiteX6" fmla="*/ 61770 w 129241"/>
                  <a:gd name="connsiteY6" fmla="*/ 131704 h 193792"/>
                  <a:gd name="connsiteX7" fmla="*/ 0 w 129241"/>
                  <a:gd name="connsiteY7" fmla="*/ 65852 h 193792"/>
                  <a:gd name="connsiteX8" fmla="*/ 61770 w 129241"/>
                  <a:gd name="connsiteY8" fmla="*/ 0 h 193792"/>
                  <a:gd name="connsiteX9" fmla="*/ 99783 w 129241"/>
                  <a:gd name="connsiteY9" fmla="*/ 19756 h 193792"/>
                  <a:gd name="connsiteX10" fmla="*/ 99783 w 129241"/>
                  <a:gd name="connsiteY10" fmla="*/ 3763 h 193792"/>
                  <a:gd name="connsiteX11" fmla="*/ 129242 w 129241"/>
                  <a:gd name="connsiteY11" fmla="*/ 3763 h 193792"/>
                  <a:gd name="connsiteX12" fmla="*/ 129242 w 129241"/>
                  <a:gd name="connsiteY12" fmla="*/ 130763 h 193792"/>
                  <a:gd name="connsiteX13" fmla="*/ 60820 w 129241"/>
                  <a:gd name="connsiteY13" fmla="*/ 193793 h 193792"/>
                  <a:gd name="connsiteX14" fmla="*/ 950 w 129241"/>
                  <a:gd name="connsiteY14" fmla="*/ 170274 h 193792"/>
                  <a:gd name="connsiteX15" fmla="*/ 19006 w 129241"/>
                  <a:gd name="connsiteY15" fmla="*/ 145815 h 193792"/>
                  <a:gd name="connsiteX16" fmla="*/ 60820 w 129241"/>
                  <a:gd name="connsiteY16" fmla="*/ 164630 h 193792"/>
                  <a:gd name="connsiteX17" fmla="*/ 96931 w 129241"/>
                  <a:gd name="connsiteY17" fmla="*/ 132644 h 193792"/>
                  <a:gd name="connsiteX18" fmla="*/ 96931 w 129241"/>
                  <a:gd name="connsiteY18" fmla="*/ 117593 h 193792"/>
                  <a:gd name="connsiteX19" fmla="*/ 61770 w 129241"/>
                  <a:gd name="connsiteY19" fmla="*/ 131704 h 193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9241" h="193792">
                    <a:moveTo>
                      <a:pt x="97882" y="47037"/>
                    </a:moveTo>
                    <a:cubicBezTo>
                      <a:pt x="97882" y="47037"/>
                      <a:pt x="88379" y="29163"/>
                      <a:pt x="67472" y="29163"/>
                    </a:cubicBezTo>
                    <a:cubicBezTo>
                      <a:pt x="45615" y="29163"/>
                      <a:pt x="32310" y="45156"/>
                      <a:pt x="32310" y="65852"/>
                    </a:cubicBezTo>
                    <a:cubicBezTo>
                      <a:pt x="32310" y="86548"/>
                      <a:pt x="45615" y="102541"/>
                      <a:pt x="67472" y="102541"/>
                    </a:cubicBezTo>
                    <a:cubicBezTo>
                      <a:pt x="88379" y="102541"/>
                      <a:pt x="97882" y="84667"/>
                      <a:pt x="97882" y="84667"/>
                    </a:cubicBezTo>
                    <a:lnTo>
                      <a:pt x="97882" y="47037"/>
                    </a:lnTo>
                    <a:close/>
                    <a:moveTo>
                      <a:pt x="61770" y="131704"/>
                    </a:moveTo>
                    <a:cubicBezTo>
                      <a:pt x="28509" y="131704"/>
                      <a:pt x="0" y="104422"/>
                      <a:pt x="0" y="65852"/>
                    </a:cubicBezTo>
                    <a:cubicBezTo>
                      <a:pt x="0" y="27281"/>
                      <a:pt x="28509" y="0"/>
                      <a:pt x="61770" y="0"/>
                    </a:cubicBezTo>
                    <a:cubicBezTo>
                      <a:pt x="88379" y="0"/>
                      <a:pt x="99783" y="19756"/>
                      <a:pt x="99783" y="19756"/>
                    </a:cubicBezTo>
                    <a:lnTo>
                      <a:pt x="99783" y="3763"/>
                    </a:lnTo>
                    <a:lnTo>
                      <a:pt x="129242" y="3763"/>
                    </a:lnTo>
                    <a:lnTo>
                      <a:pt x="129242" y="130763"/>
                    </a:lnTo>
                    <a:cubicBezTo>
                      <a:pt x="129242" y="174037"/>
                      <a:pt x="96931" y="193793"/>
                      <a:pt x="60820" y="193793"/>
                    </a:cubicBezTo>
                    <a:cubicBezTo>
                      <a:pt x="24708" y="193793"/>
                      <a:pt x="950" y="170274"/>
                      <a:pt x="950" y="170274"/>
                    </a:cubicBezTo>
                    <a:lnTo>
                      <a:pt x="19006" y="145815"/>
                    </a:lnTo>
                    <a:cubicBezTo>
                      <a:pt x="19006" y="145815"/>
                      <a:pt x="37062" y="164630"/>
                      <a:pt x="60820" y="164630"/>
                    </a:cubicBezTo>
                    <a:cubicBezTo>
                      <a:pt x="85528" y="164630"/>
                      <a:pt x="96931" y="151459"/>
                      <a:pt x="96931" y="132644"/>
                    </a:cubicBezTo>
                    <a:lnTo>
                      <a:pt x="96931" y="117593"/>
                    </a:lnTo>
                    <a:cubicBezTo>
                      <a:pt x="93130" y="121356"/>
                      <a:pt x="81726" y="131704"/>
                      <a:pt x="61770" y="131704"/>
                    </a:cubicBezTo>
                  </a:path>
                </a:pathLst>
              </a:custGeom>
              <a:solidFill>
                <a:srgbClr val="00B5BF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1409484-BFB7-E6D5-E59E-8A25FA1A2300}"/>
                  </a:ext>
                </a:extLst>
              </p:cNvPr>
              <p:cNvSpPr/>
              <p:nvPr/>
            </p:nvSpPr>
            <p:spPr>
              <a:xfrm>
                <a:off x="1538697" y="1263329"/>
                <a:ext cx="104534" cy="103481"/>
              </a:xfrm>
              <a:custGeom>
                <a:avLst/>
                <a:gdLst>
                  <a:gd name="connsiteX0" fmla="*/ 104534 w 104534"/>
                  <a:gd name="connsiteY0" fmla="*/ 51741 h 103481"/>
                  <a:gd name="connsiteX1" fmla="*/ 52267 w 104534"/>
                  <a:gd name="connsiteY1" fmla="*/ 103481 h 103481"/>
                  <a:gd name="connsiteX2" fmla="*/ 0 w 104534"/>
                  <a:gd name="connsiteY2" fmla="*/ 51741 h 103481"/>
                  <a:gd name="connsiteX3" fmla="*/ 51317 w 104534"/>
                  <a:gd name="connsiteY3" fmla="*/ 0 h 103481"/>
                  <a:gd name="connsiteX4" fmla="*/ 104534 w 104534"/>
                  <a:gd name="connsiteY4" fmla="*/ 51741 h 10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34" h="103481">
                    <a:moveTo>
                      <a:pt x="104534" y="51741"/>
                    </a:moveTo>
                    <a:cubicBezTo>
                      <a:pt x="104534" y="79963"/>
                      <a:pt x="80776" y="103481"/>
                      <a:pt x="52267" y="103481"/>
                    </a:cubicBezTo>
                    <a:cubicBezTo>
                      <a:pt x="23758" y="103481"/>
                      <a:pt x="0" y="79963"/>
                      <a:pt x="0" y="51741"/>
                    </a:cubicBezTo>
                    <a:cubicBezTo>
                      <a:pt x="0" y="23519"/>
                      <a:pt x="22807" y="0"/>
                      <a:pt x="51317" y="0"/>
                    </a:cubicBezTo>
                    <a:cubicBezTo>
                      <a:pt x="80776" y="0"/>
                      <a:pt x="104534" y="23519"/>
                      <a:pt x="104534" y="51741"/>
                    </a:cubicBezTo>
                  </a:path>
                </a:pathLst>
              </a:custGeom>
              <a:solidFill>
                <a:srgbClr val="356081"/>
              </a:solidFill>
              <a:ln w="94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B6ECE9D-B5B3-AD9F-0A2F-4C88549BF2E4}"/>
                </a:ext>
              </a:extLst>
            </p:cNvPr>
            <p:cNvSpPr/>
            <p:nvPr/>
          </p:nvSpPr>
          <p:spPr>
            <a:xfrm>
              <a:off x="1494983" y="1453358"/>
              <a:ext cx="191012" cy="288807"/>
            </a:xfrm>
            <a:custGeom>
              <a:avLst/>
              <a:gdLst>
                <a:gd name="connsiteX0" fmla="*/ 0 w 191012"/>
                <a:gd name="connsiteY0" fmla="*/ 72437 h 288807"/>
                <a:gd name="connsiteX1" fmla="*/ 0 w 191012"/>
                <a:gd name="connsiteY1" fmla="*/ 288807 h 288807"/>
                <a:gd name="connsiteX2" fmla="*/ 68422 w 191012"/>
                <a:gd name="connsiteY2" fmla="*/ 288807 h 288807"/>
                <a:gd name="connsiteX3" fmla="*/ 68422 w 191012"/>
                <a:gd name="connsiteY3" fmla="*/ 231422 h 288807"/>
                <a:gd name="connsiteX4" fmla="*/ 120689 w 191012"/>
                <a:gd name="connsiteY4" fmla="*/ 231422 h 288807"/>
                <a:gd name="connsiteX5" fmla="*/ 120689 w 191012"/>
                <a:gd name="connsiteY5" fmla="*/ 288807 h 288807"/>
                <a:gd name="connsiteX6" fmla="*/ 191012 w 191012"/>
                <a:gd name="connsiteY6" fmla="*/ 288807 h 288807"/>
                <a:gd name="connsiteX7" fmla="*/ 191012 w 191012"/>
                <a:gd name="connsiteY7" fmla="*/ 66793 h 288807"/>
                <a:gd name="connsiteX8" fmla="*/ 96932 w 191012"/>
                <a:gd name="connsiteY8" fmla="*/ 0 h 28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012" h="288807">
                  <a:moveTo>
                    <a:pt x="0" y="72437"/>
                  </a:moveTo>
                  <a:lnTo>
                    <a:pt x="0" y="288807"/>
                  </a:lnTo>
                  <a:lnTo>
                    <a:pt x="68422" y="288807"/>
                  </a:lnTo>
                  <a:lnTo>
                    <a:pt x="68422" y="231422"/>
                  </a:lnTo>
                  <a:lnTo>
                    <a:pt x="120689" y="231422"/>
                  </a:lnTo>
                  <a:lnTo>
                    <a:pt x="120689" y="288807"/>
                  </a:lnTo>
                  <a:lnTo>
                    <a:pt x="191012" y="288807"/>
                  </a:lnTo>
                  <a:lnTo>
                    <a:pt x="191012" y="66793"/>
                  </a:lnTo>
                  <a:lnTo>
                    <a:pt x="96932" y="0"/>
                  </a:lnTo>
                  <a:close/>
                </a:path>
              </a:pathLst>
            </a:custGeom>
            <a:solidFill>
              <a:srgbClr val="356081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ACA3F1-6562-BF19-7902-35012723580D}"/>
                </a:ext>
              </a:extLst>
            </p:cNvPr>
            <p:cNvSpPr/>
            <p:nvPr/>
          </p:nvSpPr>
          <p:spPr>
            <a:xfrm>
              <a:off x="1609020" y="1340469"/>
              <a:ext cx="371571" cy="401696"/>
            </a:xfrm>
            <a:custGeom>
              <a:avLst/>
              <a:gdLst>
                <a:gd name="connsiteX0" fmla="*/ 133043 w 371571"/>
                <a:gd name="connsiteY0" fmla="*/ 0 h 401696"/>
                <a:gd name="connsiteX1" fmla="*/ 1901 w 371571"/>
                <a:gd name="connsiteY1" fmla="*/ 98778 h 401696"/>
                <a:gd name="connsiteX2" fmla="*/ 0 w 371571"/>
                <a:gd name="connsiteY2" fmla="*/ 99719 h 401696"/>
                <a:gd name="connsiteX3" fmla="*/ 97882 w 371571"/>
                <a:gd name="connsiteY3" fmla="*/ 169333 h 401696"/>
                <a:gd name="connsiteX4" fmla="*/ 97882 w 371571"/>
                <a:gd name="connsiteY4" fmla="*/ 169333 h 401696"/>
                <a:gd name="connsiteX5" fmla="*/ 97882 w 371571"/>
                <a:gd name="connsiteY5" fmla="*/ 401696 h 401696"/>
                <a:gd name="connsiteX6" fmla="*/ 371571 w 371571"/>
                <a:gd name="connsiteY6" fmla="*/ 401696 h 401696"/>
                <a:gd name="connsiteX7" fmla="*/ 371571 w 371571"/>
                <a:gd name="connsiteY7" fmla="*/ 177800 h 40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571" h="401696">
                  <a:moveTo>
                    <a:pt x="133043" y="0"/>
                  </a:moveTo>
                  <a:lnTo>
                    <a:pt x="1901" y="98778"/>
                  </a:lnTo>
                  <a:lnTo>
                    <a:pt x="0" y="99719"/>
                  </a:lnTo>
                  <a:lnTo>
                    <a:pt x="97882" y="169333"/>
                  </a:lnTo>
                  <a:lnTo>
                    <a:pt x="97882" y="169333"/>
                  </a:lnTo>
                  <a:lnTo>
                    <a:pt x="97882" y="401696"/>
                  </a:lnTo>
                  <a:lnTo>
                    <a:pt x="371571" y="401696"/>
                  </a:lnTo>
                  <a:lnTo>
                    <a:pt x="371571" y="177800"/>
                  </a:lnTo>
                  <a:close/>
                </a:path>
              </a:pathLst>
            </a:custGeom>
            <a:solidFill>
              <a:srgbClr val="00B5BF"/>
            </a:solidFill>
            <a:ln w="94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05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3" r:id="rId2"/>
    <p:sldLayoutId id="2147483969" r:id="rId3"/>
    <p:sldLayoutId id="2147483976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95" r:id="rId10"/>
    <p:sldLayoutId id="2147483985" r:id="rId11"/>
    <p:sldLayoutId id="2147483996" r:id="rId12"/>
    <p:sldLayoutId id="2147483987" r:id="rId13"/>
    <p:sldLayoutId id="2147484017" r:id="rId14"/>
    <p:sldLayoutId id="2147484021" r:id="rId15"/>
  </p:sldLayoutIdLst>
  <p:hf sldNum="0" hdr="0" dt="0"/>
  <p:txStyles>
    <p:titleStyle>
      <a:lvl1pPr eaLnBrk="1" hangingPunct="1">
        <a:lnSpc>
          <a:spcPct val="90000"/>
        </a:lnSpc>
        <a:defRPr lang="en-US" sz="4400" b="1" i="0" cap="all" spc="0" baseline="0">
          <a:solidFill>
            <a:schemeClr val="tx2"/>
          </a:solidFill>
          <a:latin typeface="+mj-lt"/>
          <a:ea typeface="+mj-ea"/>
          <a:cs typeface="Gotham-Book"/>
        </a:defRPr>
      </a:lvl1pPr>
    </p:titleStyle>
    <p:bodyStyle>
      <a:lvl1pPr marL="0" eaLnBrk="1" hangingPunct="1">
        <a:lnSpc>
          <a:spcPct val="100000"/>
        </a:lnSpc>
        <a:spcBef>
          <a:spcPts val="600"/>
        </a:spcBef>
        <a:spcAft>
          <a:spcPts val="600"/>
        </a:spcAft>
        <a:defRPr lang="en-US" sz="1800" spc="50" baseline="0" dirty="0">
          <a:solidFill>
            <a:schemeClr val="tx1"/>
          </a:solidFill>
          <a:latin typeface="+mn-lt"/>
          <a:ea typeface="+mn-ea"/>
          <a:cs typeface="Gotham-Book"/>
        </a:defRPr>
      </a:lvl1pPr>
      <a:lvl2pPr marL="228600" indent="-228600" eaLnBrk="1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b="0" i="0" spc="50" baseline="0" dirty="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457200" indent="-228600" eaLnBrk="1" hangingPunct="1">
        <a:lnSpc>
          <a:spcPct val="100000"/>
        </a:lnSpc>
        <a:spcBef>
          <a:spcPts val="600"/>
        </a:spcBef>
        <a:spcAft>
          <a:spcPts val="600"/>
        </a:spcAft>
        <a:buFont typeface="System Font Regular"/>
        <a:buChar char="-"/>
        <a:defRPr sz="1800" b="0" i="0" spc="50" baseline="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0" eaLnBrk="1" hangingPunct="1">
        <a:lnSpc>
          <a:spcPct val="100000"/>
        </a:lnSpc>
        <a:spcBef>
          <a:spcPts val="600"/>
        </a:spcBef>
        <a:spcAft>
          <a:spcPts val="600"/>
        </a:spcAft>
        <a:defRPr lang="en-US" sz="1800" b="1" i="0" cap="all" spc="100" baseline="0" dirty="0">
          <a:solidFill>
            <a:schemeClr val="tx2"/>
          </a:solidFill>
          <a:latin typeface="+mn-lt"/>
          <a:ea typeface="+mn-ea"/>
          <a:cs typeface="Gotham-Book"/>
        </a:defRPr>
      </a:lvl4pPr>
      <a:lvl5pPr marL="0" eaLnBrk="1" hangingPunct="1">
        <a:lnSpc>
          <a:spcPct val="90000"/>
        </a:lnSpc>
        <a:spcBef>
          <a:spcPts val="600"/>
        </a:spcBef>
        <a:spcAft>
          <a:spcPts val="600"/>
        </a:spcAft>
        <a:defRPr lang="en-US" sz="2800" b="0" i="0" cap="none" spc="50" baseline="0" dirty="0">
          <a:solidFill>
            <a:schemeClr val="tx2"/>
          </a:solidFill>
          <a:latin typeface="+mn-lt"/>
          <a:ea typeface="+mn-ea"/>
          <a:cs typeface="Gotham-Book"/>
        </a:defRPr>
      </a:lvl5pPr>
      <a:lvl6pPr marL="0" eaLnBrk="1" hangingPunct="1">
        <a:lnSpc>
          <a:spcPct val="90000"/>
        </a:lnSpc>
        <a:spcBef>
          <a:spcPts val="600"/>
        </a:spcBef>
        <a:spcAft>
          <a:spcPts val="0"/>
        </a:spcAft>
        <a:defRPr sz="4400" b="1" i="0" cap="all" spc="0" baseline="0">
          <a:solidFill>
            <a:schemeClr val="tx2"/>
          </a:solidFill>
          <a:latin typeface="+mn-lt"/>
          <a:ea typeface="+mn-ea"/>
          <a:cs typeface="+mn-cs"/>
        </a:defRPr>
      </a:lvl6pPr>
      <a:lvl7pPr marL="0" eaLnBrk="1" hangingPunct="1">
        <a:lnSpc>
          <a:spcPct val="90000"/>
        </a:lnSpc>
        <a:spcBef>
          <a:spcPts val="600"/>
        </a:spcBef>
        <a:spcAft>
          <a:spcPts val="1200"/>
        </a:spcAft>
        <a:defRPr sz="6000" b="0" i="0" cap="none" spc="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eaLnBrk="1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b="0" i="0" cap="all" spc="100" baseline="0">
          <a:solidFill>
            <a:schemeClr val="tx1"/>
          </a:solidFill>
          <a:latin typeface="+mn-lt"/>
          <a:ea typeface="+mn-ea"/>
          <a:cs typeface="Gotham Book" pitchFamily="2" charset="0"/>
        </a:defRPr>
      </a:lvl8pPr>
      <a:lvl9pPr marL="0" eaLnBrk="1" hangingPunct="1">
        <a:lnSpc>
          <a:spcPct val="100000"/>
        </a:lnSpc>
        <a:spcBef>
          <a:spcPts val="600"/>
        </a:spcBef>
        <a:spcAft>
          <a:spcPts val="600"/>
        </a:spcAft>
        <a:defRPr sz="800" b="0" i="0" cap="all" spc="100" baseline="0">
          <a:solidFill>
            <a:schemeClr val="tx1"/>
          </a:solidFill>
          <a:latin typeface="+mn-lt"/>
          <a:ea typeface="+mn-ea"/>
          <a:cs typeface="Gotham Book" pitchFamily="2" charset="0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 userDrawn="1">
          <p15:clr>
            <a:srgbClr val="FFFFFF"/>
          </p15:clr>
        </p15:guide>
        <p15:guide id="4" orient="horz" pos="4176" userDrawn="1">
          <p15:clr>
            <a:srgbClr val="FFFFFF"/>
          </p15:clr>
        </p15:guide>
        <p15:guide id="5" pos="144" userDrawn="1">
          <p15:clr>
            <a:srgbClr val="FFFFFF"/>
          </p15:clr>
        </p15:guide>
        <p15:guide id="6" pos="7536" userDrawn="1">
          <p15:clr>
            <a:srgbClr val="FFFFFF"/>
          </p15:clr>
        </p15:guide>
        <p15:guide id="9" pos="7104" userDrawn="1">
          <p15:clr>
            <a:srgbClr val="FFFFFF"/>
          </p15:clr>
        </p15:guide>
        <p15:guide id="10" pos="576" userDrawn="1">
          <p15:clr>
            <a:srgbClr val="FFFFFF"/>
          </p15:clr>
        </p15:guide>
        <p15:guide id="11" pos="288" userDrawn="1">
          <p15:clr>
            <a:srgbClr val="F26B43"/>
          </p15:clr>
        </p15:guide>
        <p15:guide id="12" orient="horz" pos="288" userDrawn="1">
          <p15:clr>
            <a:srgbClr val="F26B43"/>
          </p15:clr>
        </p15:guide>
        <p15:guide id="13" pos="7392" userDrawn="1">
          <p15:clr>
            <a:srgbClr val="F26B43"/>
          </p15:clr>
        </p15:guide>
        <p15:guide id="14" orient="horz" pos="4032" userDrawn="1">
          <p15:clr>
            <a:srgbClr val="F26B43"/>
          </p15:clr>
        </p15:guide>
        <p15:guide id="15" orient="horz" pos="648" userDrawn="1">
          <p15:clr>
            <a:srgbClr val="A4A3A4"/>
          </p15:clr>
        </p15:guide>
        <p15:guide id="16" orient="horz" pos="3408" userDrawn="1">
          <p15:clr>
            <a:srgbClr val="FFFFFF"/>
          </p15:clr>
        </p15:guide>
        <p15:guide id="17" orient="horz" pos="3552" userDrawn="1">
          <p15:clr>
            <a:srgbClr val="FF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svg"/><Relationship Id="rId5" Type="http://schemas.openxmlformats.org/officeDocument/2006/relationships/image" Target="../media/image18.png"/><Relationship Id="rId10" Type="http://schemas.openxmlformats.org/officeDocument/2006/relationships/image" Target="../media/image19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32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isasterrecovery@lhc.la.g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RRDP@LHC.LA.GOV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1A275-AEA0-F409-B64B-BFC8C5C03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F9113-2F35-DD01-A46A-D5EEDA129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6600" dirty="0"/>
              <a:t>Rental restoration and development program</a:t>
            </a:r>
          </a:p>
        </p:txBody>
      </p:sp>
    </p:spTree>
    <p:extLst>
      <p:ext uri="{BB962C8B-B14F-4D97-AF65-F5344CB8AC3E}">
        <p14:creationId xmlns:p14="http://schemas.microsoft.com/office/powerpoint/2010/main" val="325156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5648-CC81-877F-FF5E-0C8141F441BD}"/>
              </a:ext>
            </a:extLst>
          </p:cNvPr>
          <p:cNvSpPr txBox="1"/>
          <p:nvPr/>
        </p:nvSpPr>
        <p:spPr>
          <a:xfrm>
            <a:off x="6323932" y="8335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*As defined by HUD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B8FBA79-B567-2162-CCB4-ACDFB6CC5FEF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1541961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Program </a:t>
            </a:r>
          </a:p>
          <a:p>
            <a:r>
              <a:rPr lang="en-US" kern="0" dirty="0"/>
              <a:t>eligibility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BED76-1FB8-5A8E-6ED2-DE57A02305B3}"/>
              </a:ext>
            </a:extLst>
          </p:cNvPr>
          <p:cNvSpPr txBox="1"/>
          <p:nvPr/>
        </p:nvSpPr>
        <p:spPr>
          <a:xfrm>
            <a:off x="438150" y="1794753"/>
            <a:ext cx="10763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FEMA Disaster-Declared Parishes: 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Hurricane Ida and May 2021 Floods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167D-76C0-3BB9-A215-3F681046667D}"/>
              </a:ext>
            </a:extLst>
          </p:cNvPr>
          <p:cNvSpPr txBox="1">
            <a:spLocks/>
          </p:cNvSpPr>
          <p:nvPr/>
        </p:nvSpPr>
        <p:spPr>
          <a:xfrm>
            <a:off x="609600" y="2667000"/>
            <a:ext cx="5003800" cy="2267828"/>
          </a:xfrm>
          <a:prstGeom prst="rect">
            <a:avLst/>
          </a:prstGeom>
        </p:spPr>
        <p:txBody>
          <a:bodyPr vert="horz" lIns="0" tIns="45720" rIns="91440" bIns="45720" numCol="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Ascension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Assumption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Calcasieu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East Baton Rouge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East Feliciana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Iberia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Iberville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Jefferson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Lafayette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Lafourche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Livingston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Orleans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Plaquemines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Pointe Coupee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Bernard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Charles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Helena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James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John the Baptist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Martin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Mary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Tammany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Tangipahoa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Terrebonne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Washington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West Baton Rouge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West Feliciana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C238C96-587E-9A88-E9A5-287C1BF6A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2" t="21110" r="13333" b="12222"/>
          <a:stretch/>
        </p:blipFill>
        <p:spPr>
          <a:xfrm>
            <a:off x="5228117" y="385274"/>
            <a:ext cx="6496050" cy="58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1541961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Program </a:t>
            </a:r>
          </a:p>
          <a:p>
            <a:r>
              <a:rPr lang="en-US" kern="0" dirty="0"/>
              <a:t>eligibility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DCBA5-E1F3-DF1A-972C-DC5A5C331415}"/>
              </a:ext>
            </a:extLst>
          </p:cNvPr>
          <p:cNvSpPr txBox="1"/>
          <p:nvPr/>
        </p:nvSpPr>
        <p:spPr>
          <a:xfrm>
            <a:off x="438150" y="1794753"/>
            <a:ext cx="10763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Most Impacted &amp; Distressed Areas: 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Hurricane Ida and May 2021 Floods*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F9CB8FD-4706-1E1B-F4AD-AD21F49AAF93}"/>
              </a:ext>
            </a:extLst>
          </p:cNvPr>
          <p:cNvSpPr txBox="1">
            <a:spLocks/>
          </p:cNvSpPr>
          <p:nvPr/>
        </p:nvSpPr>
        <p:spPr>
          <a:xfrm>
            <a:off x="609600" y="2616529"/>
            <a:ext cx="5718109" cy="2267828"/>
          </a:xfrm>
          <a:prstGeom prst="rect">
            <a:avLst/>
          </a:prstGeom>
        </p:spPr>
        <p:txBody>
          <a:bodyPr vert="horz" lIns="0" tIns="45720" rIns="91440" bIns="45720" numCol="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Ascension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Assumption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Calcasieu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East Baton Rouge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Jefferson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Lafourche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Livingston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Orleans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Plaquemines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Bernard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Charles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Helena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James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John the Baptist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Mary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Tammany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Tangipahoa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Terrebonne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Washington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Iberville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(Only 70764 &amp; 70788)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West Baton Rouge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(Only 70767</a:t>
            </a:r>
            <a:r>
              <a:rPr lang="en-US" sz="1600" i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5648-CC81-877F-FF5E-0C8141F441BD}"/>
              </a:ext>
            </a:extLst>
          </p:cNvPr>
          <p:cNvSpPr txBox="1"/>
          <p:nvPr/>
        </p:nvSpPr>
        <p:spPr>
          <a:xfrm>
            <a:off x="457200" y="540123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*As defined by HUD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1501ED4-F329-93F4-4CDA-8817702D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37" y="554077"/>
            <a:ext cx="6096000" cy="55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4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55810" y="436103"/>
            <a:ext cx="11734800" cy="8217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sz="3600" kern="0" dirty="0"/>
              <a:t>OWNERSHIP REQUIREMENTS BY ELIGIBLE BORROWERS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AAE9A-1789-E5BA-07FF-05ADFDCA8BA4}"/>
              </a:ext>
            </a:extLst>
          </p:cNvPr>
          <p:cNvSpPr/>
          <p:nvPr/>
        </p:nvSpPr>
        <p:spPr>
          <a:xfrm>
            <a:off x="3351410" y="1386265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4F8B54-ABAE-828C-2146-C3573C097CB5}"/>
              </a:ext>
            </a:extLst>
          </p:cNvPr>
          <p:cNvSpPr/>
          <p:nvPr/>
        </p:nvSpPr>
        <p:spPr>
          <a:xfrm>
            <a:off x="6091038" y="3671702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BE4E-DA6D-42F9-BE81-12961E65B84E}"/>
              </a:ext>
            </a:extLst>
          </p:cNvPr>
          <p:cNvSpPr/>
          <p:nvPr/>
        </p:nvSpPr>
        <p:spPr>
          <a:xfrm>
            <a:off x="455810" y="3671702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6D49EFF-A9E6-8B09-12BE-B4D765D3564F}"/>
              </a:ext>
            </a:extLst>
          </p:cNvPr>
          <p:cNvSpPr txBox="1">
            <a:spLocks/>
          </p:cNvSpPr>
          <p:nvPr/>
        </p:nvSpPr>
        <p:spPr>
          <a:xfrm>
            <a:off x="6605390" y="3808741"/>
            <a:ext cx="4460477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ALL OWNERS MUST SIGN THE APPLICATION, LOAN AND PROGRAM DOCUMENTS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611F9D-7799-96D5-056F-D667A6DC1430}"/>
              </a:ext>
            </a:extLst>
          </p:cNvPr>
          <p:cNvSpPr txBox="1">
            <a:spLocks/>
          </p:cNvSpPr>
          <p:nvPr/>
        </p:nvSpPr>
        <p:spPr>
          <a:xfrm>
            <a:off x="3543299" y="1511525"/>
            <a:ext cx="51054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ANY PUBLIC, PRIVATE, FOR-PROFIT, OR NON-PROFIT ENTITY MUST OWN THE SUBJECT PROPERTY AT THE TIME OF APPLICATION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22EE3-D7CB-76EC-B27F-B05D1E4FC5A4}"/>
              </a:ext>
            </a:extLst>
          </p:cNvPr>
          <p:cNvSpPr txBox="1">
            <a:spLocks/>
          </p:cNvSpPr>
          <p:nvPr/>
        </p:nvSpPr>
        <p:spPr>
          <a:xfrm>
            <a:off x="1116211" y="3808742"/>
            <a:ext cx="4460477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TITLE SUBMITTED MUST REMAIN IN THE NAME OF THE BORROWER UNTIL THE END OF THE AWARDS PROCESS, UP TO AND INCLUDING EXECUTION OF CLOSING DOCUMENTS</a:t>
            </a:r>
          </a:p>
          <a:p>
            <a:pPr algn="ctr"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9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9325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PROPERTY ELIGIBILITY REQUIREMENTS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AAE9A-1789-E5BA-07FF-05ADFDCA8BA4}"/>
              </a:ext>
            </a:extLst>
          </p:cNvPr>
          <p:cNvSpPr/>
          <p:nvPr/>
        </p:nvSpPr>
        <p:spPr>
          <a:xfrm>
            <a:off x="457200" y="1371475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4F8B54-ABAE-828C-2146-C3573C097CB5}"/>
              </a:ext>
            </a:extLst>
          </p:cNvPr>
          <p:cNvSpPr/>
          <p:nvPr/>
        </p:nvSpPr>
        <p:spPr>
          <a:xfrm>
            <a:off x="6245623" y="1371474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BE4E-DA6D-42F9-BE81-12961E65B84E}"/>
              </a:ext>
            </a:extLst>
          </p:cNvPr>
          <p:cNvSpPr/>
          <p:nvPr/>
        </p:nvSpPr>
        <p:spPr>
          <a:xfrm>
            <a:off x="455810" y="3657600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CDFA01-2C6E-66CC-45FE-5016EF33CA5F}"/>
              </a:ext>
            </a:extLst>
          </p:cNvPr>
          <p:cNvSpPr/>
          <p:nvPr/>
        </p:nvSpPr>
        <p:spPr>
          <a:xfrm>
            <a:off x="6245621" y="3657599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BE44EB8-1342-2FE3-CF9D-279B6B835236}"/>
              </a:ext>
            </a:extLst>
          </p:cNvPr>
          <p:cNvSpPr txBox="1">
            <a:spLocks/>
          </p:cNvSpPr>
          <p:nvPr/>
        </p:nvSpPr>
        <p:spPr>
          <a:xfrm>
            <a:off x="647699" y="3771200"/>
            <a:ext cx="51054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MUST BE A RESIDENTIAL RENTAL STRUCTURE NOT-TO-EXCEED 7 UNITS</a:t>
            </a:r>
          </a:p>
          <a:p>
            <a:pPr algn="ctr"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PROPERTIES WITH MORE THAN 7 UNITS CONTAINED WITHIN A SINGLE STRUCTURE ARE INELIGIBLE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6D49EFF-A9E6-8B09-12BE-B4D765D3564F}"/>
              </a:ext>
            </a:extLst>
          </p:cNvPr>
          <p:cNvSpPr txBox="1">
            <a:spLocks/>
          </p:cNvSpPr>
          <p:nvPr/>
        </p:nvSpPr>
        <p:spPr>
          <a:xfrm>
            <a:off x="6436123" y="1499176"/>
            <a:ext cx="51054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MUST BE A SITE-BUILT </a:t>
            </a:r>
          </a:p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OR MODULAR HOME THAT MEET THE LOCAL AND STATE BUILDING CODES</a:t>
            </a:r>
          </a:p>
          <a:p>
            <a:pPr algn="ctr"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F611F9D-7799-96D5-056F-D667A6DC1430}"/>
              </a:ext>
            </a:extLst>
          </p:cNvPr>
          <p:cNvSpPr txBox="1">
            <a:spLocks/>
          </p:cNvSpPr>
          <p:nvPr/>
        </p:nvSpPr>
        <p:spPr>
          <a:xfrm>
            <a:off x="647699" y="1499176"/>
            <a:ext cx="51054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MUST BE LOCATED IN ONE OF THE ELIGIBLE PARISHES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504ABB3-D3FC-CA62-7AD2-F6F1EC2268D4}"/>
              </a:ext>
            </a:extLst>
          </p:cNvPr>
          <p:cNvSpPr txBox="1">
            <a:spLocks/>
          </p:cNvSpPr>
          <p:nvPr/>
        </p:nvSpPr>
        <p:spPr>
          <a:xfrm>
            <a:off x="6436123" y="3771201"/>
            <a:ext cx="51054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ALL ASSISTED UNITS MUST HAVE BEEN VACANT AS OF FEB. 27, 2023, AND MUST REMAIN VACANT THROUGHOUT THE APPLICATION AND CONSTRUCTION PERIOD</a:t>
            </a:r>
          </a:p>
        </p:txBody>
      </p:sp>
    </p:spTree>
    <p:extLst>
      <p:ext uri="{BB962C8B-B14F-4D97-AF65-F5344CB8AC3E}">
        <p14:creationId xmlns:p14="http://schemas.microsoft.com/office/powerpoint/2010/main" val="327775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8217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sz="3600" dirty="0"/>
              <a:t>Minimum construction requirements</a:t>
            </a:r>
            <a:endParaRPr lang="en-US" sz="3600" kern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AAE9A-1789-E5BA-07FF-05ADFDCA8BA4}"/>
              </a:ext>
            </a:extLst>
          </p:cNvPr>
          <p:cNvSpPr/>
          <p:nvPr/>
        </p:nvSpPr>
        <p:spPr>
          <a:xfrm>
            <a:off x="457200" y="1371475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4F8B54-ABAE-828C-2146-C3573C097CB5}"/>
              </a:ext>
            </a:extLst>
          </p:cNvPr>
          <p:cNvSpPr/>
          <p:nvPr/>
        </p:nvSpPr>
        <p:spPr>
          <a:xfrm>
            <a:off x="6245623" y="1371474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BE4E-DA6D-42F9-BE81-12961E65B84E}"/>
              </a:ext>
            </a:extLst>
          </p:cNvPr>
          <p:cNvSpPr/>
          <p:nvPr/>
        </p:nvSpPr>
        <p:spPr>
          <a:xfrm>
            <a:off x="468923" y="3685793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CDFA01-2C6E-66CC-45FE-5016EF33CA5F}"/>
              </a:ext>
            </a:extLst>
          </p:cNvPr>
          <p:cNvSpPr/>
          <p:nvPr/>
        </p:nvSpPr>
        <p:spPr>
          <a:xfrm>
            <a:off x="6245623" y="3685792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93EC-4DB8-5EDF-644E-66DB2597F23E}"/>
              </a:ext>
            </a:extLst>
          </p:cNvPr>
          <p:cNvSpPr txBox="1"/>
          <p:nvPr/>
        </p:nvSpPr>
        <p:spPr>
          <a:xfrm>
            <a:off x="2932386" y="6763407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endParaRPr lang="en-US" sz="1000" dirty="0">
              <a:solidFill>
                <a:srgbClr val="FFFFFF"/>
              </a:solidFill>
              <a:latin typeface="Gotham-Book"/>
              <a:cs typeface="Gotham-Boo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9938D-8E82-00F9-6FFA-50F2E80AE51F}"/>
              </a:ext>
            </a:extLst>
          </p:cNvPr>
          <p:cNvSpPr txBox="1"/>
          <p:nvPr/>
        </p:nvSpPr>
        <p:spPr>
          <a:xfrm>
            <a:off x="457200" y="84089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300" dirty="0">
                <a:solidFill>
                  <a:schemeClr val="accent1"/>
                </a:solidFill>
                <a:latin typeface="+mn-lt"/>
                <a:cs typeface="Poppins" pitchFamily="2" charset="77"/>
              </a:rPr>
              <a:t>FOR ALL UNITS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1009DA-4FBA-AF53-143B-DADFF6C60E51}"/>
              </a:ext>
            </a:extLst>
          </p:cNvPr>
          <p:cNvSpPr txBox="1">
            <a:spLocks/>
          </p:cNvSpPr>
          <p:nvPr/>
        </p:nvSpPr>
        <p:spPr>
          <a:xfrm>
            <a:off x="891033" y="1515370"/>
            <a:ext cx="4511378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MUST BE WELL-BUILT WITH RESOURCE-EFFICIENT, HEALTHY, AND DURABLE SYSTEMS, FENCING, OPEN SPACE AND LANDSCAPING, PARKING, AND IN-UNIT FEATURES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D9D64A-DE7A-7C8D-70FA-40CEA7D81711}"/>
              </a:ext>
            </a:extLst>
          </p:cNvPr>
          <p:cNvSpPr txBox="1">
            <a:spLocks/>
          </p:cNvSpPr>
          <p:nvPr/>
        </p:nvSpPr>
        <p:spPr>
          <a:xfrm>
            <a:off x="6300688" y="1477827"/>
            <a:ext cx="529729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MUST BE 3 FT ABOVE THE NEAREST ROAD CENTERLINE ELEVATION AND SHOULD NOT BE LOCATED WITHIN OR PARTIALLY WITHIN THE SPECIAL FLOOD HAZARD AREA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8BC862-79D4-040B-9E6C-BE067B8E3A2F}"/>
              </a:ext>
            </a:extLst>
          </p:cNvPr>
          <p:cNvSpPr txBox="1">
            <a:spLocks/>
          </p:cNvSpPr>
          <p:nvPr/>
        </p:nvSpPr>
        <p:spPr>
          <a:xfrm>
            <a:off x="594022" y="3759886"/>
            <a:ext cx="51054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ALL UNITS MUST INCLUDE A WASHER, DRYER, AND DISHWASHER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CB6D69-E6B1-7272-39F1-5E4CBB27CC96}"/>
              </a:ext>
            </a:extLst>
          </p:cNvPr>
          <p:cNvSpPr txBox="1">
            <a:spLocks/>
          </p:cNvSpPr>
          <p:nvPr/>
        </p:nvSpPr>
        <p:spPr>
          <a:xfrm>
            <a:off x="6644283" y="3759885"/>
            <a:ext cx="46101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MUST BE EQUIPPED WITH NETWORKS TO PROVIDE CABLE TV, AND TELEPHONE AND INTERNET ACCESS IN LIVING AREA AND BEDROOMS.</a:t>
            </a:r>
          </a:p>
        </p:txBody>
      </p:sp>
    </p:spTree>
    <p:extLst>
      <p:ext uri="{BB962C8B-B14F-4D97-AF65-F5344CB8AC3E}">
        <p14:creationId xmlns:p14="http://schemas.microsoft.com/office/powerpoint/2010/main" val="265553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8217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sz="3600" dirty="0"/>
              <a:t>Minimum construction requirements (CONT.)</a:t>
            </a:r>
            <a:endParaRPr lang="en-US" sz="3600" kern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AAE9A-1789-E5BA-07FF-05ADFDCA8BA4}"/>
              </a:ext>
            </a:extLst>
          </p:cNvPr>
          <p:cNvSpPr/>
          <p:nvPr/>
        </p:nvSpPr>
        <p:spPr>
          <a:xfrm>
            <a:off x="455811" y="2595327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4F8B54-ABAE-828C-2146-C3573C097CB5}"/>
              </a:ext>
            </a:extLst>
          </p:cNvPr>
          <p:cNvSpPr/>
          <p:nvPr/>
        </p:nvSpPr>
        <p:spPr>
          <a:xfrm>
            <a:off x="6323210" y="2590800"/>
            <a:ext cx="5489179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504ABB3-D3FC-CA62-7AD2-F6F1EC2268D4}"/>
              </a:ext>
            </a:extLst>
          </p:cNvPr>
          <p:cNvSpPr txBox="1">
            <a:spLocks/>
          </p:cNvSpPr>
          <p:nvPr/>
        </p:nvSpPr>
        <p:spPr>
          <a:xfrm>
            <a:off x="1085850" y="2704402"/>
            <a:ext cx="42291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2"/>
                </a:solidFill>
              </a:rPr>
              <a:t>MUST CONTAIN AT LEAST ONE OPERABLE, LIFE-LONG, SEALED BATTERY CARBON MONOXIDE (CO) DETECTOR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93EC-4DB8-5EDF-644E-66DB2597F23E}"/>
              </a:ext>
            </a:extLst>
          </p:cNvPr>
          <p:cNvSpPr txBox="1"/>
          <p:nvPr/>
        </p:nvSpPr>
        <p:spPr>
          <a:xfrm>
            <a:off x="2932386" y="6763407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endParaRPr lang="en-US" sz="1000" dirty="0">
              <a:solidFill>
                <a:srgbClr val="FFFFFF"/>
              </a:solidFill>
              <a:latin typeface="Gotham-Book"/>
              <a:cs typeface="Gotham-Book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E1D154-C20B-D83D-B553-4436AF4DEB64}"/>
              </a:ext>
            </a:extLst>
          </p:cNvPr>
          <p:cNvSpPr txBox="1">
            <a:spLocks/>
          </p:cNvSpPr>
          <p:nvPr/>
        </p:nvSpPr>
        <p:spPr>
          <a:xfrm>
            <a:off x="6877049" y="2704402"/>
            <a:ext cx="4381499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tx2"/>
                </a:solidFill>
              </a:rPr>
              <a:t>ALL UNITS MUST ADHERE TO THE GREEN BUILDING STANDARDS AS OUTLINED IN THE FEDERAL REGISTER, AND SPECIFIC ENERGY EFFICIENCY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09938D-8E82-00F9-6FFA-50F2E80AE51F}"/>
              </a:ext>
            </a:extLst>
          </p:cNvPr>
          <p:cNvSpPr txBox="1"/>
          <p:nvPr/>
        </p:nvSpPr>
        <p:spPr>
          <a:xfrm>
            <a:off x="457200" y="84089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300" dirty="0">
                <a:solidFill>
                  <a:schemeClr val="accent1"/>
                </a:solidFill>
                <a:latin typeface="+mn-lt"/>
                <a:cs typeface="Poppins" pitchFamily="2" charset="77"/>
              </a:rPr>
              <a:t>FOR ALL UNITS</a:t>
            </a:r>
          </a:p>
        </p:txBody>
      </p:sp>
    </p:spTree>
    <p:extLst>
      <p:ext uri="{BB962C8B-B14F-4D97-AF65-F5344CB8AC3E}">
        <p14:creationId xmlns:p14="http://schemas.microsoft.com/office/powerpoint/2010/main" val="1926538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9325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dirty="0"/>
              <a:t>ADDITIONAL requirements</a:t>
            </a:r>
            <a:endParaRPr lang="en-US" kern="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4F8B54-ABAE-828C-2146-C3573C097CB5}"/>
              </a:ext>
            </a:extLst>
          </p:cNvPr>
          <p:cNvSpPr/>
          <p:nvPr/>
        </p:nvSpPr>
        <p:spPr>
          <a:xfrm>
            <a:off x="3502421" y="2504440"/>
            <a:ext cx="5298678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8493EC-4DB8-5EDF-644E-66DB2597F23E}"/>
              </a:ext>
            </a:extLst>
          </p:cNvPr>
          <p:cNvSpPr txBox="1"/>
          <p:nvPr/>
        </p:nvSpPr>
        <p:spPr>
          <a:xfrm>
            <a:off x="2932386" y="6763407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100000"/>
              </a:lnSpc>
            </a:pPr>
            <a:endParaRPr lang="en-US" sz="1000" dirty="0">
              <a:solidFill>
                <a:srgbClr val="FFFFFF"/>
              </a:solidFill>
              <a:latin typeface="Gotham-Book"/>
              <a:cs typeface="Gotham-Book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AF5833-246B-B242-7529-0F0541D9F0FF}"/>
              </a:ext>
            </a:extLst>
          </p:cNvPr>
          <p:cNvSpPr txBox="1">
            <a:spLocks/>
          </p:cNvSpPr>
          <p:nvPr/>
        </p:nvSpPr>
        <p:spPr>
          <a:xfrm>
            <a:off x="4065090" y="2630745"/>
            <a:ext cx="4173339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dirty="0">
                <a:solidFill>
                  <a:schemeClr val="tx2"/>
                </a:solidFill>
              </a:rPr>
              <a:t>MUST OBTAIN CERTIFICATION BY IBHS FOR “FORTIFIED ROOF”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F66DF-873E-8E1B-53AD-0CCD108064CA}"/>
              </a:ext>
            </a:extLst>
          </p:cNvPr>
          <p:cNvSpPr txBox="1"/>
          <p:nvPr/>
        </p:nvSpPr>
        <p:spPr>
          <a:xfrm>
            <a:off x="455810" y="972556"/>
            <a:ext cx="10212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pc="300" dirty="0">
                <a:solidFill>
                  <a:schemeClr val="accent1"/>
                </a:solidFill>
                <a:latin typeface="+mn-lt"/>
                <a:cs typeface="Poppins" pitchFamily="2" charset="77"/>
              </a:rPr>
              <a:t>FOR NEW CONSTRUCTION AND RECONSTRUCTION PROJECTS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13F078-7F75-68B3-6A47-7562F57B105D}"/>
              </a:ext>
            </a:extLst>
          </p:cNvPr>
          <p:cNvSpPr txBox="1">
            <a:spLocks/>
          </p:cNvSpPr>
          <p:nvPr/>
        </p:nvSpPr>
        <p:spPr>
          <a:xfrm>
            <a:off x="3599060" y="1660182"/>
            <a:ext cx="5105400" cy="19157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9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Affordability period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1" name="Graphic 20" descr="Coins outline">
            <a:extLst>
              <a:ext uri="{FF2B5EF4-FFF2-40B4-BE49-F238E27FC236}">
                <a16:creationId xmlns:a16="http://schemas.microsoft.com/office/drawing/2014/main" id="{2F4E6B80-FD77-8A82-64D7-5300DE849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8463" y="2867526"/>
            <a:ext cx="561474" cy="561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828C0-6822-AAA0-C583-3B878D1B4908}"/>
              </a:ext>
            </a:extLst>
          </p:cNvPr>
          <p:cNvSpPr txBox="1"/>
          <p:nvPr/>
        </p:nvSpPr>
        <p:spPr>
          <a:xfrm>
            <a:off x="381000" y="1337770"/>
            <a:ext cx="11008360" cy="1474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RRDP requires all Qualified Projects to maintain </a:t>
            </a:r>
            <a:r>
              <a:rPr lang="en-US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property and flood insurance through the affordability period and place eligible tenants in</a:t>
            </a:r>
            <a:r>
              <a:rPr lang="en-US" sz="2000" b="1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residential housing units </a:t>
            </a:r>
            <a:r>
              <a:rPr lang="en-US" sz="2000" b="1" i="1" dirty="0"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by or within 90 days of</a:t>
            </a:r>
            <a:r>
              <a:rPr lang="en-US" sz="2000" b="1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Conversion Date for a specified period based on the type of proposed construction: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581B3-B355-6DF8-1437-BE1342022CED}"/>
              </a:ext>
            </a:extLst>
          </p:cNvPr>
          <p:cNvSpPr txBox="1"/>
          <p:nvPr/>
        </p:nvSpPr>
        <p:spPr>
          <a:xfrm>
            <a:off x="1499937" y="2962926"/>
            <a:ext cx="9753600" cy="2293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period of five (5) complete calendar years for all rehabilitation 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period of ten (10) complete calendar years for all reconstruction and new construction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period of twenty (20) complete calendar years for all new construction consisting of 5 or more units in accordance with HOME program standards of 24CFR92.252(e)</a:t>
            </a:r>
          </a:p>
        </p:txBody>
      </p:sp>
      <p:pic>
        <p:nvPicPr>
          <p:cNvPr id="12" name="Graphic 11" descr="Coins outline">
            <a:extLst>
              <a:ext uri="{FF2B5EF4-FFF2-40B4-BE49-F238E27FC236}">
                <a16:creationId xmlns:a16="http://schemas.microsoft.com/office/drawing/2014/main" id="{F67EFA19-F26A-C802-FE07-A39B6F2CB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8463" y="3568389"/>
            <a:ext cx="561474" cy="561474"/>
          </a:xfrm>
          <a:prstGeom prst="rect">
            <a:avLst/>
          </a:prstGeom>
        </p:spPr>
      </p:pic>
      <p:pic>
        <p:nvPicPr>
          <p:cNvPr id="14" name="Graphic 13" descr="Coins outline">
            <a:extLst>
              <a:ext uri="{FF2B5EF4-FFF2-40B4-BE49-F238E27FC236}">
                <a16:creationId xmlns:a16="http://schemas.microsoft.com/office/drawing/2014/main" id="{A32C5FF0-54E1-6511-FF78-8EE54A41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2526" y="4544956"/>
            <a:ext cx="561474" cy="56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8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375" y="566859"/>
            <a:ext cx="11277600" cy="932563"/>
          </a:xfrm>
        </p:spPr>
        <p:txBody>
          <a:bodyPr/>
          <a:lstStyle/>
          <a:p>
            <a:r>
              <a:rPr lang="en-US" dirty="0"/>
              <a:t>Affordability period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" name="Graphic 13" descr="Coins outline">
            <a:extLst>
              <a:ext uri="{FF2B5EF4-FFF2-40B4-BE49-F238E27FC236}">
                <a16:creationId xmlns:a16="http://schemas.microsoft.com/office/drawing/2014/main" id="{A32C5FF0-54E1-6511-FF78-8EE54A41A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2526" y="4544956"/>
            <a:ext cx="561474" cy="561474"/>
          </a:xfrm>
          <a:prstGeom prst="rect">
            <a:avLst/>
          </a:prstGeom>
        </p:spPr>
      </p:pic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D598AD72-96F5-7893-3198-3DE7B177F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576089"/>
              </p:ext>
            </p:extLst>
          </p:nvPr>
        </p:nvGraphicFramePr>
        <p:xfrm>
          <a:off x="587132" y="2362200"/>
          <a:ext cx="11049000" cy="3033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582">
                  <a:extLst>
                    <a:ext uri="{9D8B030D-6E8A-4147-A177-3AD203B41FA5}">
                      <a16:colId xmlns:a16="http://schemas.microsoft.com/office/drawing/2014/main" val="1392028137"/>
                    </a:ext>
                  </a:extLst>
                </a:gridCol>
                <a:gridCol w="3939209">
                  <a:extLst>
                    <a:ext uri="{9D8B030D-6E8A-4147-A177-3AD203B41FA5}">
                      <a16:colId xmlns:a16="http://schemas.microsoft.com/office/drawing/2014/main" val="2125663438"/>
                    </a:ext>
                  </a:extLst>
                </a:gridCol>
                <a:gridCol w="3939209">
                  <a:extLst>
                    <a:ext uri="{9D8B030D-6E8A-4147-A177-3AD203B41FA5}">
                      <a16:colId xmlns:a16="http://schemas.microsoft.com/office/drawing/2014/main" val="938404347"/>
                    </a:ext>
                  </a:extLst>
                </a:gridCol>
              </a:tblGrid>
              <a:tr h="6723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AFFORDABILITY PERIOD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FORGIVENESS BEGINS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FORGIVENESS RATE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847"/>
                  </a:ext>
                </a:extLst>
              </a:tr>
              <a:tr h="6672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5 YEARS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End of 5</a:t>
                      </a:r>
                      <a:r>
                        <a:rPr lang="en-US" sz="2000" b="1" baseline="30000" dirty="0">
                          <a:solidFill>
                            <a:schemeClr val="tx2"/>
                          </a:solidFill>
                          <a:effectLst/>
                        </a:rPr>
                        <a:t>th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 Year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100%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6173"/>
                  </a:ext>
                </a:extLst>
              </a:tr>
              <a:tr h="7179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10 YEARS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End of 6</a:t>
                      </a:r>
                      <a:r>
                        <a:rPr lang="en-US" sz="2000" b="1" baseline="30000" dirty="0">
                          <a:solidFill>
                            <a:schemeClr val="tx2"/>
                          </a:solidFill>
                          <a:effectLst/>
                        </a:rPr>
                        <a:t>th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 Year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20% Per Year for Years 6-10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42697"/>
                  </a:ext>
                </a:extLst>
              </a:tr>
              <a:tr h="8256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20 YEARS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End of 10</a:t>
                      </a:r>
                      <a:r>
                        <a:rPr lang="en-US" sz="2000" b="1" baseline="30000" dirty="0">
                          <a:solidFill>
                            <a:schemeClr val="tx2"/>
                          </a:solidFill>
                          <a:effectLst/>
                        </a:rPr>
                        <a:t>th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 Year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10% Per Year for Years 11-20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614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DF904F-4DFA-A6F9-09FE-39091340C141}"/>
              </a:ext>
            </a:extLst>
          </p:cNvPr>
          <p:cNvSpPr txBox="1"/>
          <p:nvPr/>
        </p:nvSpPr>
        <p:spPr>
          <a:xfrm>
            <a:off x="571500" y="1623508"/>
            <a:ext cx="11049000" cy="413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i="1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Forgiveness of the take-out loan will be calculated as follows: </a:t>
            </a:r>
          </a:p>
        </p:txBody>
      </p:sp>
    </p:spTree>
    <p:extLst>
      <p:ext uri="{BB962C8B-B14F-4D97-AF65-F5344CB8AC3E}">
        <p14:creationId xmlns:p14="http://schemas.microsoft.com/office/powerpoint/2010/main" val="99376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438400"/>
            <a:ext cx="4095750" cy="2908489"/>
          </a:xfrm>
        </p:spPr>
        <p:txBody>
          <a:bodyPr anchor="ctr"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0" cap="none" dirty="0"/>
              <a:t>Qualified projects with </a:t>
            </a:r>
            <a:r>
              <a:rPr lang="en-US" sz="2400" cap="none" dirty="0"/>
              <a:t>more than four residential housing units</a:t>
            </a:r>
            <a:r>
              <a:rPr lang="en-US" sz="2400" b="0" cap="none" dirty="0"/>
              <a:t> are required to occupy a specified number of units with lower income households for set affordability period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90E3000-EF4D-97B8-FD23-A5C6E9C3B3AA}"/>
              </a:ext>
            </a:extLst>
          </p:cNvPr>
          <p:cNvSpPr txBox="1">
            <a:spLocks/>
          </p:cNvSpPr>
          <p:nvPr/>
        </p:nvSpPr>
        <p:spPr>
          <a:xfrm>
            <a:off x="6297028" y="3124200"/>
            <a:ext cx="5457825" cy="281655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1100" b="1" kern="0" dirty="0">
                <a:solidFill>
                  <a:schemeClr val="accent1"/>
                </a:solidFill>
              </a:rPr>
              <a:t>&gt;4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7BDC7B1-62DC-E9EE-8B8D-7FC93415AF92}"/>
              </a:ext>
            </a:extLst>
          </p:cNvPr>
          <p:cNvSpPr txBox="1">
            <a:spLocks/>
          </p:cNvSpPr>
          <p:nvPr/>
        </p:nvSpPr>
        <p:spPr>
          <a:xfrm>
            <a:off x="457200" y="555926"/>
            <a:ext cx="11277600" cy="1541961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Occupancy and set aside </a:t>
            </a:r>
            <a:br>
              <a:rPr lang="en-US" kern="0" dirty="0"/>
            </a:br>
            <a:r>
              <a:rPr lang="en-US" kern="0" dirty="0"/>
              <a:t>unit requirements</a:t>
            </a:r>
            <a:endParaRPr lang="en-US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6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2AA179-09A3-74B5-432D-D9F58EDB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D2A39-C8E6-FC70-637A-F70D5FF1C2D0}"/>
              </a:ext>
            </a:extLst>
          </p:cNvPr>
          <p:cNvSpPr txBox="1"/>
          <p:nvPr/>
        </p:nvSpPr>
        <p:spPr>
          <a:xfrm>
            <a:off x="457200" y="3276600"/>
            <a:ext cx="11582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all" spc="100" normalizeH="0" baseline="0" noProof="0" dirty="0">
                <a:ln>
                  <a:noFill/>
                </a:ln>
                <a:solidFill>
                  <a:srgbClr val="355F8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Gotham-Book"/>
              </a:rPr>
              <a:t>Welcome   &gt;   introductions   &gt;   Rental restoration and   &gt;   adjourn</a:t>
            </a:r>
          </a:p>
          <a:p>
            <a:pPr marL="0" marR="0" lvl="3" defTabSz="91440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246688" algn="l"/>
              </a:tabLst>
              <a:defRPr/>
            </a:pPr>
            <a:r>
              <a:rPr kumimoji="0" lang="en-US" sz="2200" b="1" i="0" u="none" strike="noStrike" kern="0" cap="all" spc="100" normalizeH="0" baseline="0" noProof="0" dirty="0">
                <a:ln>
                  <a:noFill/>
                </a:ln>
                <a:solidFill>
                  <a:srgbClr val="355F8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Gotham-Book"/>
              </a:rPr>
              <a:t>	Development Program</a:t>
            </a:r>
            <a:endParaRPr lang="en-US" sz="2200" b="1" kern="0" cap="all" spc="100" dirty="0">
              <a:solidFill>
                <a:srgbClr val="355F80"/>
              </a:solidFill>
              <a:latin typeface="Century Gothic" panose="020F0302020204030204"/>
              <a:cs typeface="Gotham-Book"/>
            </a:endParaRPr>
          </a:p>
          <a:p>
            <a:pPr marL="5665788" marR="0" lvl="3" indent="-347663" defTabSz="914400" eaLnBrk="1" fontAlgn="auto" latinLnBrk="0" hangingPunct="1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  <a:tabLst>
                <a:tab pos="5246688" algn="l"/>
              </a:tabLst>
              <a:defRPr/>
            </a:pPr>
            <a:r>
              <a:rPr lang="en-US" sz="2200" b="1" kern="0" spc="100" dirty="0">
                <a:solidFill>
                  <a:schemeClr val="accent1"/>
                </a:solidFill>
                <a:latin typeface="Century Gothic" panose="020F0302020204030204"/>
                <a:cs typeface="Gotham-Book"/>
              </a:rPr>
              <a:t>Program Overview</a:t>
            </a:r>
          </a:p>
          <a:p>
            <a:pPr marL="5665788" marR="0" lvl="3" indent="-347663" defTabSz="914400" eaLnBrk="1" fontAlgn="auto" latinLnBrk="0" hangingPunct="1">
              <a:lnSpc>
                <a:spcPct val="200000"/>
              </a:lnSpc>
              <a:buClrTx/>
              <a:buSzTx/>
              <a:buFont typeface="Arial" panose="020B0604020202020204" pitchFamily="34" charset="0"/>
              <a:buChar char="•"/>
              <a:tabLst>
                <a:tab pos="5246688" algn="l"/>
              </a:tabLst>
              <a:defRPr/>
            </a:pPr>
            <a:r>
              <a:rPr kumimoji="0" lang="en-US" sz="2200" b="1" i="0" u="none" strike="noStrike" kern="0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Gotham-Book"/>
              </a:rPr>
              <a:t>Questions / Answers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523C23-4CA9-946C-DCE7-D1F121203198}"/>
              </a:ext>
            </a:extLst>
          </p:cNvPr>
          <p:cNvSpPr/>
          <p:nvPr/>
        </p:nvSpPr>
        <p:spPr>
          <a:xfrm>
            <a:off x="489284" y="2209800"/>
            <a:ext cx="990600" cy="99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540602-AD2C-0A7E-B1C0-1D908D81C9A3}"/>
              </a:ext>
            </a:extLst>
          </p:cNvPr>
          <p:cNvSpPr/>
          <p:nvPr/>
        </p:nvSpPr>
        <p:spPr>
          <a:xfrm>
            <a:off x="2594810" y="2209800"/>
            <a:ext cx="990600" cy="99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338626-6D36-CDBA-CEEC-8DB2A84240C8}"/>
              </a:ext>
            </a:extLst>
          </p:cNvPr>
          <p:cNvSpPr/>
          <p:nvPr/>
        </p:nvSpPr>
        <p:spPr>
          <a:xfrm>
            <a:off x="5590673" y="2209800"/>
            <a:ext cx="990600" cy="99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4FF19D-D0C2-DAA0-CF9F-AAE3D4BF803B}"/>
              </a:ext>
            </a:extLst>
          </p:cNvPr>
          <p:cNvSpPr/>
          <p:nvPr/>
        </p:nvSpPr>
        <p:spPr>
          <a:xfrm>
            <a:off x="10234863" y="2209800"/>
            <a:ext cx="990600" cy="99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3899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BC4BC5-7C2B-886B-E113-61E6FC43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 PERIOD SET ASIDES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11B1BE3-72A5-44AC-32DA-2C1CF1BB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2" y="5940830"/>
            <a:ext cx="3480438" cy="705872"/>
          </a:xfrm>
          <a:prstGeom prst="rect">
            <a:avLst/>
          </a:prstGeom>
        </p:spPr>
      </p:pic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11D00F91-4E5F-B8FC-F73C-1BCDE2615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035058"/>
              </p:ext>
            </p:extLst>
          </p:nvPr>
        </p:nvGraphicFramePr>
        <p:xfrm>
          <a:off x="571500" y="1612658"/>
          <a:ext cx="11049000" cy="407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582">
                  <a:extLst>
                    <a:ext uri="{9D8B030D-6E8A-4147-A177-3AD203B41FA5}">
                      <a16:colId xmlns:a16="http://schemas.microsoft.com/office/drawing/2014/main" val="1392028137"/>
                    </a:ext>
                  </a:extLst>
                </a:gridCol>
                <a:gridCol w="3939209">
                  <a:extLst>
                    <a:ext uri="{9D8B030D-6E8A-4147-A177-3AD203B41FA5}">
                      <a16:colId xmlns:a16="http://schemas.microsoft.com/office/drawing/2014/main" val="2125663438"/>
                    </a:ext>
                  </a:extLst>
                </a:gridCol>
                <a:gridCol w="3939209">
                  <a:extLst>
                    <a:ext uri="{9D8B030D-6E8A-4147-A177-3AD203B41FA5}">
                      <a16:colId xmlns:a16="http://schemas.microsoft.com/office/drawing/2014/main" val="938404347"/>
                    </a:ext>
                  </a:extLst>
                </a:gridCol>
              </a:tblGrid>
              <a:tr h="13668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RESIDENTIAL HOUSING UNITS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QUALIFIED HOUSEHOLD INCOMES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SET ASIDE </a:t>
                      </a:r>
                    </a:p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UNITS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847"/>
                  </a:ext>
                </a:extLst>
              </a:tr>
              <a:tr h="8167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4 OR FEWER 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80% AMI and below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None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6173"/>
                  </a:ext>
                </a:extLst>
              </a:tr>
              <a:tr h="87884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80% AMI and below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One (1) for 50% AMI Household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42697"/>
                  </a:ext>
                </a:extLst>
              </a:tr>
              <a:tr h="101066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6-7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80% AMI and below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</a:rPr>
                        <a:t>Two (2) for 50% AMI Household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6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470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Program awards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438150" y="1674759"/>
            <a:ext cx="10763250" cy="932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kern="0" dirty="0">
                <a:solidFill>
                  <a:schemeClr val="accent6"/>
                </a:solidFill>
              </a:rPr>
              <a:t>THE FOLLOWING RESTRICTIONS WILL APPLY TO ALL RRDP APPLICATIONS SUBMITTED BY FOR-PROFIT ENTITIES PROPOSING NEW CONSTRUCTION: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40037-CB9D-80B1-FFEE-6766F3F8FDA5}"/>
              </a:ext>
            </a:extLst>
          </p:cNvPr>
          <p:cNvSpPr txBox="1"/>
          <p:nvPr/>
        </p:nvSpPr>
        <p:spPr>
          <a:xfrm>
            <a:off x="457200" y="2793592"/>
            <a:ext cx="10501532" cy="2231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RRDP funding is not intended to cover 100% of the total development costs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Total development costs that are equal to the maximum new construction award amount for the project type</a:t>
            </a:r>
            <a:r>
              <a:rPr lang="en-US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will only be eligible for 75% of the maximum award amount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If the total development costs are 25% or higher than the maximum new construction award amount, the for-profit entity will be eligible for the maximum award type for the project type</a:t>
            </a:r>
          </a:p>
        </p:txBody>
      </p:sp>
    </p:spTree>
    <p:extLst>
      <p:ext uri="{BB962C8B-B14F-4D97-AF65-F5344CB8AC3E}">
        <p14:creationId xmlns:p14="http://schemas.microsoft.com/office/powerpoint/2010/main" val="3946834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BC4BC5-7C2B-886B-E113-61E6FC43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award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11B1BE3-72A5-44AC-32DA-2C1CF1BB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2" y="5940830"/>
            <a:ext cx="3480438" cy="70587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FA822D8-D6C7-68B4-ED3B-A07383FF9074}"/>
              </a:ext>
            </a:extLst>
          </p:cNvPr>
          <p:cNvSpPr txBox="1">
            <a:spLocks/>
          </p:cNvSpPr>
          <p:nvPr/>
        </p:nvSpPr>
        <p:spPr>
          <a:xfrm>
            <a:off x="457200" y="5341222"/>
            <a:ext cx="11277600" cy="29060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i="1" dirty="0">
                <a:solidFill>
                  <a:schemeClr val="accent1"/>
                </a:solidFill>
              </a:rPr>
              <a:t>FINAL AWARD WILL BE THE LESSER OF THE COST OF CONSTRUCTION OR THE MAXIMUM AMOUNT OF ASSISTANCE PER UNIT</a:t>
            </a:r>
          </a:p>
        </p:txBody>
      </p:sp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11D00F91-4E5F-B8FC-F73C-1BCDE2615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21310"/>
              </p:ext>
            </p:extLst>
          </p:nvPr>
        </p:nvGraphicFramePr>
        <p:xfrm>
          <a:off x="457200" y="1621033"/>
          <a:ext cx="11277600" cy="361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92028137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125663438"/>
                    </a:ext>
                  </a:extLst>
                </a:gridCol>
              </a:tblGrid>
              <a:tr h="7251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NUMBER OF UNITS PER BUILDING 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MAXIMUM TAKE-OUT ASSISTANCE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847"/>
                  </a:ext>
                </a:extLst>
              </a:tr>
              <a:tr h="4876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Poppins" panose="00000500000000000000" pitchFamily="2" charset="0"/>
                        </a:rPr>
                        <a:t>$197,500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6173"/>
                  </a:ext>
                </a:extLst>
              </a:tr>
              <a:tr h="4876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Poppins" panose="00000500000000000000" pitchFamily="2" charset="0"/>
                        </a:rPr>
                        <a:t>$355,000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42697"/>
                  </a:ext>
                </a:extLst>
              </a:tr>
              <a:tr h="4523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Poppins" panose="00000500000000000000" pitchFamily="2" charset="0"/>
                        </a:rPr>
                        <a:t>$482,500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61407"/>
                  </a:ext>
                </a:extLst>
              </a:tr>
              <a:tr h="4876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$570,000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0766"/>
                  </a:ext>
                </a:extLst>
              </a:tr>
              <a:tr h="4876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$655,000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77215"/>
                  </a:ext>
                </a:extLst>
              </a:tr>
              <a:tr h="4876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6-7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$725,000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152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79B24DE-044A-BFC9-E08C-3B4E725E07E5}"/>
              </a:ext>
            </a:extLst>
          </p:cNvPr>
          <p:cNvSpPr txBox="1"/>
          <p:nvPr/>
        </p:nvSpPr>
        <p:spPr>
          <a:xfrm>
            <a:off x="457200" y="938513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300" dirty="0">
                <a:solidFill>
                  <a:schemeClr val="accent1"/>
                </a:solidFill>
                <a:latin typeface="+mn-lt"/>
                <a:cs typeface="Poppins" pitchFamily="2" charset="77"/>
              </a:rPr>
              <a:t>RECONSTRUCTION AND NEW CONSTRUCTION</a:t>
            </a:r>
          </a:p>
        </p:txBody>
      </p:sp>
    </p:spTree>
    <p:extLst>
      <p:ext uri="{BB962C8B-B14F-4D97-AF65-F5344CB8AC3E}">
        <p14:creationId xmlns:p14="http://schemas.microsoft.com/office/powerpoint/2010/main" val="2632646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BC4BC5-7C2B-886B-E113-61E6FC43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award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11B1BE3-72A5-44AC-32DA-2C1CF1BB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2" y="5940830"/>
            <a:ext cx="3480438" cy="705872"/>
          </a:xfrm>
          <a:prstGeom prst="rect">
            <a:avLst/>
          </a:prstGeom>
        </p:spPr>
      </p:pic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11D00F91-4E5F-B8FC-F73C-1BCDE2615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47254"/>
              </p:ext>
            </p:extLst>
          </p:nvPr>
        </p:nvGraphicFramePr>
        <p:xfrm>
          <a:off x="457200" y="1447800"/>
          <a:ext cx="11277600" cy="413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92028137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125663438"/>
                    </a:ext>
                  </a:extLst>
                </a:gridCol>
              </a:tblGrid>
              <a:tr h="7307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NUMBER OF UNITS PER BUILDING 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MAXIMUM RRDP TAKE-OUT ASSISTANCE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847"/>
                  </a:ext>
                </a:extLst>
              </a:tr>
              <a:tr h="4914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Poppins" panose="00000500000000000000" pitchFamily="2" charset="0"/>
                        </a:rPr>
                        <a:t>$118,200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6173"/>
                  </a:ext>
                </a:extLst>
              </a:tr>
              <a:tr h="4914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Poppins" panose="00000500000000000000" pitchFamily="2" charset="0"/>
                        </a:rPr>
                        <a:t>$213,000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42697"/>
                  </a:ext>
                </a:extLst>
              </a:tr>
              <a:tr h="45587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Poppins" panose="00000500000000000000" pitchFamily="2" charset="0"/>
                        </a:rPr>
                        <a:t>$289,500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+mn-lt"/>
                        <a:cs typeface="Poppins" panose="00000500000000000000" pitchFamily="2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61407"/>
                  </a:ext>
                </a:extLst>
              </a:tr>
              <a:tr h="4914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$342,000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0766"/>
                  </a:ext>
                </a:extLst>
              </a:tr>
              <a:tr h="4914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$393,000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77215"/>
                  </a:ext>
                </a:extLst>
              </a:tr>
              <a:tr h="4914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$435,000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915289"/>
                  </a:ext>
                </a:extLst>
              </a:tr>
              <a:tr h="49143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$460,000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7479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EFB149-CACC-034A-B40A-57E29EC64ED4}"/>
              </a:ext>
            </a:extLst>
          </p:cNvPr>
          <p:cNvSpPr txBox="1"/>
          <p:nvPr/>
        </p:nvSpPr>
        <p:spPr>
          <a:xfrm>
            <a:off x="457200" y="938513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300" dirty="0">
                <a:solidFill>
                  <a:schemeClr val="accent1"/>
                </a:solidFill>
                <a:latin typeface="+mn-lt"/>
                <a:cs typeface="Poppins" pitchFamily="2" charset="77"/>
              </a:rPr>
              <a:t>REHABILITATION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626475"/>
            <a:ext cx="1041896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Award process and calculation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1395634" y="1587837"/>
            <a:ext cx="10501533" cy="932563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Owner rental award will be provided as a take-out loan at 0% in return for provision of housing for eligible LMI households at restricted rent</a:t>
            </a:r>
          </a:p>
        </p:txBody>
      </p:sp>
      <p:pic>
        <p:nvPicPr>
          <p:cNvPr id="4" name="Graphic 3" descr="Loan outline">
            <a:extLst>
              <a:ext uri="{FF2B5EF4-FFF2-40B4-BE49-F238E27FC236}">
                <a16:creationId xmlns:a16="http://schemas.microsoft.com/office/drawing/2014/main" id="{73459970-B9A9-2234-3694-EFF5AB17F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2600" y="1587837"/>
            <a:ext cx="733866" cy="733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CF6621-6831-663B-D056-24A6C8701348}"/>
              </a:ext>
            </a:extLst>
          </p:cNvPr>
          <p:cNvSpPr txBox="1"/>
          <p:nvPr/>
        </p:nvSpPr>
        <p:spPr>
          <a:xfrm>
            <a:off x="1395634" y="2706670"/>
            <a:ext cx="10501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If all terms are met at the end of the affordability term, the loan will be completely forgiven</a:t>
            </a:r>
          </a:p>
        </p:txBody>
      </p:sp>
      <p:pic>
        <p:nvPicPr>
          <p:cNvPr id="13" name="Graphic 12" descr="Checklist outline">
            <a:extLst>
              <a:ext uri="{FF2B5EF4-FFF2-40B4-BE49-F238E27FC236}">
                <a16:creationId xmlns:a16="http://schemas.microsoft.com/office/drawing/2014/main" id="{F290F11C-ADA6-DB94-8236-1933290706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2600" y="2713177"/>
            <a:ext cx="733867" cy="7338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F40037-CB9D-80B1-FFEE-6766F3F8FDA5}"/>
              </a:ext>
            </a:extLst>
          </p:cNvPr>
          <p:cNvSpPr txBox="1"/>
          <p:nvPr/>
        </p:nvSpPr>
        <p:spPr>
          <a:xfrm>
            <a:off x="1395634" y="3809096"/>
            <a:ext cx="10501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A duplication of benefits review will be conducted during the underwriting process – including SBA and NFIP funds</a:t>
            </a:r>
          </a:p>
        </p:txBody>
      </p:sp>
      <p:pic>
        <p:nvPicPr>
          <p:cNvPr id="17" name="Graphic 16" descr="Folder Search outline">
            <a:extLst>
              <a:ext uri="{FF2B5EF4-FFF2-40B4-BE49-F238E27FC236}">
                <a16:creationId xmlns:a16="http://schemas.microsoft.com/office/drawing/2014/main" id="{938A8DED-57D5-6DF6-1D33-924150E59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23432" y="3809096"/>
            <a:ext cx="872202" cy="7694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07AC58-FF3D-FF0D-27F8-984E944F5F1C}"/>
              </a:ext>
            </a:extLst>
          </p:cNvPr>
          <p:cNvSpPr txBox="1"/>
          <p:nvPr/>
        </p:nvSpPr>
        <p:spPr>
          <a:xfrm>
            <a:off x="1395634" y="4764807"/>
            <a:ext cx="104162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The maximum amount of RRDP funding is based on the number of units in each building</a:t>
            </a:r>
          </a:p>
        </p:txBody>
      </p:sp>
      <p:pic>
        <p:nvPicPr>
          <p:cNvPr id="21" name="Graphic 20" descr="Coins outline">
            <a:extLst>
              <a:ext uri="{FF2B5EF4-FFF2-40B4-BE49-F238E27FC236}">
                <a16:creationId xmlns:a16="http://schemas.microsoft.com/office/drawing/2014/main" id="{2F4E6B80-FD77-8A82-64D7-5300DE8493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4813" y="4835718"/>
            <a:ext cx="769441" cy="76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96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073B20D-4E2F-FA90-E093-30FC9E965903}"/>
              </a:ext>
            </a:extLst>
          </p:cNvPr>
          <p:cNvSpPr/>
          <p:nvPr/>
        </p:nvSpPr>
        <p:spPr>
          <a:xfrm>
            <a:off x="457200" y="4924512"/>
            <a:ext cx="11430000" cy="182151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CEB6D5-872C-F270-FDA5-AE0520E5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57501-2C59-29B1-014E-4C45CD7871EF}"/>
              </a:ext>
            </a:extLst>
          </p:cNvPr>
          <p:cNvSpPr txBox="1"/>
          <p:nvPr/>
        </p:nvSpPr>
        <p:spPr>
          <a:xfrm>
            <a:off x="457200" y="1735522"/>
            <a:ext cx="1082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Eligible Borrowers must do one of the following: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EEB4E-5EA3-121E-23E4-44C9BE630D44}"/>
              </a:ext>
            </a:extLst>
          </p:cNvPr>
          <p:cNvSpPr txBox="1"/>
          <p:nvPr/>
        </p:nvSpPr>
        <p:spPr>
          <a:xfrm>
            <a:off x="1219200" y="2336608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Partner with a qualified commercial lender that provides a commitment contingent upon receipt of a RRDP loan; </a:t>
            </a:r>
            <a:r>
              <a:rPr lang="en-US" b="1" dirty="0">
                <a:solidFill>
                  <a:schemeClr val="tx2"/>
                </a:solidFill>
              </a:rPr>
              <a:t>or</a:t>
            </a:r>
          </a:p>
        </p:txBody>
      </p:sp>
      <p:pic>
        <p:nvPicPr>
          <p:cNvPr id="11" name="Graphic 10" descr="Badge 1 with solid fill">
            <a:extLst>
              <a:ext uri="{FF2B5EF4-FFF2-40B4-BE49-F238E27FC236}">
                <a16:creationId xmlns:a16="http://schemas.microsoft.com/office/drawing/2014/main" id="{B42F6FCD-D5F8-09EC-A3EF-29AC4700D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4800" y="2317920"/>
            <a:ext cx="914400" cy="914400"/>
          </a:xfrm>
          <a:prstGeom prst="rect">
            <a:avLst/>
          </a:prstGeom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7CB315BF-C713-06B9-575A-36809EED6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4800" y="3625681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3DEE5E8-D5EB-FF18-D625-9DFC86981264}"/>
              </a:ext>
            </a:extLst>
          </p:cNvPr>
          <p:cNvSpPr txBox="1"/>
          <p:nvPr/>
        </p:nvSpPr>
        <p:spPr>
          <a:xfrm>
            <a:off x="1263501" y="3907559"/>
            <a:ext cx="10487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Fully fund all development costs of the Qualified Project with the Borrower’s own funds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CBBA7-18B2-7E2C-0655-AACD9B7B6538}"/>
              </a:ext>
            </a:extLst>
          </p:cNvPr>
          <p:cNvSpPr txBox="1"/>
          <p:nvPr/>
        </p:nvSpPr>
        <p:spPr>
          <a:xfrm>
            <a:off x="609600" y="5486525"/>
            <a:ext cx="11125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APPLICATIONS MUST INCLUDE PROOF OF FINANCING OR PROOF OF PERSONAL FUNDS THAT IS AT LEAST EQUAL TO THE TOTAL DEVELOPMENT COSTS OF THE QUALIFIED PROJECT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89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B6D5-872C-F270-FDA5-AE0520E5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guidelines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91920F-25DB-3FCB-832B-384DEC2C53BE}"/>
              </a:ext>
            </a:extLst>
          </p:cNvPr>
          <p:cNvSpPr txBox="1"/>
          <p:nvPr/>
        </p:nvSpPr>
        <p:spPr>
          <a:xfrm>
            <a:off x="457201" y="1664448"/>
            <a:ext cx="10134600" cy="916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Lender’s Construction Loan may accrue interest at a not-to-exceed rate of interest required by the Lender and as approved by the LHC during construction.  A Lender’s Construction Loan must provide that: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05392-ABF4-0E2D-D8FD-510AF155C28A}"/>
              </a:ext>
            </a:extLst>
          </p:cNvPr>
          <p:cNvSpPr txBox="1"/>
          <p:nvPr/>
        </p:nvSpPr>
        <p:spPr>
          <a:xfrm>
            <a:off x="457200" y="905193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300" dirty="0">
                <a:solidFill>
                  <a:schemeClr val="accent1"/>
                </a:solidFill>
                <a:cs typeface="Poppins" pitchFamily="2" charset="77"/>
              </a:rPr>
              <a:t>LENDER CONSTRUCTION LOAN TERMS</a:t>
            </a:r>
            <a:endParaRPr lang="en-US" sz="1800" spc="30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593CE436-178F-88A5-142F-FD9D6118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3400" y="2873954"/>
            <a:ext cx="430887" cy="430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174A5A-A5DD-B562-2004-35FFB9DFF49A}"/>
              </a:ext>
            </a:extLst>
          </p:cNvPr>
          <p:cNvSpPr txBox="1"/>
          <p:nvPr/>
        </p:nvSpPr>
        <p:spPr>
          <a:xfrm>
            <a:off x="1028700" y="2714515"/>
            <a:ext cx="10134600" cy="63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Unit construction or renovation will be completed within a not-to-exceed fixed budget containing all not-to-exceed closing fees and closing costs as approved by the lender and LHC</a:t>
            </a:r>
            <a:endParaRPr lang="en-US" sz="16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10032-EC5C-C8E3-C3BD-1F9EADC4FCDD}"/>
              </a:ext>
            </a:extLst>
          </p:cNvPr>
          <p:cNvSpPr txBox="1"/>
          <p:nvPr/>
        </p:nvSpPr>
        <p:spPr>
          <a:xfrm>
            <a:off x="1045792" y="3639298"/>
            <a:ext cx="10134600" cy="63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Unit construction must be completed by the date agreed upon by LHC and the lender within the construction quote and/or contract</a:t>
            </a:r>
            <a:endParaRPr lang="en-US" sz="1600" dirty="0">
              <a:solidFill>
                <a:schemeClr val="tx2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A427AF2C-5D2A-2EBE-855A-D4A9E2FF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3400" y="3841790"/>
            <a:ext cx="430887" cy="4308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8BE4DC-AEA3-4F9A-CDDC-2AC9D29FC418}"/>
              </a:ext>
            </a:extLst>
          </p:cNvPr>
          <p:cNvSpPr/>
          <p:nvPr/>
        </p:nvSpPr>
        <p:spPr>
          <a:xfrm>
            <a:off x="457200" y="4603094"/>
            <a:ext cx="11430000" cy="214293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59BEB-385D-FD51-7F15-4F9FFD085A2C}"/>
              </a:ext>
            </a:extLst>
          </p:cNvPr>
          <p:cNvSpPr txBox="1"/>
          <p:nvPr/>
        </p:nvSpPr>
        <p:spPr>
          <a:xfrm>
            <a:off x="536944" y="5005499"/>
            <a:ext cx="11185451" cy="1338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CONSTRUCTION LOANS MUST BE STRUCTURED WITH A PROMISSORY NOTE SECURED BY A MORTGAGE THAT WILL BE NEGOTIATED AND ASSIGNED BY THE CONSTRUCTION LENDER TO </a:t>
            </a:r>
            <a:r>
              <a:rPr lang="en-US" b="1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LHC </a:t>
            </a:r>
            <a:r>
              <a:rPr lang="en-US" sz="18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FOLLOWING COMPLETION OF CONSTRUCTION OR RENOVATION OF A RESIDENTIAL HOUSING UNIT AND UPON RECEIPT BY THE LENDER OF A GUARANTEED PAYMENT BY LHC. </a:t>
            </a:r>
          </a:p>
        </p:txBody>
      </p:sp>
    </p:spTree>
    <p:extLst>
      <p:ext uri="{BB962C8B-B14F-4D97-AF65-F5344CB8AC3E}">
        <p14:creationId xmlns:p14="http://schemas.microsoft.com/office/powerpoint/2010/main" val="2124450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Award process: take-out PERIOD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345796" y="3886200"/>
            <a:ext cx="10763250" cy="649297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kern="0" dirty="0">
                <a:solidFill>
                  <a:schemeClr val="accent6"/>
                </a:solidFill>
              </a:rPr>
              <a:t>IF THE PERMANENT LOAN IS IN THE SUBORDINATE LIEN POSITION: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40037-CB9D-80B1-FFEE-6766F3F8FDA5}"/>
              </a:ext>
            </a:extLst>
          </p:cNvPr>
          <p:cNvSpPr txBox="1"/>
          <p:nvPr/>
        </p:nvSpPr>
        <p:spPr>
          <a:xfrm>
            <a:off x="468549" y="2450171"/>
            <a:ext cx="1050153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tx2"/>
                </a:solidFill>
              </a:rPr>
              <a:t>The date a certificate of occupancy of the Qualified Project is delivered to the Construction Lender and LHC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tx2"/>
                </a:solidFill>
              </a:rPr>
              <a:t>The date the Construction Lender receives payment in full pursuant to the Take-Out Commitment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452336" y="1573790"/>
            <a:ext cx="10763250" cy="932563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b="1" kern="0" dirty="0">
                <a:solidFill>
                  <a:schemeClr val="accent6"/>
                </a:solidFill>
              </a:rPr>
              <a:t>IF THE PERMANENT LOAN IS IN THE SENIOR LIEN POSITION, THE CONVERSION DATE WILL BE THE LATER OF: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40037-CB9D-80B1-FFEE-6766F3F8FDA5}"/>
              </a:ext>
            </a:extLst>
          </p:cNvPr>
          <p:cNvSpPr txBox="1"/>
          <p:nvPr/>
        </p:nvSpPr>
        <p:spPr>
          <a:xfrm>
            <a:off x="476655" y="4535497"/>
            <a:ext cx="105015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chemeClr val="tx2"/>
                </a:solidFill>
              </a:rPr>
              <a:t>The Conversion Date will not occur until all residential units in the Qualified Project are occupied by a Qualified Household.  </a:t>
            </a:r>
          </a:p>
        </p:txBody>
      </p:sp>
    </p:spTree>
    <p:extLst>
      <p:ext uri="{BB962C8B-B14F-4D97-AF65-F5344CB8AC3E}">
        <p14:creationId xmlns:p14="http://schemas.microsoft.com/office/powerpoint/2010/main" val="347314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Required application documents: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457200" y="1131181"/>
            <a:ext cx="10501533" cy="932563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kern="0" dirty="0">
                <a:solidFill>
                  <a:schemeClr val="accent1"/>
                </a:solidFill>
              </a:rPr>
              <a:t>NEW CONSTRUCTION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F40037-CB9D-80B1-FFEE-6766F3F8FDA5}"/>
              </a:ext>
            </a:extLst>
          </p:cNvPr>
          <p:cNvSpPr txBox="1"/>
          <p:nvPr/>
        </p:nvSpPr>
        <p:spPr>
          <a:xfrm>
            <a:off x="1233266" y="1877749"/>
            <a:ext cx="10501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Site plan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7AC58-FF3D-FF0D-27F8-984E944F5F1C}"/>
              </a:ext>
            </a:extLst>
          </p:cNvPr>
          <p:cNvSpPr txBox="1"/>
          <p:nvPr/>
        </p:nvSpPr>
        <p:spPr>
          <a:xfrm>
            <a:off x="1233266" y="2406178"/>
            <a:ext cx="104162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Floor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77414-6FD1-03EE-B819-5FB595865966}"/>
              </a:ext>
            </a:extLst>
          </p:cNvPr>
          <p:cNvSpPr txBox="1"/>
          <p:nvPr/>
        </p:nvSpPr>
        <p:spPr>
          <a:xfrm>
            <a:off x="1233266" y="2934607"/>
            <a:ext cx="104162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Front, side, and rear elevations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C5866-75C6-5BAF-8B22-CB510D4CF8F5}"/>
              </a:ext>
            </a:extLst>
          </p:cNvPr>
          <p:cNvSpPr txBox="1"/>
          <p:nvPr/>
        </p:nvSpPr>
        <p:spPr>
          <a:xfrm>
            <a:off x="1233266" y="4330019"/>
            <a:ext cx="97254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Certification Regarding Sources and Use of Funds Statement and No Duplication of Funds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171ED-48C3-F180-EA64-E4FF482C89EE}"/>
              </a:ext>
            </a:extLst>
          </p:cNvPr>
          <p:cNvSpPr txBox="1"/>
          <p:nvPr/>
        </p:nvSpPr>
        <p:spPr>
          <a:xfrm>
            <a:off x="1233266" y="3463036"/>
            <a:ext cx="97254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Preliminary checklist indicating “Green Building” compliance with appropriate standard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72670-54AA-3654-78BC-927EEB7696B3}"/>
              </a:ext>
            </a:extLst>
          </p:cNvPr>
          <p:cNvSpPr txBox="1"/>
          <p:nvPr/>
        </p:nvSpPr>
        <p:spPr>
          <a:xfrm>
            <a:off x="1233266" y="5197001"/>
            <a:ext cx="97254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Evidence that project meets zoning requirements</a:t>
            </a:r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E15B8A6A-3F16-89B5-716F-211CC311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0812" y="1877749"/>
            <a:ext cx="430887" cy="430887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973572AC-4E52-BD57-8A99-90C2D839B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0812" y="2406178"/>
            <a:ext cx="430887" cy="430887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99A9738C-CE7C-6ABD-F09F-845EDFC3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0812" y="2934607"/>
            <a:ext cx="430887" cy="430887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A55E6B60-D0EC-0A6D-9913-5DE0CE50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0812" y="3455313"/>
            <a:ext cx="430887" cy="430887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6FFF424D-D413-65DB-1447-3CD103236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0812" y="4293513"/>
            <a:ext cx="430887" cy="430887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34D11436-2DF0-02D5-B2B5-35BA2DAE4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0812" y="5167056"/>
            <a:ext cx="430887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6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Required application documents: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381000" y="1131181"/>
            <a:ext cx="10501533" cy="932563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kern="0" dirty="0">
                <a:solidFill>
                  <a:schemeClr val="accent1"/>
                </a:solidFill>
              </a:rPr>
              <a:t>NEW CONSTRUCTION</a:t>
            </a:r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E15B8A6A-3F16-89B5-716F-211CC311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411" y="1587390"/>
            <a:ext cx="430887" cy="430887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973572AC-4E52-BD57-8A99-90C2D839B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7710" y="3158248"/>
            <a:ext cx="430887" cy="430887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99A9738C-CE7C-6ABD-F09F-845EDFC3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7709" y="3721237"/>
            <a:ext cx="430887" cy="430887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A55E6B60-D0EC-0A6D-9913-5DE0CE50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7709" y="4230331"/>
            <a:ext cx="430887" cy="430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382491-EFEF-2BEB-9DA6-5CEB19B02D3A}"/>
              </a:ext>
            </a:extLst>
          </p:cNvPr>
          <p:cNvSpPr txBox="1"/>
          <p:nvPr/>
        </p:nvSpPr>
        <p:spPr>
          <a:xfrm>
            <a:off x="745652" y="1587390"/>
            <a:ext cx="59125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Evidence that the proposed housing unit is not in a special flood hazard area </a:t>
            </a:r>
          </a:p>
          <a:p>
            <a:pPr marL="635000" lvl="1" indent="-4318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</a:rPr>
              <a:t>This can be an elevation certificate or print out from the LSU Ag Center Flood Map Site</a:t>
            </a:r>
          </a:p>
          <a:p>
            <a:pPr marL="11113"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Construction Contract</a:t>
            </a:r>
          </a:p>
          <a:p>
            <a:pPr marL="11113" lvl="1"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Stop Work Order Provision Document</a:t>
            </a:r>
          </a:p>
          <a:p>
            <a:pPr marL="11113" lvl="1"/>
            <a:r>
              <a:rPr lang="en-US" sz="2000" dirty="0">
                <a:solidFill>
                  <a:schemeClr val="tx2"/>
                </a:solidFill>
              </a:rPr>
              <a:t>Commitment contingent upon receipt of RRDP</a:t>
            </a:r>
          </a:p>
          <a:p>
            <a:pPr marL="635000" lvl="1" indent="-371475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2"/>
                </a:solidFill>
              </a:rPr>
              <a:t>This should be a lender commitment letter or equivalent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2"/>
                </a:solidFill>
              </a:rPr>
              <a:t>Ownership Document (Merchantable Title)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FD35A3-96CE-4D21-ED81-9D14911BCDC4}"/>
              </a:ext>
            </a:extLst>
          </p:cNvPr>
          <p:cNvGrpSpPr/>
          <p:nvPr/>
        </p:nvGrpSpPr>
        <p:grpSpPr>
          <a:xfrm>
            <a:off x="7086600" y="1700482"/>
            <a:ext cx="4878684" cy="4090718"/>
            <a:chOff x="2400300" y="330200"/>
            <a:chExt cx="7391400" cy="6197600"/>
          </a:xfrm>
        </p:grpSpPr>
        <p:pic>
          <p:nvPicPr>
            <p:cNvPr id="4" name="Picture 3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7C06565-3DB8-1AA7-AA5D-E5580BEBF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0300" y="330200"/>
              <a:ext cx="7391400" cy="6197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ontent Placeholder 5">
              <a:extLst>
                <a:ext uri="{FF2B5EF4-FFF2-40B4-BE49-F238E27FC236}">
                  <a16:creationId xmlns:a16="http://schemas.microsoft.com/office/drawing/2014/main" id="{C60D2D1B-D98D-8001-67F7-1D592C57EC49}"/>
                </a:ext>
              </a:extLst>
            </p:cNvPr>
            <p:cNvSpPr txBox="1">
              <a:spLocks/>
            </p:cNvSpPr>
            <p:nvPr/>
          </p:nvSpPr>
          <p:spPr>
            <a:xfrm>
              <a:off x="4925639" y="2641313"/>
              <a:ext cx="4866061" cy="6066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defRPr lang="en-US" sz="1800" spc="50" baseline="0" dirty="0">
                  <a:solidFill>
                    <a:schemeClr val="tx1"/>
                  </a:solidFill>
                  <a:latin typeface="+mn-lt"/>
                  <a:ea typeface="+mn-ea"/>
                  <a:cs typeface="Gotham-Book"/>
                </a:defRPr>
              </a:lvl1pPr>
              <a:lvl2pPr marL="228600" indent="-22860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800" b="0" i="0" spc="50" baseline="0" dirty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2pPr>
              <a:lvl3pPr marL="457200" indent="-22860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System Font Regular"/>
                <a:buChar char="-"/>
                <a:defRPr sz="1800" b="0" i="0" spc="50" baseline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3pPr>
              <a:lvl4pPr marL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defRPr lang="en-US" sz="1800" b="1" i="0" cap="all" spc="100" baseline="0" dirty="0">
                  <a:solidFill>
                    <a:schemeClr val="tx2"/>
                  </a:solidFill>
                  <a:latin typeface="+mn-lt"/>
                  <a:ea typeface="+mn-ea"/>
                  <a:cs typeface="Gotham-Book"/>
                </a:defRPr>
              </a:lvl4pPr>
              <a:lvl5pPr marL="0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 lang="en-US" sz="2800" b="0" i="0" cap="none" spc="50" baseline="0" dirty="0">
                  <a:solidFill>
                    <a:schemeClr val="tx2"/>
                  </a:solidFill>
                  <a:latin typeface="+mn-lt"/>
                  <a:ea typeface="+mn-ea"/>
                  <a:cs typeface="Gotham-Book"/>
                </a:defRPr>
              </a:lvl5pPr>
              <a:lvl6pPr marL="0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defRPr sz="4400" b="1" i="0" cap="all" spc="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defRPr sz="6000" b="0" i="0" cap="none" spc="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cap="all" spc="100" baseline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8pPr>
              <a:lvl9pPr marL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defRPr sz="800" b="0" i="0" cap="all" spc="100" baseline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1800"/>
                </a:spcAft>
              </a:pPr>
              <a:r>
                <a:rPr lang="en-US" sz="1600" b="1" kern="0" dirty="0">
                  <a:solidFill>
                    <a:schemeClr val="accent1"/>
                  </a:solidFill>
                </a:rPr>
                <a:t>lsuagcenter.com/floodmaps</a:t>
              </a:r>
            </a:p>
          </p:txBody>
        </p:sp>
      </p:grp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DE1612D9-5B29-FCB2-B4BC-90AB96EEE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7709" y="5511375"/>
            <a:ext cx="430887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9325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Program overview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A4323-F286-DC17-3A97-5521EE3FCE6A}"/>
              </a:ext>
            </a:extLst>
          </p:cNvPr>
          <p:cNvSpPr/>
          <p:nvPr/>
        </p:nvSpPr>
        <p:spPr>
          <a:xfrm>
            <a:off x="466725" y="1500638"/>
            <a:ext cx="3276600" cy="172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22C7E-4FA5-1029-F277-1CF2F1C10AF1}"/>
              </a:ext>
            </a:extLst>
          </p:cNvPr>
          <p:cNvSpPr/>
          <p:nvPr/>
        </p:nvSpPr>
        <p:spPr>
          <a:xfrm>
            <a:off x="3743325" y="1500638"/>
            <a:ext cx="8001000" cy="1729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B59E7A-9AC1-86BA-7B3C-FBA3166F18A3}"/>
              </a:ext>
            </a:extLst>
          </p:cNvPr>
          <p:cNvSpPr txBox="1"/>
          <p:nvPr/>
        </p:nvSpPr>
        <p:spPr>
          <a:xfrm>
            <a:off x="3971925" y="1903718"/>
            <a:ext cx="6696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b="0" cap="none" dirty="0">
                <a:solidFill>
                  <a:schemeClr val="tx2"/>
                </a:solidFill>
              </a:rPr>
              <a:t>upport the repair, reconstruction, or new construction of residential rental units in qualified areas impacted by Hurricanes Laura, Delta, and Ida and the May 2021 </a:t>
            </a:r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b="0" cap="none" dirty="0">
                <a:solidFill>
                  <a:schemeClr val="tx2"/>
                </a:solidFill>
              </a:rPr>
              <a:t>loods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F3570-A6F3-A55D-51A9-80391910484F}"/>
              </a:ext>
            </a:extLst>
          </p:cNvPr>
          <p:cNvSpPr txBox="1"/>
          <p:nvPr/>
        </p:nvSpPr>
        <p:spPr>
          <a:xfrm>
            <a:off x="1190625" y="1951339"/>
            <a:ext cx="1828800" cy="828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GOAL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D39BC3-D486-7259-DBDA-CAD7D0621F16}"/>
              </a:ext>
            </a:extLst>
          </p:cNvPr>
          <p:cNvSpPr/>
          <p:nvPr/>
        </p:nvSpPr>
        <p:spPr>
          <a:xfrm>
            <a:off x="466725" y="3537648"/>
            <a:ext cx="3276600" cy="1819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F50E9-AB35-4FCE-1DF1-6C4B8CE5DB94}"/>
              </a:ext>
            </a:extLst>
          </p:cNvPr>
          <p:cNvSpPr/>
          <p:nvPr/>
        </p:nvSpPr>
        <p:spPr>
          <a:xfrm>
            <a:off x="3743325" y="3537648"/>
            <a:ext cx="8001000" cy="1819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909F2-CC94-7045-CA53-08A42DE81112}"/>
              </a:ext>
            </a:extLst>
          </p:cNvPr>
          <p:cNvSpPr txBox="1"/>
          <p:nvPr/>
        </p:nvSpPr>
        <p:spPr>
          <a:xfrm>
            <a:off x="3971924" y="3708840"/>
            <a:ext cx="6696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cap="none" dirty="0">
                <a:solidFill>
                  <a:schemeClr val="tx2"/>
                </a:solidFill>
              </a:rPr>
              <a:t>$32 million </a:t>
            </a:r>
            <a:r>
              <a:rPr lang="en-US" b="0" cap="none" dirty="0">
                <a:solidFill>
                  <a:schemeClr val="tx2"/>
                </a:solidFill>
              </a:rPr>
              <a:t>in Community Development Block Grant Disaster Recovery (CDBG-DR) </a:t>
            </a:r>
          </a:p>
          <a:p>
            <a:endParaRPr lang="en-US" b="0" cap="none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Hurricanes Laura &amp; Delta Areas: </a:t>
            </a:r>
            <a:r>
              <a:rPr lang="en-US" b="1" dirty="0">
                <a:solidFill>
                  <a:schemeClr val="tx2"/>
                </a:solidFill>
              </a:rPr>
              <a:t>$16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Hurricane Ida &amp; The May 2021 Floods Areas: </a:t>
            </a:r>
            <a:r>
              <a:rPr lang="en-US" b="1" dirty="0">
                <a:solidFill>
                  <a:schemeClr val="tx2"/>
                </a:solidFill>
              </a:rPr>
              <a:t>$16 Million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19175" y="4091960"/>
            <a:ext cx="2171700" cy="7110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</p:spTree>
    <p:extLst>
      <p:ext uri="{BB962C8B-B14F-4D97-AF65-F5344CB8AC3E}">
        <p14:creationId xmlns:p14="http://schemas.microsoft.com/office/powerpoint/2010/main" val="2475617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Required application documents: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457200" y="1131181"/>
            <a:ext cx="10501533" cy="932563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kern="0" dirty="0">
                <a:solidFill>
                  <a:schemeClr val="accent1"/>
                </a:solidFill>
              </a:rPr>
              <a:t>REHABILITATION</a:t>
            </a:r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E15B8A6A-3F16-89B5-716F-211CC311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1838000"/>
            <a:ext cx="430887" cy="430887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973572AC-4E52-BD57-8A99-90C2D839B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2618398"/>
            <a:ext cx="430887" cy="430887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99A9738C-CE7C-6ABD-F09F-845EDFC3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3415671"/>
            <a:ext cx="430887" cy="430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D0370-E0BE-3E51-E55F-3B622B4D3949}"/>
              </a:ext>
            </a:extLst>
          </p:cNvPr>
          <p:cNvSpPr txBox="1"/>
          <p:nvPr/>
        </p:nvSpPr>
        <p:spPr>
          <a:xfrm>
            <a:off x="1169767" y="1837999"/>
            <a:ext cx="105015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Site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05436-4E37-5AB2-5092-E50B0CE79BE6}"/>
              </a:ext>
            </a:extLst>
          </p:cNvPr>
          <p:cNvSpPr txBox="1"/>
          <p:nvPr/>
        </p:nvSpPr>
        <p:spPr>
          <a:xfrm>
            <a:off x="1195167" y="2618396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Photos of front, rear, and sides of exterior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22780-A641-DD77-4424-5242563A6717}"/>
              </a:ext>
            </a:extLst>
          </p:cNvPr>
          <p:cNvSpPr txBox="1"/>
          <p:nvPr/>
        </p:nvSpPr>
        <p:spPr>
          <a:xfrm>
            <a:off x="1195167" y="3415670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Photos of each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293A5-C6B6-64EF-3E22-668229ABB805}"/>
              </a:ext>
            </a:extLst>
          </p:cNvPr>
          <p:cNvSpPr txBox="1"/>
          <p:nvPr/>
        </p:nvSpPr>
        <p:spPr>
          <a:xfrm>
            <a:off x="1169767" y="4043666"/>
            <a:ext cx="103013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Proposed compliance alignment of the scope of work with HUD CPD Green Building Retrofit Checklist</a:t>
            </a: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AA9E5C0C-D93D-21C0-5BA7-A9017BBA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2" y="4212944"/>
            <a:ext cx="430887" cy="430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4BC5CC-40C9-32A6-1E2C-791F73C0F329}"/>
              </a:ext>
            </a:extLst>
          </p:cNvPr>
          <p:cNvSpPr txBox="1"/>
          <p:nvPr/>
        </p:nvSpPr>
        <p:spPr>
          <a:xfrm>
            <a:off x="1144367" y="5010216"/>
            <a:ext cx="10301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</a:rPr>
              <a:t>Ownership Document (Merchantable Title)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EB7DA645-40D2-19A8-3D76-7C3B72F3D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1" y="5025099"/>
            <a:ext cx="430887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34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Required application documents: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457200" y="1131181"/>
            <a:ext cx="10501533" cy="932563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kern="0" dirty="0">
                <a:solidFill>
                  <a:schemeClr val="accent1"/>
                </a:solidFill>
              </a:rPr>
              <a:t>REHABILITATION</a:t>
            </a:r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E15B8A6A-3F16-89B5-716F-211CC311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691" y="1971049"/>
            <a:ext cx="430887" cy="430887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99A9738C-CE7C-6ABD-F09F-845EDFC3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691" y="2906616"/>
            <a:ext cx="430887" cy="430887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A55E6B60-D0EC-0A6D-9913-5DE0CE50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689" y="4030235"/>
            <a:ext cx="430887" cy="430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D0370-E0BE-3E51-E55F-3B622B4D3949}"/>
              </a:ext>
            </a:extLst>
          </p:cNvPr>
          <p:cNvSpPr txBox="1"/>
          <p:nvPr/>
        </p:nvSpPr>
        <p:spPr>
          <a:xfrm>
            <a:off x="1144367" y="1855723"/>
            <a:ext cx="105015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kern="0" dirty="0">
                <a:solidFill>
                  <a:schemeClr val="tx2"/>
                </a:solidFill>
              </a:rPr>
              <a:t>Certification regarding Sources and Uses of Funds Statement and No Duplication of Funds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422780-A641-DD77-4424-5242563A6717}"/>
              </a:ext>
            </a:extLst>
          </p:cNvPr>
          <p:cNvSpPr txBox="1"/>
          <p:nvPr/>
        </p:nvSpPr>
        <p:spPr>
          <a:xfrm>
            <a:off x="1118967" y="2662732"/>
            <a:ext cx="103013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Evidence of commitment and availability of all permanent and duplicative funding sources necessary to complete the project (Please provide any SBA or NFIP paperwork associated with the unit)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2A1B6-3B85-A8C5-5C33-8DC2B96FE318}"/>
              </a:ext>
            </a:extLst>
          </p:cNvPr>
          <p:cNvSpPr txBox="1"/>
          <p:nvPr/>
        </p:nvSpPr>
        <p:spPr>
          <a:xfrm>
            <a:off x="1144367" y="4017393"/>
            <a:ext cx="10320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Lead inspection if housing unit is pre-1978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293A5-C6B6-64EF-3E22-668229ABB805}"/>
              </a:ext>
            </a:extLst>
          </p:cNvPr>
          <p:cNvSpPr txBox="1"/>
          <p:nvPr/>
        </p:nvSpPr>
        <p:spPr>
          <a:xfrm>
            <a:off x="1118966" y="4694945"/>
            <a:ext cx="103013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Evidence that project meets zoning requirements</a:t>
            </a: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AA9E5C0C-D93D-21C0-5BA7-A9017BBA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1689" y="4722967"/>
            <a:ext cx="430887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17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25196E-BC22-C811-27FB-DEB5E00B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926"/>
            <a:ext cx="11277600" cy="932563"/>
          </a:xfrm>
        </p:spPr>
        <p:txBody>
          <a:bodyPr/>
          <a:lstStyle/>
          <a:p>
            <a:r>
              <a:rPr lang="en-US" dirty="0"/>
              <a:t>Required application documents: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65B49E8-BFB0-21D4-FCCC-7A2507DFF12C}"/>
              </a:ext>
            </a:extLst>
          </p:cNvPr>
          <p:cNvSpPr txBox="1">
            <a:spLocks/>
          </p:cNvSpPr>
          <p:nvPr/>
        </p:nvSpPr>
        <p:spPr>
          <a:xfrm>
            <a:off x="457200" y="1131181"/>
            <a:ext cx="10501533" cy="932563"/>
          </a:xfrm>
          <a:prstGeom prst="rect">
            <a:avLst/>
          </a:prstGeom>
        </p:spPr>
        <p:txBody>
          <a:bodyPr>
            <a:normAutofit/>
          </a:bodyPr>
          <a:lstStyle>
            <a:lvl1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spc="50" baseline="0" dirty="0">
                <a:solidFill>
                  <a:schemeClr val="tx1"/>
                </a:solidFill>
                <a:latin typeface="+mn-lt"/>
                <a:ea typeface="+mn-ea"/>
                <a:cs typeface="Gotham-Book"/>
              </a:defRPr>
            </a:lvl1pPr>
            <a:lvl2pPr marL="2286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b="0" i="0" spc="50" baseline="0" dirty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457200" indent="-22860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 Regular"/>
              <a:buChar char="-"/>
              <a:defRPr sz="1800" b="0" i="0" spc="5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sz="1800" b="1" i="0" cap="all" spc="10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4pPr>
            <a:lvl5pPr marL="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2800" b="0" i="0" cap="none" spc="50" baseline="0" dirty="0">
                <a:solidFill>
                  <a:schemeClr val="tx2"/>
                </a:solidFill>
                <a:latin typeface="+mn-lt"/>
                <a:ea typeface="+mn-ea"/>
                <a:cs typeface="Gotham-Book"/>
              </a:defRPr>
            </a:lvl5pPr>
            <a:lvl6pPr marL="0" eaLnBrk="1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4400" b="1" i="0" cap="all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 sz="6000" b="0" i="0" cap="none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8pPr>
            <a:lvl9pPr mar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800" b="0" i="0" cap="all" spc="100" baseline="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b="1" kern="0" dirty="0">
                <a:solidFill>
                  <a:schemeClr val="accent1"/>
                </a:solidFill>
              </a:rPr>
              <a:t>REHABILITATION</a:t>
            </a:r>
          </a:p>
        </p:txBody>
      </p:sp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E15B8A6A-3F16-89B5-716F-211CC311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1714724"/>
            <a:ext cx="430887" cy="430887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973572AC-4E52-BD57-8A99-90C2D839B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4023674"/>
            <a:ext cx="430887" cy="430887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99A9738C-CE7C-6ABD-F09F-845EDFC33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4461029"/>
            <a:ext cx="430887" cy="430887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A55E6B60-D0EC-0A6D-9913-5DE0CE50D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4826913"/>
            <a:ext cx="430887" cy="430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D0370-E0BE-3E51-E55F-3B622B4D3949}"/>
              </a:ext>
            </a:extLst>
          </p:cNvPr>
          <p:cNvSpPr txBox="1"/>
          <p:nvPr/>
        </p:nvSpPr>
        <p:spPr>
          <a:xfrm>
            <a:off x="1195167" y="1643792"/>
            <a:ext cx="105015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kern="0" dirty="0">
                <a:solidFill>
                  <a:schemeClr val="tx2"/>
                </a:solidFill>
              </a:rPr>
              <a:t>Evidence that the housing unit is either not in a special flood hazard area or is at an elevation one foot (1’) above the DFIRM elevation requirement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tx2"/>
                </a:solidFill>
              </a:rPr>
              <a:t>If the property was substantially damaged as determined by local code enforcement officials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tx2"/>
                </a:solidFill>
              </a:rPr>
              <a:t>An elevation certificate or a printout from the LSU Ag Center Flood Map Site</a:t>
            </a:r>
          </a:p>
        </p:txBody>
      </p:sp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AA9E5C0C-D93D-21C0-5BA7-A9017BBA4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5207913"/>
            <a:ext cx="430887" cy="430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78EEBE-CDA9-5FD1-07B0-3ACCF12682AD}"/>
              </a:ext>
            </a:extLst>
          </p:cNvPr>
          <p:cNvSpPr txBox="1"/>
          <p:nvPr/>
        </p:nvSpPr>
        <p:spPr>
          <a:xfrm>
            <a:off x="1195167" y="3275278"/>
            <a:ext cx="10501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Vacancy certification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880E1-ED85-E112-4098-E461A4A3C7E7}"/>
              </a:ext>
            </a:extLst>
          </p:cNvPr>
          <p:cNvSpPr txBox="1"/>
          <p:nvPr/>
        </p:nvSpPr>
        <p:spPr>
          <a:xfrm>
            <a:off x="1195167" y="3675658"/>
            <a:ext cx="10501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Construction contract (if work has started on units)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BD4AA-1199-EEB2-53BA-A62CC1FA9DF4}"/>
              </a:ext>
            </a:extLst>
          </p:cNvPr>
          <p:cNvSpPr txBox="1"/>
          <p:nvPr/>
        </p:nvSpPr>
        <p:spPr>
          <a:xfrm>
            <a:off x="1195167" y="4076038"/>
            <a:ext cx="10501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Construction quote (if work hasn’t started on units)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9B223-E17B-08FC-4CD7-E6844C70A453}"/>
              </a:ext>
            </a:extLst>
          </p:cNvPr>
          <p:cNvSpPr txBox="1"/>
          <p:nvPr/>
        </p:nvSpPr>
        <p:spPr>
          <a:xfrm>
            <a:off x="1195167" y="4476418"/>
            <a:ext cx="10501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Stop Work Order Provision Document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17BDE-1FD3-4B4E-A5EA-4472A06D9929}"/>
              </a:ext>
            </a:extLst>
          </p:cNvPr>
          <p:cNvSpPr txBox="1"/>
          <p:nvPr/>
        </p:nvSpPr>
        <p:spPr>
          <a:xfrm>
            <a:off x="1195167" y="4876798"/>
            <a:ext cx="10501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kern="0" dirty="0">
                <a:solidFill>
                  <a:schemeClr val="tx2"/>
                </a:solidFill>
              </a:rPr>
              <a:t>Tenant Certification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FED704-2D82-7F75-0E77-BCAC3C619FDE}"/>
              </a:ext>
            </a:extLst>
          </p:cNvPr>
          <p:cNvSpPr txBox="1"/>
          <p:nvPr/>
        </p:nvSpPr>
        <p:spPr>
          <a:xfrm>
            <a:off x="1195167" y="5277178"/>
            <a:ext cx="10501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kern="0" dirty="0">
                <a:solidFill>
                  <a:schemeClr val="tx2"/>
                </a:solidFill>
              </a:rPr>
              <a:t>Commitment contingent upon receipt of RRDP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kern="0" dirty="0">
                <a:solidFill>
                  <a:schemeClr val="tx2"/>
                </a:solidFill>
              </a:rPr>
              <a:t>Lender commitment letter or equivalent</a:t>
            </a:r>
          </a:p>
        </p:txBody>
      </p:sp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B43A8D81-A5EE-8A26-93C7-95746842F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3685971"/>
            <a:ext cx="430887" cy="430887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BCD8CC70-D22A-62DD-2F01-9CF31CD45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4773" y="3238801"/>
            <a:ext cx="430887" cy="4308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DF20917-84C7-9B61-2FCB-281E6AA81252}"/>
              </a:ext>
            </a:extLst>
          </p:cNvPr>
          <p:cNvGrpSpPr/>
          <p:nvPr/>
        </p:nvGrpSpPr>
        <p:grpSpPr>
          <a:xfrm>
            <a:off x="7918457" y="3340535"/>
            <a:ext cx="3907749" cy="3276600"/>
            <a:chOff x="2400300" y="330200"/>
            <a:chExt cx="7391400" cy="6197600"/>
          </a:xfrm>
        </p:grpSpPr>
        <p:pic>
          <p:nvPicPr>
            <p:cNvPr id="6" name="Picture 5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3CF8FF46-5B19-7B77-49CC-D50234C00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0300" y="330200"/>
              <a:ext cx="7391400" cy="6197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Content Placeholder 5">
              <a:extLst>
                <a:ext uri="{FF2B5EF4-FFF2-40B4-BE49-F238E27FC236}">
                  <a16:creationId xmlns:a16="http://schemas.microsoft.com/office/drawing/2014/main" id="{C69BDF54-45E8-941D-7D49-70CD0DC0E920}"/>
                </a:ext>
              </a:extLst>
            </p:cNvPr>
            <p:cNvSpPr txBox="1">
              <a:spLocks/>
            </p:cNvSpPr>
            <p:nvPr/>
          </p:nvSpPr>
          <p:spPr>
            <a:xfrm>
              <a:off x="4925639" y="2641313"/>
              <a:ext cx="4866061" cy="6066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defRPr lang="en-US" sz="1800" spc="50" baseline="0" dirty="0">
                  <a:solidFill>
                    <a:schemeClr val="tx1"/>
                  </a:solidFill>
                  <a:latin typeface="+mn-lt"/>
                  <a:ea typeface="+mn-ea"/>
                  <a:cs typeface="Gotham-Book"/>
                </a:defRPr>
              </a:lvl1pPr>
              <a:lvl2pPr marL="228600" indent="-22860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lang="en-US" sz="1800" b="0" i="0" spc="50" baseline="0" dirty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2pPr>
              <a:lvl3pPr marL="457200" indent="-22860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System Font Regular"/>
                <a:buChar char="-"/>
                <a:defRPr sz="1800" b="0" i="0" spc="50" baseline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3pPr>
              <a:lvl4pPr marL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defRPr lang="en-US" sz="1800" b="1" i="0" cap="all" spc="100" baseline="0" dirty="0">
                  <a:solidFill>
                    <a:schemeClr val="tx2"/>
                  </a:solidFill>
                  <a:latin typeface="+mn-lt"/>
                  <a:ea typeface="+mn-ea"/>
                  <a:cs typeface="Gotham-Book"/>
                </a:defRPr>
              </a:lvl4pPr>
              <a:lvl5pPr marL="0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defRPr lang="en-US" sz="2800" b="0" i="0" cap="none" spc="50" baseline="0" dirty="0">
                  <a:solidFill>
                    <a:schemeClr val="tx2"/>
                  </a:solidFill>
                  <a:latin typeface="+mn-lt"/>
                  <a:ea typeface="+mn-ea"/>
                  <a:cs typeface="Gotham-Book"/>
                </a:defRPr>
              </a:lvl5pPr>
              <a:lvl6pPr marL="0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defRPr sz="4400" b="1" i="0" cap="all" spc="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eaLnBrk="1" hangingPunct="1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  <a:defRPr sz="6000" b="0" i="0" cap="none" spc="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400" b="0" i="0" cap="all" spc="100" baseline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8pPr>
              <a:lvl9pPr marL="0" eaLnBrk="1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defRPr sz="800" b="0" i="0" cap="all" spc="100" baseline="0">
                  <a:solidFill>
                    <a:schemeClr val="tx1"/>
                  </a:solidFill>
                  <a:latin typeface="+mn-lt"/>
                  <a:ea typeface="+mn-ea"/>
                  <a:cs typeface="Gotham Book" pitchFamily="2" charset="0"/>
                </a:defRPr>
              </a:lvl9pPr>
            </a:lstStyle>
            <a:p>
              <a:pPr>
                <a:spcBef>
                  <a:spcPts val="0"/>
                </a:spcBef>
                <a:spcAft>
                  <a:spcPts val="1800"/>
                </a:spcAft>
              </a:pPr>
              <a:r>
                <a:rPr lang="en-US" sz="1200" b="1" kern="0" dirty="0">
                  <a:solidFill>
                    <a:schemeClr val="accent1"/>
                  </a:solidFill>
                </a:rPr>
                <a:t>lsuagcenter.com/floodmaps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3290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BC4BC5-7C2B-886B-E113-61E6FC43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11B1BE3-72A5-44AC-32DA-2C1CF1BB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2" y="5940830"/>
            <a:ext cx="3480438" cy="705872"/>
          </a:xfrm>
          <a:prstGeom prst="rect">
            <a:avLst/>
          </a:prstGeom>
        </p:spPr>
      </p:pic>
      <p:graphicFrame>
        <p:nvGraphicFramePr>
          <p:cNvPr id="9" name="Table 14">
            <a:extLst>
              <a:ext uri="{FF2B5EF4-FFF2-40B4-BE49-F238E27FC236}">
                <a16:creationId xmlns:a16="http://schemas.microsoft.com/office/drawing/2014/main" id="{11D00F91-4E5F-B8FC-F73C-1BCDE2615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01126"/>
              </p:ext>
            </p:extLst>
          </p:nvPr>
        </p:nvGraphicFramePr>
        <p:xfrm>
          <a:off x="457200" y="1152058"/>
          <a:ext cx="11277600" cy="471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1392028137"/>
                    </a:ext>
                  </a:extLst>
                </a:gridCol>
                <a:gridCol w="8915400">
                  <a:extLst>
                    <a:ext uri="{9D8B030D-6E8A-4147-A177-3AD203B41FA5}">
                      <a16:colId xmlns:a16="http://schemas.microsoft.com/office/drawing/2014/main" val="2125663438"/>
                    </a:ext>
                  </a:extLst>
                </a:gridCol>
              </a:tblGrid>
              <a:tr h="6596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DATE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Poppins" panose="00000500000000000000" pitchFamily="2" charset="0"/>
                        </a:rPr>
                        <a:t>EVENT</a:t>
                      </a:r>
                    </a:p>
                  </a:txBody>
                  <a:tcPr anchor="ctr">
                    <a:solidFill>
                      <a:srgbClr val="356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9847"/>
                  </a:ext>
                </a:extLst>
              </a:tr>
              <a:tr h="675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2/27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Guidelines published</a:t>
                      </a: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56173"/>
                  </a:ext>
                </a:extLst>
              </a:tr>
              <a:tr h="675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4/14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Questions due to 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rrdp@lhc.la.gov</a:t>
                      </a: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by COB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42697"/>
                  </a:ext>
                </a:extLst>
              </a:tr>
              <a:tr h="675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4/28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NOFA FAQs posted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61407"/>
                  </a:ext>
                </a:extLst>
              </a:tr>
              <a:tr h="675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5/1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Intake Begins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34538"/>
                  </a:ext>
                </a:extLst>
              </a:tr>
              <a:tr h="675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7/31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Intake Deadline</a:t>
                      </a: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101728"/>
                  </a:ext>
                </a:extLst>
              </a:tr>
              <a:tr h="675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Poppins" panose="00000500000000000000" pitchFamily="2" charset="0"/>
                        </a:rPr>
                        <a:t>8/31</a:t>
                      </a:r>
                    </a:p>
                  </a:txBody>
                  <a:tcPr anchor="ctr">
                    <a:solidFill>
                      <a:srgbClr val="7A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Commitment Letters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issued continuously after this date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2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8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6501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083BE-140C-8603-6976-B2AD1428AF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1000" y="2503931"/>
            <a:ext cx="7315200" cy="2315656"/>
          </a:xfrm>
        </p:spPr>
        <p:txBody>
          <a:bodyPr anchor="ctr"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94B6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SUBMIT QUESTIONS 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94B6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  <a:hlinkClick r:id="rId2"/>
              </a:rPr>
              <a:t>RRDP@LHC.LA.GOV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94B65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 BY </a:t>
            </a:r>
            <a:r>
              <a:rPr lang="en-US" altLang="en-US" sz="2800" dirty="0">
                <a:solidFill>
                  <a:srgbClr val="294B65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APRIL 14, 2023.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94B65"/>
              </a:solidFill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FCAF0-40BA-5F1A-4170-56686394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0"/>
            <a:ext cx="9144000" cy="932563"/>
          </a:xfrm>
        </p:spPr>
        <p:txBody>
          <a:bodyPr/>
          <a:lstStyle/>
          <a:p>
            <a:r>
              <a:rPr lang="en-US" dirty="0"/>
              <a:t>QUESTION AND ANSWER PERIOD</a:t>
            </a:r>
          </a:p>
        </p:txBody>
      </p: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100D73DE-2FDD-2904-FE5D-DD37D941D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91400" y="1361756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15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574AD-EB9A-4922-7007-C163602B5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LHC.LA.GOV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D2754-7936-2695-C9EE-14420D110FD7}"/>
              </a:ext>
            </a:extLst>
          </p:cNvPr>
          <p:cNvSpPr txBox="1">
            <a:spLocks/>
          </p:cNvSpPr>
          <p:nvPr/>
        </p:nvSpPr>
        <p:spPr>
          <a:xfrm>
            <a:off x="381000" y="2133600"/>
            <a:ext cx="9144000" cy="932563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sz="8800" kern="0" dirty="0"/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9DFED84-E12E-2B6D-7307-7060E4EFA794}"/>
              </a:ext>
            </a:extLst>
          </p:cNvPr>
          <p:cNvSpPr txBox="1">
            <a:spLocks/>
          </p:cNvSpPr>
          <p:nvPr/>
        </p:nvSpPr>
        <p:spPr>
          <a:xfrm>
            <a:off x="381000" y="4343400"/>
            <a:ext cx="9144000" cy="932563"/>
          </a:xfrm>
          <a:prstGeom prst="rect">
            <a:avLst/>
          </a:prstGeom>
        </p:spPr>
        <p:txBody>
          <a:bodyPr/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sz="2800" b="0" kern="0" dirty="0">
                <a:solidFill>
                  <a:schemeClr val="accent1"/>
                </a:solidFill>
              </a:rPr>
              <a:t>For more information: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7E0176-91A2-3DA9-9644-69EEA93F5826}"/>
              </a:ext>
            </a:extLst>
          </p:cNvPr>
          <p:cNvSpPr txBox="1"/>
          <p:nvPr/>
        </p:nvSpPr>
        <p:spPr>
          <a:xfrm>
            <a:off x="5181600" y="4286461"/>
            <a:ext cx="37338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800" b="0" kern="0" dirty="0">
                <a:solidFill>
                  <a:schemeClr val="bg1"/>
                </a:solidFill>
              </a:rPr>
              <a:t>LHC.LA.GOV/RRDP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0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4">
            <a:extLst>
              <a:ext uri="{FF2B5EF4-FFF2-40B4-BE49-F238E27FC236}">
                <a16:creationId xmlns:a16="http://schemas.microsoft.com/office/drawing/2014/main" id="{1C2C1FD6-A4B9-2FB8-A5AE-EEF64595F5CB}"/>
              </a:ext>
            </a:extLst>
          </p:cNvPr>
          <p:cNvSpPr txBox="1">
            <a:spLocks/>
          </p:cNvSpPr>
          <p:nvPr/>
        </p:nvSpPr>
        <p:spPr>
          <a:xfrm>
            <a:off x="466725" y="528802"/>
            <a:ext cx="11277600" cy="9325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Program overview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46089-F88A-5266-F036-4F65585B298D}"/>
              </a:ext>
            </a:extLst>
          </p:cNvPr>
          <p:cNvSpPr txBox="1">
            <a:spLocks/>
          </p:cNvSpPr>
          <p:nvPr/>
        </p:nvSpPr>
        <p:spPr>
          <a:xfrm>
            <a:off x="466725" y="1943100"/>
            <a:ext cx="11139854" cy="29718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The Louisiana Housing Corporation (“</a:t>
            </a:r>
            <a:r>
              <a:rPr lang="en-US" sz="2000" b="1" dirty="0">
                <a:solidFill>
                  <a:schemeClr val="tx2"/>
                </a:solidFill>
              </a:rPr>
              <a:t>LHC</a:t>
            </a:r>
            <a:r>
              <a:rPr lang="en-US" sz="2000" dirty="0">
                <a:solidFill>
                  <a:schemeClr val="tx2"/>
                </a:solidFill>
              </a:rPr>
              <a:t>”) will accept an application from an Eligible Borrower who will construct </a:t>
            </a:r>
            <a:r>
              <a:rPr lang="en-US" sz="2000" b="1" i="1" dirty="0">
                <a:solidFill>
                  <a:schemeClr val="tx2"/>
                </a:solidFill>
              </a:rPr>
              <a:t>new</a:t>
            </a:r>
            <a:r>
              <a:rPr lang="en-US" sz="2000" dirty="0">
                <a:solidFill>
                  <a:schemeClr val="tx2"/>
                </a:solidFill>
              </a:rPr>
              <a:t> residential rental housing units or will </a:t>
            </a:r>
            <a:r>
              <a:rPr lang="en-US" sz="2000" b="1" i="1" dirty="0">
                <a:solidFill>
                  <a:schemeClr val="tx2"/>
                </a:solidFill>
              </a:rPr>
              <a:t>repair vacant </a:t>
            </a:r>
            <a:r>
              <a:rPr lang="en-US" sz="2000" dirty="0">
                <a:solidFill>
                  <a:schemeClr val="tx2"/>
                </a:solidFill>
              </a:rPr>
              <a:t>residential rental housing units in a project that </a:t>
            </a:r>
            <a:r>
              <a:rPr lang="en-US" sz="2000" b="1" i="1" dirty="0">
                <a:solidFill>
                  <a:schemeClr val="tx2"/>
                </a:solidFill>
              </a:rPr>
              <a:t>will not exceed seven </a:t>
            </a:r>
            <a:r>
              <a:rPr lang="en-US" sz="2000" b="1" dirty="0">
                <a:solidFill>
                  <a:schemeClr val="tx2"/>
                </a:solidFill>
              </a:rPr>
              <a:t>(7) residential housing units (</a:t>
            </a:r>
            <a:r>
              <a:rPr lang="en-US" sz="2000" dirty="0">
                <a:solidFill>
                  <a:schemeClr val="tx2"/>
                </a:solidFill>
              </a:rPr>
              <a:t>“</a:t>
            </a:r>
            <a:r>
              <a:rPr lang="en-US" sz="2000" b="1" dirty="0">
                <a:solidFill>
                  <a:schemeClr val="tx2"/>
                </a:solidFill>
              </a:rPr>
              <a:t>Qualified Project</a:t>
            </a:r>
            <a:r>
              <a:rPr lang="en-US" sz="2000" dirty="0">
                <a:solidFill>
                  <a:schemeClr val="tx2"/>
                </a:solidFill>
              </a:rPr>
              <a:t>”</a:t>
            </a:r>
            <a:r>
              <a:rPr lang="en-US" sz="2000" b="1" dirty="0">
                <a:solidFill>
                  <a:schemeClr val="tx2"/>
                </a:solidFill>
              </a:rPr>
              <a:t>)</a:t>
            </a:r>
            <a:r>
              <a:rPr lang="en-US" sz="2000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An Eligible Borrower </a:t>
            </a:r>
            <a:r>
              <a:rPr lang="en-US" sz="2000" b="1" i="1" dirty="0">
                <a:solidFill>
                  <a:schemeClr val="tx2"/>
                </a:solidFill>
              </a:rPr>
              <a:t>must partner with a qualified commercial lender </a:t>
            </a:r>
            <a:r>
              <a:rPr lang="en-US" sz="2000" dirty="0">
                <a:solidFill>
                  <a:schemeClr val="tx2"/>
                </a:solidFill>
              </a:rPr>
              <a:t>that provides the firm commitment to be included in the Application to provide construction financing for a Qualified Project </a:t>
            </a:r>
            <a:r>
              <a:rPr lang="en-US" sz="2000" b="1" i="1" dirty="0">
                <a:solidFill>
                  <a:schemeClr val="tx2"/>
                </a:solidFill>
              </a:rPr>
              <a:t>or must fully fund all development costs </a:t>
            </a:r>
            <a:r>
              <a:rPr lang="en-US" sz="2000" dirty="0">
                <a:solidFill>
                  <a:schemeClr val="tx2"/>
                </a:solidFill>
              </a:rPr>
              <a:t>of the Qualified Project with the Borrower’s own funds.</a:t>
            </a:r>
          </a:p>
        </p:txBody>
      </p:sp>
    </p:spTree>
    <p:extLst>
      <p:ext uri="{BB962C8B-B14F-4D97-AF65-F5344CB8AC3E}">
        <p14:creationId xmlns:p14="http://schemas.microsoft.com/office/powerpoint/2010/main" val="149841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BC4BC5-7C2B-886B-E113-61E6FC43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E111F8-3035-1D8C-CCD9-03AE0707FE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3193" y="4448071"/>
            <a:ext cx="2743200" cy="1360315"/>
          </a:xfrm>
        </p:spPr>
        <p:txBody>
          <a:bodyPr numCol="1" spcCol="228600"/>
          <a:lstStyle/>
          <a:p>
            <a:pPr marL="0" lvl="1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Repair damaged rental housing stock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11B1BE3-72A5-44AC-32DA-2C1CF1BB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2" y="5940830"/>
            <a:ext cx="3480438" cy="705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B25F4A-484B-252F-9253-FEC1F4A0354F}"/>
              </a:ext>
            </a:extLst>
          </p:cNvPr>
          <p:cNvSpPr txBox="1"/>
          <p:nvPr/>
        </p:nvSpPr>
        <p:spPr>
          <a:xfrm>
            <a:off x="8254362" y="4448071"/>
            <a:ext cx="3480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Revitalize communities impacted by disaster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C6FDD-129B-0154-A113-DDD983E7B53E}"/>
              </a:ext>
            </a:extLst>
          </p:cNvPr>
          <p:cNvSpPr txBox="1"/>
          <p:nvPr/>
        </p:nvSpPr>
        <p:spPr>
          <a:xfrm>
            <a:off x="4268493" y="4448071"/>
            <a:ext cx="3227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sz="2400" b="1" dirty="0">
                <a:solidFill>
                  <a:schemeClr val="tx2"/>
                </a:solidFill>
              </a:rPr>
              <a:t>Produce affordable residential rental housing </a:t>
            </a:r>
          </a:p>
        </p:txBody>
      </p:sp>
      <p:pic>
        <p:nvPicPr>
          <p:cNvPr id="5" name="Graphic 4" descr="Tools outline">
            <a:extLst>
              <a:ext uri="{FF2B5EF4-FFF2-40B4-BE49-F238E27FC236}">
                <a16:creationId xmlns:a16="http://schemas.microsoft.com/office/drawing/2014/main" id="{D3D02BAD-C9D4-CA19-0301-B134442E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0573" y="1683216"/>
            <a:ext cx="2348440" cy="2348440"/>
          </a:xfrm>
          <a:prstGeom prst="rect">
            <a:avLst/>
          </a:prstGeom>
        </p:spPr>
      </p:pic>
      <p:pic>
        <p:nvPicPr>
          <p:cNvPr id="12" name="Graphic 11" descr="Home outline">
            <a:extLst>
              <a:ext uri="{FF2B5EF4-FFF2-40B4-BE49-F238E27FC236}">
                <a16:creationId xmlns:a16="http://schemas.microsoft.com/office/drawing/2014/main" id="{B351D395-4521-2E51-7876-07658710C4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08023" y="1348279"/>
            <a:ext cx="2683377" cy="2683377"/>
          </a:xfrm>
          <a:prstGeom prst="rect">
            <a:avLst/>
          </a:prstGeom>
        </p:spPr>
      </p:pic>
      <p:pic>
        <p:nvPicPr>
          <p:cNvPr id="14" name="Graphic 13" descr="Neighborhood outline">
            <a:extLst>
              <a:ext uri="{FF2B5EF4-FFF2-40B4-BE49-F238E27FC236}">
                <a16:creationId xmlns:a16="http://schemas.microsoft.com/office/drawing/2014/main" id="{CDEA7D20-D91E-AC56-53CF-3E5E8322E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86800" y="1348278"/>
            <a:ext cx="2683377" cy="26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0F5677-1523-8F9E-5505-1AFAF12621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28475" r="10275"/>
          <a:stretch/>
        </p:blipFill>
        <p:spPr>
          <a:xfrm>
            <a:off x="4191000" y="0"/>
            <a:ext cx="8001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tx2"/>
              </a:gs>
            </a:gsLst>
            <a:lin ang="5400000" scaled="1"/>
          </a:gradFill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A9C193-B66E-B34F-4A03-7BF6C3431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75247"/>
            <a:ext cx="2895600" cy="5372100"/>
          </a:xfrm>
        </p:spPr>
        <p:txBody>
          <a:bodyPr anchor="ctr" anchorCtr="0"/>
          <a:lstStyle/>
          <a:p>
            <a:pPr lvl="5"/>
            <a:r>
              <a:rPr lang="en-US" dirty="0"/>
              <a:t>PROGRAM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43A6-28E6-7191-29FB-82494E9E83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81600" y="742950"/>
            <a:ext cx="6096000" cy="5372100"/>
          </a:xfrm>
        </p:spPr>
        <p:txBody>
          <a:bodyPr anchor="ctr" anchorCtr="0"/>
          <a:lstStyle/>
          <a:p>
            <a:pPr lvl="3"/>
            <a:r>
              <a:rPr lang="en-US" sz="2400" dirty="0">
                <a:solidFill>
                  <a:schemeClr val="accent6"/>
                </a:solidFill>
              </a:rPr>
              <a:t>ELIGIBLE Borrowers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pc="0" dirty="0">
                <a:solidFill>
                  <a:schemeClr val="accent6"/>
                </a:solidFill>
              </a:rPr>
              <a:t>_____________________________________________________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Community Housing Development Organization (CHDO)</a:t>
            </a:r>
          </a:p>
          <a:p>
            <a:pPr lvl="1">
              <a:spcBef>
                <a:spcPts val="1200"/>
              </a:spcBef>
            </a:pPr>
            <a:r>
              <a:rPr lang="en-US" sz="2400" kern="0" dirty="0">
                <a:solidFill>
                  <a:schemeClr val="bg1"/>
                </a:solidFill>
              </a:rPr>
              <a:t>501(c)(3) or 501(c)(4) Not-For-Profit Organization (NPO)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Local Public Housing Authority (PHA)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L</a:t>
            </a:r>
            <a:r>
              <a:rPr lang="en-US" sz="2400" kern="0" dirty="0">
                <a:solidFill>
                  <a:schemeClr val="bg1"/>
                </a:solidFill>
              </a:rPr>
              <a:t>ocal development agency (LDA) that is not a parish or municipality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</a:rPr>
              <a:t>Private for-profit property owner (Residential Rental Property Owner)</a:t>
            </a:r>
            <a:endParaRPr lang="en-US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FA4323-F286-DC17-3A97-5521EE3FCE6A}"/>
              </a:ext>
            </a:extLst>
          </p:cNvPr>
          <p:cNvSpPr/>
          <p:nvPr/>
        </p:nvSpPr>
        <p:spPr>
          <a:xfrm>
            <a:off x="457200" y="1829553"/>
            <a:ext cx="3276600" cy="1729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22C7E-4FA5-1029-F277-1CF2F1C10AF1}"/>
              </a:ext>
            </a:extLst>
          </p:cNvPr>
          <p:cNvSpPr/>
          <p:nvPr/>
        </p:nvSpPr>
        <p:spPr>
          <a:xfrm>
            <a:off x="3733800" y="1829553"/>
            <a:ext cx="8001000" cy="1729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D39BC3-D486-7259-DBDA-CAD7D0621F16}"/>
              </a:ext>
            </a:extLst>
          </p:cNvPr>
          <p:cNvSpPr/>
          <p:nvPr/>
        </p:nvSpPr>
        <p:spPr>
          <a:xfrm>
            <a:off x="457200" y="3866562"/>
            <a:ext cx="3276600" cy="2000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F50E9-AB35-4FCE-1DF1-6C4B8CE5DB94}"/>
              </a:ext>
            </a:extLst>
          </p:cNvPr>
          <p:cNvSpPr/>
          <p:nvPr/>
        </p:nvSpPr>
        <p:spPr>
          <a:xfrm>
            <a:off x="3733800" y="3866563"/>
            <a:ext cx="8001000" cy="20008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909F2-CC94-7045-CA53-08A42DE81112}"/>
              </a:ext>
            </a:extLst>
          </p:cNvPr>
          <p:cNvSpPr txBox="1"/>
          <p:nvPr/>
        </p:nvSpPr>
        <p:spPr>
          <a:xfrm>
            <a:off x="3962400" y="3962400"/>
            <a:ext cx="7772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May submit applications involving the construction of New Units only in the following rural parishes: </a:t>
            </a:r>
          </a:p>
          <a:p>
            <a:endParaRPr lang="en-US" sz="1600" b="0" cap="none" dirty="0">
              <a:solidFill>
                <a:schemeClr val="tx2"/>
              </a:solidFill>
            </a:endParaRPr>
          </a:p>
          <a:p>
            <a:r>
              <a:rPr lang="en-US" sz="1600" b="0" cap="none" dirty="0">
                <a:solidFill>
                  <a:schemeClr val="tx2"/>
                </a:solidFill>
              </a:rPr>
              <a:t>Allen, Beauregard, Jefferson Davis, Natchitoches, Vermilion, Vernon, Assumption, Tangipahoa, Washington, Iberville, Grant, Iberia, Jackson, LaSalle, Lincoln, Morehouse, Sabine, Union, Winn, East Feliciana, Pointe Coupee, and West Feliciana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D627AD52-6F28-790A-E841-F3D9AFD5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865"/>
            <a:ext cx="11277600" cy="932563"/>
          </a:xfrm>
        </p:spPr>
        <p:txBody>
          <a:bodyPr/>
          <a:lstStyle/>
          <a:p>
            <a:r>
              <a:rPr lang="en-US" dirty="0"/>
              <a:t>Eligible borrowers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35762D-DF5B-27DA-EE41-4E762E059144}"/>
              </a:ext>
            </a:extLst>
          </p:cNvPr>
          <p:cNvSpPr txBox="1">
            <a:spLocks/>
          </p:cNvSpPr>
          <p:nvPr/>
        </p:nvSpPr>
        <p:spPr>
          <a:xfrm>
            <a:off x="457200" y="2146614"/>
            <a:ext cx="3276600" cy="1095367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+mn-lt"/>
                <a:cs typeface="Poppins" pitchFamily="2" charset="77"/>
              </a:rPr>
              <a:t>NON-PROFIT BORROWERS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  <a:cs typeface="Poppins" pitchFamily="2" charset="77"/>
              </a:rPr>
              <a:t>(CHDO, NPO, PHA, OR LDA)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8B6032-EB82-8A11-F514-D1EE3C52CF80}"/>
              </a:ext>
            </a:extLst>
          </p:cNvPr>
          <p:cNvSpPr txBox="1">
            <a:spLocks/>
          </p:cNvSpPr>
          <p:nvPr/>
        </p:nvSpPr>
        <p:spPr>
          <a:xfrm>
            <a:off x="3962400" y="1823960"/>
            <a:ext cx="7772400" cy="1729491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2"/>
                </a:solidFill>
              </a:rPr>
              <a:t>May submit applications involving the construction of </a:t>
            </a:r>
            <a:r>
              <a:rPr lang="en-US" sz="1800">
                <a:solidFill>
                  <a:schemeClr val="tx2"/>
                </a:solidFill>
              </a:rPr>
              <a:t>New Units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5C5B46-9EFE-1803-E365-F47C51DDCF41}"/>
              </a:ext>
            </a:extLst>
          </p:cNvPr>
          <p:cNvSpPr txBox="1">
            <a:spLocks/>
          </p:cNvSpPr>
          <p:nvPr/>
        </p:nvSpPr>
        <p:spPr>
          <a:xfrm>
            <a:off x="457200" y="4228735"/>
            <a:ext cx="3276600" cy="1095367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>
                <a:solidFill>
                  <a:schemeClr val="bg1"/>
                </a:solidFill>
                <a:latin typeface="+mn-lt"/>
                <a:cs typeface="Poppins" pitchFamily="2" charset="77"/>
              </a:rPr>
              <a:t>FOR-PROFIT BORROWERS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  <a:cs typeface="Poppins" pitchFamily="2" charset="77"/>
              </a:rPr>
              <a:t>(NEITHER A CHDO, NPO,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n-lt"/>
                <a:cs typeface="Poppins" pitchFamily="2" charset="77"/>
              </a:rPr>
              <a:t>PHA, OR LDA)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57A15-681B-5B7B-4C58-EC64AF710340}"/>
              </a:ext>
            </a:extLst>
          </p:cNvPr>
          <p:cNvSpPr txBox="1"/>
          <p:nvPr/>
        </p:nvSpPr>
        <p:spPr>
          <a:xfrm>
            <a:off x="457200" y="84089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300" dirty="0">
                <a:solidFill>
                  <a:schemeClr val="accent1"/>
                </a:solidFill>
                <a:latin typeface="+mn-lt"/>
                <a:cs typeface="Poppins" pitchFamily="2" charset="77"/>
              </a:rPr>
              <a:t>NEW CONSTRUCTION FINANCING RESTRICTIONS:</a:t>
            </a:r>
          </a:p>
        </p:txBody>
      </p:sp>
    </p:spTree>
    <p:extLst>
      <p:ext uri="{BB962C8B-B14F-4D97-AF65-F5344CB8AC3E}">
        <p14:creationId xmlns:p14="http://schemas.microsoft.com/office/powerpoint/2010/main" val="181782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5648-CC81-877F-FF5E-0C8141F441BD}"/>
              </a:ext>
            </a:extLst>
          </p:cNvPr>
          <p:cNvSpPr txBox="1"/>
          <p:nvPr/>
        </p:nvSpPr>
        <p:spPr>
          <a:xfrm>
            <a:off x="6323932" y="8335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*As defined by HUD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B8FBA79-B567-2162-CCB4-ACDFB6CC5FEF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1541961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Program </a:t>
            </a:r>
          </a:p>
          <a:p>
            <a:r>
              <a:rPr lang="en-US" kern="0" dirty="0"/>
              <a:t>eligibility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BED76-1FB8-5A8E-6ED2-DE57A02305B3}"/>
              </a:ext>
            </a:extLst>
          </p:cNvPr>
          <p:cNvSpPr txBox="1"/>
          <p:nvPr/>
        </p:nvSpPr>
        <p:spPr>
          <a:xfrm>
            <a:off x="438150" y="1794753"/>
            <a:ext cx="10763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FEMA Disaster-Declared Parishes: 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Hurricanes Laura and Delta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167D-76C0-3BB9-A215-3F681046667D}"/>
              </a:ext>
            </a:extLst>
          </p:cNvPr>
          <p:cNvSpPr txBox="1">
            <a:spLocks/>
          </p:cNvSpPr>
          <p:nvPr/>
        </p:nvSpPr>
        <p:spPr>
          <a:xfrm>
            <a:off x="609600" y="2819400"/>
            <a:ext cx="5003800" cy="2784190"/>
          </a:xfrm>
          <a:prstGeom prst="rect">
            <a:avLst/>
          </a:prstGeom>
        </p:spPr>
        <p:txBody>
          <a:bodyPr vert="horz" lIns="0" tIns="45720" rIns="91440" bIns="45720" numCol="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Acadia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Allen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Beauregard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Caddo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Calcasieu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Cameron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Grant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Iberia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Jackson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Jefferson Davis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La Salle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Lafayette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Lincoln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Morehouse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Natchitoches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Ouachita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Rapides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Sabine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Landry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Martin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Union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Vermilion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Vernon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Winn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61A73D6-A63A-96DC-B580-3EF4DDE66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21110" r="13333" b="12222"/>
          <a:stretch/>
        </p:blipFill>
        <p:spPr>
          <a:xfrm>
            <a:off x="4953000" y="533400"/>
            <a:ext cx="6934200" cy="61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495F6A2-1D0D-2A17-09DD-42999BF52493}"/>
              </a:ext>
            </a:extLst>
          </p:cNvPr>
          <p:cNvSpPr txBox="1"/>
          <p:nvPr/>
        </p:nvSpPr>
        <p:spPr>
          <a:xfrm>
            <a:off x="1028700" y="3133410"/>
            <a:ext cx="2171700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solidFill>
                  <a:srgbClr val="FFFFFF"/>
                </a:solidFill>
                <a:latin typeface="+mj-lt"/>
                <a:cs typeface="Gotham-Book"/>
              </a:rPr>
              <a:t>FUNDS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E55648-CC81-877F-FF5E-0C8141F441BD}"/>
              </a:ext>
            </a:extLst>
          </p:cNvPr>
          <p:cNvSpPr txBox="1"/>
          <p:nvPr/>
        </p:nvSpPr>
        <p:spPr>
          <a:xfrm>
            <a:off x="6323932" y="83357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*As defined by HUD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A88FE23-0281-5198-F153-F9615DCB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360" y="426880"/>
            <a:ext cx="6232539" cy="5663744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9B8FBA79-B567-2162-CCB4-ACDFB6CC5FEF}"/>
              </a:ext>
            </a:extLst>
          </p:cNvPr>
          <p:cNvSpPr txBox="1">
            <a:spLocks/>
          </p:cNvSpPr>
          <p:nvPr/>
        </p:nvSpPr>
        <p:spPr>
          <a:xfrm>
            <a:off x="457200" y="438912"/>
            <a:ext cx="11277600" cy="1541961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>
            <a:lvl1pPr eaLnBrk="1" hangingPunct="1">
              <a:lnSpc>
                <a:spcPct val="90000"/>
              </a:lnSpc>
              <a:defRPr lang="en-US" sz="4400" b="1" i="0" cap="all" spc="0" baseline="0">
                <a:solidFill>
                  <a:schemeClr val="tx2"/>
                </a:solidFill>
                <a:latin typeface="+mj-lt"/>
                <a:ea typeface="+mj-ea"/>
                <a:cs typeface="Gotham-Book"/>
              </a:defRPr>
            </a:lvl1pPr>
          </a:lstStyle>
          <a:p>
            <a:r>
              <a:rPr lang="en-US" kern="0" dirty="0"/>
              <a:t>Program </a:t>
            </a:r>
          </a:p>
          <a:p>
            <a:r>
              <a:rPr lang="en-US" kern="0" dirty="0"/>
              <a:t>eligibility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BBED76-1FB8-5A8E-6ED2-DE57A02305B3}"/>
              </a:ext>
            </a:extLst>
          </p:cNvPr>
          <p:cNvSpPr txBox="1"/>
          <p:nvPr/>
        </p:nvSpPr>
        <p:spPr>
          <a:xfrm>
            <a:off x="438150" y="1794753"/>
            <a:ext cx="10763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</a:rPr>
              <a:t>Most Impacted &amp; Distressed Areas: 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Hurricanes Laura and Delta*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8167D-76C0-3BB9-A215-3F681046667D}"/>
              </a:ext>
            </a:extLst>
          </p:cNvPr>
          <p:cNvSpPr txBox="1">
            <a:spLocks/>
          </p:cNvSpPr>
          <p:nvPr/>
        </p:nvSpPr>
        <p:spPr>
          <a:xfrm>
            <a:off x="609601" y="2848802"/>
            <a:ext cx="5003800" cy="2267828"/>
          </a:xfrm>
          <a:prstGeom prst="rect">
            <a:avLst/>
          </a:prstGeom>
        </p:spPr>
        <p:txBody>
          <a:bodyPr vert="horz" lIns="0" tIns="45720" rIns="91440" bIns="45720" numCol="2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Acadia (Only 70526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&amp; 70578)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Allen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Beauregard 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Caddo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Calcasieu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Cameron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Jefferson Davis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Lafayette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Natchitoches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Ouachita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Rapides (Only 71302)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Landry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(Only 70570)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St. Martin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(Only 70517)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Vermilion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Vernon (Only 71446)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9E118-A343-8F3B-CA69-6A55C2260558}"/>
              </a:ext>
            </a:extLst>
          </p:cNvPr>
          <p:cNvSpPr txBox="1"/>
          <p:nvPr/>
        </p:nvSpPr>
        <p:spPr>
          <a:xfrm>
            <a:off x="457200" y="540123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*As defined by HUD</a:t>
            </a:r>
          </a:p>
        </p:txBody>
      </p:sp>
    </p:spTree>
    <p:extLst>
      <p:ext uri="{BB962C8B-B14F-4D97-AF65-F5344CB8AC3E}">
        <p14:creationId xmlns:p14="http://schemas.microsoft.com/office/powerpoint/2010/main" val="1196417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rBXLfPuxm3QOk.BDCfRA"/>
</p:tagLst>
</file>

<file path=ppt/theme/theme1.xml><?xml version="1.0" encoding="utf-8"?>
<a:theme xmlns:a="http://schemas.openxmlformats.org/drawingml/2006/main" name="2022__Emergent-Method">
  <a:themeElements>
    <a:clrScheme name="LHC-StratPlan">
      <a:dk1>
        <a:srgbClr val="303030"/>
      </a:dk1>
      <a:lt1>
        <a:srgbClr val="FEFFFF"/>
      </a:lt1>
      <a:dk2>
        <a:srgbClr val="355F80"/>
      </a:dk2>
      <a:lt2>
        <a:srgbClr val="ECEFF3"/>
      </a:lt2>
      <a:accent1>
        <a:srgbClr val="00B8C1"/>
      </a:accent1>
      <a:accent2>
        <a:srgbClr val="00889F"/>
      </a:accent2>
      <a:accent3>
        <a:srgbClr val="346081"/>
      </a:accent3>
      <a:accent4>
        <a:srgbClr val="5E829B"/>
      </a:accent4>
      <a:accent5>
        <a:srgbClr val="ECEFF3"/>
      </a:accent5>
      <a:accent6>
        <a:srgbClr val="FFC832"/>
      </a:accent6>
      <a:hlink>
        <a:srgbClr val="00B8C1"/>
      </a:hlink>
      <a:folHlink>
        <a:srgbClr val="00B8C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 algn="l">
          <a:lnSpc>
            <a:spcPct val="100000"/>
          </a:lnSpc>
          <a:defRPr sz="1000" dirty="0">
            <a:solidFill>
              <a:srgbClr val="FFFFFF"/>
            </a:solidFill>
            <a:latin typeface="Gotham-Book"/>
            <a:cs typeface="Gotham-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F3AF2CDF-1AD9-5E45-B169-55ED65D354FE}" vid="{72F81153-6D89-0F4E-89CB-22A5103357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9C03B7C-113D-5F45-AB7D-2D98687AFB22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2022__Emergent-Method</Template>
  <TotalTime>5123</TotalTime>
  <Words>2208</Words>
  <Application>Microsoft Office PowerPoint</Application>
  <PresentationFormat>Widescreen</PresentationFormat>
  <Paragraphs>381</Paragraphs>
  <Slides>35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Century Gothic</vt:lpstr>
      <vt:lpstr>Courier New</vt:lpstr>
      <vt:lpstr>Gotham Book</vt:lpstr>
      <vt:lpstr>Gotham-Book</vt:lpstr>
      <vt:lpstr>Poppins</vt:lpstr>
      <vt:lpstr>System Font Regular</vt:lpstr>
      <vt:lpstr>Times New Roman</vt:lpstr>
      <vt:lpstr>2022__Emergent-Method</vt:lpstr>
      <vt:lpstr>think-cell Slide</vt:lpstr>
      <vt:lpstr>PowerPoint Presentation</vt:lpstr>
      <vt:lpstr>agenda</vt:lpstr>
      <vt:lpstr>PowerPoint Presentation</vt:lpstr>
      <vt:lpstr>PowerPoint Presentation</vt:lpstr>
      <vt:lpstr>Program goals</vt:lpstr>
      <vt:lpstr>PowerPoint Presentation</vt:lpstr>
      <vt:lpstr>Eligible borrowers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Affordability period</vt:lpstr>
      <vt:lpstr>Affordability period</vt:lpstr>
      <vt:lpstr>Qualified projects with more than four residential housing units are required to occupy a specified number of units with lower income households for set affordability period</vt:lpstr>
      <vt:lpstr>AFFORDABILITY PERIOD SET ASIDES</vt:lpstr>
      <vt:lpstr>Program awards</vt:lpstr>
      <vt:lpstr>Maximum award</vt:lpstr>
      <vt:lpstr>Maximum award</vt:lpstr>
      <vt:lpstr>Award process and calculation</vt:lpstr>
      <vt:lpstr>funding</vt:lpstr>
      <vt:lpstr>Financing guidelines</vt:lpstr>
      <vt:lpstr>Award process: take-out PERIOD </vt:lpstr>
      <vt:lpstr>Required application documents:</vt:lpstr>
      <vt:lpstr>Required application documents:</vt:lpstr>
      <vt:lpstr>Required application documents:</vt:lpstr>
      <vt:lpstr>Required application documents:</vt:lpstr>
      <vt:lpstr>Required application documents:</vt:lpstr>
      <vt:lpstr>timeline</vt:lpstr>
      <vt:lpstr>QUESTION AND ANSWER PERIOD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 Gentile</dc:creator>
  <cp:keywords>PowerPoint, Glide, Slidor</cp:keywords>
  <cp:lastModifiedBy>Raymond Rodriguez</cp:lastModifiedBy>
  <cp:revision>277</cp:revision>
  <cp:lastPrinted>2023-03-03T19:17:50Z</cp:lastPrinted>
  <dcterms:created xsi:type="dcterms:W3CDTF">2022-11-02T02:10:17Z</dcterms:created>
  <dcterms:modified xsi:type="dcterms:W3CDTF">2023-03-15T22:01:02Z</dcterms:modified>
</cp:coreProperties>
</file>