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3"/>
  </p:handoutMasterIdLst>
  <p:sldIdLst>
    <p:sldId id="260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59"/>
    <p:restoredTop sz="94681"/>
  </p:normalViewPr>
  <p:slideViewPr>
    <p:cSldViewPr snapToGrid="0" snapToObjects="1">
      <p:cViewPr>
        <p:scale>
          <a:sx n="267" d="100"/>
          <a:sy n="267" d="100"/>
        </p:scale>
        <p:origin x="8" y="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321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0DA779-F11E-6B4F-8F09-76CA81AF40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53F8CA-1F12-3F43-8A5A-937105418F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18514-CEC0-2C4A-BADC-E181EF6B4118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79AA2-6268-FD47-AC6E-D0FE3CB53E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AB47DC-C1B9-D940-9033-3BE12D8078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BFA55-A050-CE4E-9350-F0E8D6494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1685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17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777202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00" indent="-194300" algn="l" defTabSz="777202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01" indent="-194300" algn="l" defTabSz="777202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03" indent="-194300" algn="l" defTabSz="777202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03" indent="-194300" algn="l" defTabSz="777202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04" indent="-194300" algn="l" defTabSz="777202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306" indent="-194300" algn="l" defTabSz="777202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5906" indent="-194300" algn="l" defTabSz="777202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507" indent="-194300" algn="l" defTabSz="777202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109" indent="-194300" algn="l" defTabSz="777202" rtl="0" eaLnBrk="1" latinLnBrk="0" hangingPunct="1">
        <a:lnSpc>
          <a:spcPct val="90000"/>
        </a:lnSpc>
        <a:spcBef>
          <a:spcPts val="424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0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01" algn="l" defTabSz="77720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02" algn="l" defTabSz="77720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03" algn="l" defTabSz="77720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04" algn="l" defTabSz="77720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004" algn="l" defTabSz="77720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606" algn="l" defTabSz="77720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207" algn="l" defTabSz="77720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807" algn="l" defTabSz="777202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137426-AF75-AD43-911E-DB825FDEAC38}"/>
              </a:ext>
            </a:extLst>
          </p:cNvPr>
          <p:cNvSpPr txBox="1"/>
          <p:nvPr/>
        </p:nvSpPr>
        <p:spPr>
          <a:xfrm>
            <a:off x="758380" y="9058569"/>
            <a:ext cx="340669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2415 Quail Drive, Baton Rouge, La 70808</a:t>
            </a:r>
          </a:p>
          <a:p>
            <a:r>
              <a:rPr lang="en-US" sz="10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 225.763.8700  |  TF 888.454.2001  |  FX 225.763.8710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C06C74-BF6F-1E4D-810C-989669768A98}"/>
              </a:ext>
            </a:extLst>
          </p:cNvPr>
          <p:cNvSpPr txBox="1"/>
          <p:nvPr/>
        </p:nvSpPr>
        <p:spPr>
          <a:xfrm>
            <a:off x="4096445" y="8802088"/>
            <a:ext cx="2914088" cy="5642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Aft>
                <a:spcPts val="400"/>
              </a:spcAft>
              <a:buFont typeface="+mj-lt"/>
              <a:buNone/>
            </a:pPr>
            <a:r>
              <a:rPr lang="en-US" sz="1000" b="1" kern="1200" spc="0" dirty="0">
                <a:solidFill>
                  <a:schemeClr val="tx1"/>
                </a:solidFill>
                <a:effectLst/>
                <a:latin typeface="Europa-Bold" panose="02000000000000000000" pitchFamily="2" charset="77"/>
                <a:ea typeface="+mn-ea"/>
                <a:cs typeface="Arial" panose="020B0604020202020204" pitchFamily="34" charset="0"/>
              </a:rPr>
              <a:t>/</a:t>
            </a:r>
            <a:r>
              <a:rPr lang="en-US" sz="1000" b="1" kern="1200" spc="0" dirty="0" err="1">
                <a:solidFill>
                  <a:schemeClr val="tx1"/>
                </a:solidFill>
                <a:effectLst/>
                <a:latin typeface="Europa-Bold" panose="02000000000000000000" pitchFamily="2" charset="77"/>
                <a:ea typeface="+mn-ea"/>
                <a:cs typeface="Arial" panose="020B0604020202020204" pitchFamily="34" charset="0"/>
              </a:rPr>
              <a:t>lahousingcorp</a:t>
            </a:r>
            <a:endParaRPr lang="en-US" sz="1000" b="1" kern="1200" spc="0" dirty="0">
              <a:solidFill>
                <a:schemeClr val="tx1"/>
              </a:solidFill>
              <a:effectLst/>
              <a:latin typeface="Europa-Bold" panose="02000000000000000000" pitchFamily="2" charset="77"/>
              <a:ea typeface="+mn-ea"/>
              <a:cs typeface="Arial" panose="020B0604020202020204" pitchFamily="34" charset="0"/>
            </a:endParaRPr>
          </a:p>
          <a:p>
            <a:pPr marL="0" indent="0" algn="r">
              <a:spcAft>
                <a:spcPts val="400"/>
              </a:spcAft>
              <a:buFont typeface="+mj-lt"/>
              <a:buNone/>
            </a:pPr>
            <a:r>
              <a:rPr lang="en-US" sz="1000" b="1" kern="1200" spc="0" dirty="0">
                <a:solidFill>
                  <a:schemeClr val="tx1"/>
                </a:solidFill>
                <a:effectLst/>
                <a:latin typeface="Europa-Bold" panose="02000000000000000000" pitchFamily="2" charset="77"/>
                <a:ea typeface="+mn-ea"/>
                <a:cs typeface="Arial" panose="020B0604020202020204" pitchFamily="34" charset="0"/>
              </a:rPr>
              <a:t>/company/</a:t>
            </a:r>
            <a:r>
              <a:rPr lang="en-US" sz="1000" b="1" kern="1200" spc="0" dirty="0" err="1">
                <a:solidFill>
                  <a:schemeClr val="tx1"/>
                </a:solidFill>
                <a:effectLst/>
                <a:latin typeface="Europa-Bold" panose="02000000000000000000" pitchFamily="2" charset="77"/>
                <a:ea typeface="+mn-ea"/>
                <a:cs typeface="Arial" panose="020B0604020202020204" pitchFamily="34" charset="0"/>
              </a:rPr>
              <a:t>lalousingcorp</a:t>
            </a:r>
            <a:endParaRPr lang="en-US" sz="1000" b="1" kern="1200" spc="0" dirty="0">
              <a:solidFill>
                <a:schemeClr val="tx1"/>
              </a:solidFill>
              <a:effectLst/>
              <a:latin typeface="Europa-Bold" panose="02000000000000000000" pitchFamily="2" charset="77"/>
              <a:ea typeface="+mn-ea"/>
              <a:cs typeface="Arial" panose="020B0604020202020204" pitchFamily="34" charset="0"/>
            </a:endParaRPr>
          </a:p>
          <a:p>
            <a:pPr marL="0" indent="0" algn="r">
              <a:spcAft>
                <a:spcPts val="400"/>
              </a:spcAft>
              <a:buFont typeface="+mj-lt"/>
              <a:buNone/>
            </a:pPr>
            <a:r>
              <a:rPr lang="en-US" sz="1000" b="1" kern="1200" spc="0" dirty="0">
                <a:solidFill>
                  <a:schemeClr val="tx1"/>
                </a:solidFill>
                <a:effectLst/>
                <a:latin typeface="Europa-Bold" panose="02000000000000000000" pitchFamily="2" charset="77"/>
                <a:ea typeface="+mn-ea"/>
                <a:cs typeface="Arial" panose="020B0604020202020204" pitchFamily="34" charset="0"/>
              </a:rPr>
              <a:t>@</a:t>
            </a:r>
            <a:r>
              <a:rPr lang="en-US" sz="1000" b="1" kern="1200" spc="0" dirty="0" err="1">
                <a:solidFill>
                  <a:schemeClr val="tx1"/>
                </a:solidFill>
                <a:effectLst/>
                <a:latin typeface="Europa-Bold" panose="02000000000000000000" pitchFamily="2" charset="77"/>
                <a:ea typeface="+mn-ea"/>
                <a:cs typeface="Arial" panose="020B0604020202020204" pitchFamily="34" charset="0"/>
              </a:rPr>
              <a:t>LAHousingCorp</a:t>
            </a:r>
            <a:endParaRPr lang="en-US" sz="1000" b="1" kern="1200" spc="0" dirty="0">
              <a:solidFill>
                <a:schemeClr val="tx1"/>
              </a:solidFill>
              <a:effectLst/>
              <a:latin typeface="Europa-Bold" panose="02000000000000000000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6ED3E4-D9AB-C847-ADBC-9597A13DD260}"/>
              </a:ext>
            </a:extLst>
          </p:cNvPr>
          <p:cNvSpPr txBox="1"/>
          <p:nvPr/>
        </p:nvSpPr>
        <p:spPr>
          <a:xfrm>
            <a:off x="1006923" y="5341485"/>
            <a:ext cx="2573137" cy="71449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  <a:latin typeface="Europa-Regular" panose="02000000000000000000" pitchFamily="2" charset="77"/>
              </a:rPr>
              <a:t>- A soft second loan of up to $55,000.</a:t>
            </a:r>
          </a:p>
          <a:p>
            <a:pPr fontAlgn="base">
              <a:lnSpc>
                <a:spcPct val="150000"/>
              </a:lnSpc>
            </a:pPr>
            <a:r>
              <a:rPr lang="en-US" sz="1000" dirty="0">
                <a:solidFill>
                  <a:schemeClr val="bg1"/>
                </a:solidFill>
                <a:latin typeface="Europa-Regular" panose="02000000000000000000" pitchFamily="2" charset="77"/>
              </a:rPr>
              <a:t>- Up to $5,000 in closing-cost assistance.</a:t>
            </a:r>
          </a:p>
          <a:p>
            <a:pPr marL="171450" indent="-171450" algn="l">
              <a:lnSpc>
                <a:spcPct val="150000"/>
              </a:lnSpc>
              <a:buFontTx/>
              <a:buChar char="-"/>
            </a:pPr>
            <a:endParaRPr lang="en-US" sz="1000" dirty="0">
              <a:latin typeface="Europa-Regular" panose="02000000000000000000" pitchFamily="2" charset="77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3BDE43-C7FF-EE4C-A50A-588432BC09D5}"/>
              </a:ext>
            </a:extLst>
          </p:cNvPr>
          <p:cNvSpPr txBox="1"/>
          <p:nvPr/>
        </p:nvSpPr>
        <p:spPr>
          <a:xfrm>
            <a:off x="963797" y="4784471"/>
            <a:ext cx="2616264" cy="50783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Europa-Bold" panose="02000000000000000000" pitchFamily="2" charset="77"/>
              </a:rPr>
              <a:t>Resilience Soft Second</a:t>
            </a:r>
            <a:br>
              <a:rPr lang="en-US" sz="1500" b="1" dirty="0">
                <a:solidFill>
                  <a:schemeClr val="bg1"/>
                </a:solidFill>
                <a:latin typeface="Europa-Bold" panose="02000000000000000000" pitchFamily="2" charset="77"/>
              </a:rPr>
            </a:br>
            <a:r>
              <a:rPr lang="en-US" sz="1500" b="1" dirty="0">
                <a:solidFill>
                  <a:schemeClr val="bg1"/>
                </a:solidFill>
                <a:latin typeface="Europa-Bold" panose="02000000000000000000" pitchFamily="2" charset="77"/>
              </a:rPr>
              <a:t>Mortgage Program provides: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B5D693-6652-3443-AF01-112A1EF476FC}"/>
              </a:ext>
            </a:extLst>
          </p:cNvPr>
          <p:cNvSpPr txBox="1"/>
          <p:nvPr/>
        </p:nvSpPr>
        <p:spPr>
          <a:xfrm>
            <a:off x="913923" y="920736"/>
            <a:ext cx="412956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Europa-Bold" panose="02000000000000000000" pitchFamily="2" charset="77"/>
                <a:cs typeface="Poppins" pitchFamily="2" charset="77"/>
              </a:rPr>
              <a:t>Louisiana communities have faced tremendous adversity — but we’re resilient.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528E18-EAAF-9F4F-AEB8-B1082E05F04E}"/>
              </a:ext>
            </a:extLst>
          </p:cNvPr>
          <p:cNvSpPr txBox="1"/>
          <p:nvPr/>
        </p:nvSpPr>
        <p:spPr>
          <a:xfrm>
            <a:off x="1179992" y="6455238"/>
            <a:ext cx="2400068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Europa-Regular" panose="02000000000000000000" pitchFamily="2" charset="77"/>
              </a:rPr>
              <a:t>First-time homebuyers with at least a 640 credit score.</a:t>
            </a:r>
          </a:p>
          <a:p>
            <a:pPr marL="171450" indent="-1714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bg1"/>
                </a:solidFill>
                <a:latin typeface="Europa-Regular" panose="02000000000000000000" pitchFamily="2" charset="77"/>
              </a:rPr>
              <a:t>Homes located in target areas affected by flooding in 2016.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A07E3D-FA16-4D4B-83EA-DC61904CBF5D}"/>
              </a:ext>
            </a:extLst>
          </p:cNvPr>
          <p:cNvSpPr txBox="1"/>
          <p:nvPr/>
        </p:nvSpPr>
        <p:spPr>
          <a:xfrm>
            <a:off x="1179992" y="6105161"/>
            <a:ext cx="2616264" cy="27699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1500" dirty="0">
                <a:solidFill>
                  <a:schemeClr val="bg1"/>
                </a:solidFill>
                <a:latin typeface="Europa-Bold" panose="02000000000000000000" pitchFamily="2" charset="77"/>
              </a:rPr>
              <a:t>Who qualifies: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EA3113-689D-6746-9868-3B14491D4B78}"/>
              </a:ext>
            </a:extLst>
          </p:cNvPr>
          <p:cNvSpPr/>
          <p:nvPr/>
        </p:nvSpPr>
        <p:spPr>
          <a:xfrm>
            <a:off x="1179992" y="7235035"/>
            <a:ext cx="2616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Europa-Bold" panose="02000000000000000000" pitchFamily="2" charset="77"/>
              </a:rPr>
              <a:t>You can help yourself — and your community.</a:t>
            </a:r>
            <a:endParaRPr lang="en-US" sz="1200" dirty="0">
              <a:solidFill>
                <a:srgbClr val="FFFFFF"/>
              </a:solidFill>
              <a:effectLst/>
              <a:latin typeface="Europa-Bold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31347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HC-EXCEL">
      <a:dk1>
        <a:srgbClr val="355F80"/>
      </a:dk1>
      <a:lt1>
        <a:srgbClr val="FFFFFF"/>
      </a:lt1>
      <a:dk2>
        <a:srgbClr val="355F80"/>
      </a:dk2>
      <a:lt2>
        <a:srgbClr val="FBFBF8"/>
      </a:lt2>
      <a:accent1>
        <a:srgbClr val="355E7F"/>
      </a:accent1>
      <a:accent2>
        <a:srgbClr val="00B5BE"/>
      </a:accent2>
      <a:accent3>
        <a:srgbClr val="7F7F7F"/>
      </a:accent3>
      <a:accent4>
        <a:srgbClr val="5E829B"/>
      </a:accent4>
      <a:accent5>
        <a:srgbClr val="FFC832"/>
      </a:accent5>
      <a:accent6>
        <a:srgbClr val="FFFFFF"/>
      </a:accent6>
      <a:hlink>
        <a:srgbClr val="355E7F"/>
      </a:hlink>
      <a:folHlink>
        <a:srgbClr val="5E829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</TotalTime>
  <Words>86</Words>
  <Application>Microsoft Macintosh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Europa-Bold</vt:lpstr>
      <vt:lpstr>Europa-Regular</vt:lpstr>
      <vt:lpstr>Poppins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Phillips</dc:creator>
  <cp:lastModifiedBy>Microsoft Office User</cp:lastModifiedBy>
  <cp:revision>18</cp:revision>
  <dcterms:created xsi:type="dcterms:W3CDTF">2019-10-10T20:29:25Z</dcterms:created>
  <dcterms:modified xsi:type="dcterms:W3CDTF">2019-11-20T16:29:38Z</dcterms:modified>
</cp:coreProperties>
</file>