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2544"/>
    <p:restoredTop sz="94681"/>
  </p:normalViewPr>
  <p:slideViewPr>
    <p:cSldViewPr snapToGrid="0" snapToObjects="1">
      <p:cViewPr>
        <p:scale>
          <a:sx n="187" d="100"/>
          <a:sy n="187" d="100"/>
        </p:scale>
        <p:origin x="-16" y="-3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2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DA779-F11E-6B4F-8F09-76CA81AF4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F8CA-1F12-3F43-8A5A-937105418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8514-CEC0-2C4A-BADC-E181EF6B411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79AA2-6268-FD47-AC6E-D0FE3CB5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B47DC-C1B9-D940-9033-3BE12D807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BFA55-A050-CE4E-9350-F0E8D649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80963" y="8961120"/>
            <a:ext cx="2769476" cy="407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dirty="0"/>
              <a:t>Add information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FAC126-62D6-ED4F-BB5B-5AE486D634E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180962" y="8077200"/>
            <a:ext cx="2769476" cy="883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  <a:lvl2pPr marL="38862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77724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 marL="116586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 marL="1554480" indent="0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her to add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F5EE6-6B9C-434E-A109-D6DF0A262C4D}"/>
              </a:ext>
            </a:extLst>
          </p:cNvPr>
          <p:cNvSpPr txBox="1"/>
          <p:nvPr userDrawn="1"/>
        </p:nvSpPr>
        <p:spPr>
          <a:xfrm>
            <a:off x="1838529" y="1182883"/>
            <a:ext cx="55739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your dream of</a:t>
            </a:r>
            <a:br>
              <a:rPr lang="en-US" sz="26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26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homeownership a reality.</a:t>
            </a:r>
          </a:p>
          <a:p>
            <a:endParaRPr lang="en-US" sz="2600" spc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8CA9E-838A-E244-81CA-747A0E8B8D08}"/>
              </a:ext>
            </a:extLst>
          </p:cNvPr>
          <p:cNvSpPr txBox="1"/>
          <p:nvPr userDrawn="1"/>
        </p:nvSpPr>
        <p:spPr>
          <a:xfrm>
            <a:off x="1734621" y="5445040"/>
            <a:ext cx="1718224" cy="27699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5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YOU KNOW...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DCC9D4-D683-0F46-8A2B-96CE3F741365}"/>
              </a:ext>
            </a:extLst>
          </p:cNvPr>
          <p:cNvSpPr txBox="1"/>
          <p:nvPr userDrawn="1"/>
        </p:nvSpPr>
        <p:spPr>
          <a:xfrm>
            <a:off x="1734620" y="5730943"/>
            <a:ext cx="1971617" cy="72327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11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Mortgage Credit Certificate Program can give you a tax credit just for paying down your mortgage.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18BD8B-E214-DB4B-9DB9-D7BB353EA7CB}"/>
              </a:ext>
            </a:extLst>
          </p:cNvPr>
          <p:cNvSpPr txBox="1"/>
          <p:nvPr userDrawn="1"/>
        </p:nvSpPr>
        <p:spPr>
          <a:xfrm>
            <a:off x="4134731" y="6486051"/>
            <a:ext cx="2229565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0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Homeownership is within reach. Contact us today to learn more!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E0079-B2A2-3E4D-AB5B-7027378B7DE0}"/>
              </a:ext>
            </a:extLst>
          </p:cNvPr>
          <p:cNvSpPr txBox="1"/>
          <p:nvPr userDrawn="1"/>
        </p:nvSpPr>
        <p:spPr>
          <a:xfrm>
            <a:off x="758380" y="8215296"/>
            <a:ext cx="3406697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2415 Quail Drive, Baton Rouge, La 70808</a:t>
            </a:r>
          </a:p>
          <a:p>
            <a:r>
              <a:rPr lang="en-US" sz="1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 225.763.8700  |  TF 888.454.2001  |  FX 225.763.8710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2C7CB-7B1E-AC4B-A91D-A96083E571C2}"/>
              </a:ext>
            </a:extLst>
          </p:cNvPr>
          <p:cNvSpPr txBox="1"/>
          <p:nvPr userDrawn="1"/>
        </p:nvSpPr>
        <p:spPr>
          <a:xfrm>
            <a:off x="1066898" y="8698150"/>
            <a:ext cx="2914088" cy="610424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indent="0">
              <a:spcAft>
                <a:spcPts val="400"/>
              </a:spcAft>
              <a:buFont typeface="+mj-lt"/>
              <a:buNone/>
            </a:pPr>
            <a:r>
              <a:rPr lang="en-US" sz="1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en-US" sz="1000" b="1" kern="1200" spc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lahousingcorp</a:t>
            </a:r>
            <a:endParaRPr lang="en-US" sz="1000" b="1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buFont typeface="+mj-lt"/>
              <a:buNone/>
            </a:pPr>
            <a:r>
              <a:rPr lang="en-US" sz="1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/company/</a:t>
            </a:r>
            <a:r>
              <a:rPr lang="en-US" sz="1000" b="1" kern="1200" spc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lalousingcorp</a:t>
            </a:r>
            <a:endParaRPr lang="en-US" sz="1000" b="1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spcAft>
                <a:spcPts val="400"/>
              </a:spcAft>
              <a:buFont typeface="+mj-lt"/>
              <a:buNone/>
            </a:pPr>
            <a:r>
              <a:rPr lang="en-US" sz="1000" b="1" kern="1200" spc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en-US" sz="1000" b="1" kern="1200" spc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LAHousingCorp</a:t>
            </a:r>
            <a:endParaRPr lang="en-US" sz="1000" b="1" kern="1200" spc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5EE3EF1-EAD4-2E4F-9BA8-ECF30E56699F}"/>
              </a:ext>
            </a:extLst>
          </p:cNvPr>
          <p:cNvGrpSpPr/>
          <p:nvPr userDrawn="1"/>
        </p:nvGrpSpPr>
        <p:grpSpPr>
          <a:xfrm>
            <a:off x="4129278" y="5095604"/>
            <a:ext cx="2456896" cy="353943"/>
            <a:chOff x="4129278" y="5095604"/>
            <a:chExt cx="2456896" cy="35394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DFB33D-4150-1A45-9A45-38BF1DE87F90}"/>
                </a:ext>
              </a:extLst>
            </p:cNvPr>
            <p:cNvSpPr txBox="1"/>
            <p:nvPr userDrawn="1"/>
          </p:nvSpPr>
          <p:spPr>
            <a:xfrm>
              <a:off x="4230149" y="5095604"/>
              <a:ext cx="2356025" cy="35394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0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Available for first-time and repeat homebuyers 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2E3171-9330-5F43-A68C-B6251927E501}"/>
                </a:ext>
              </a:extLst>
            </p:cNvPr>
            <p:cNvSpPr txBox="1"/>
            <p:nvPr userDrawn="1"/>
          </p:nvSpPr>
          <p:spPr>
            <a:xfrm>
              <a:off x="4129278" y="5095604"/>
              <a:ext cx="10336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lang="en-US" sz="1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5AFB99-F2A8-AA4C-A1CF-E9437112429B}"/>
              </a:ext>
            </a:extLst>
          </p:cNvPr>
          <p:cNvGrpSpPr/>
          <p:nvPr userDrawn="1"/>
        </p:nvGrpSpPr>
        <p:grpSpPr>
          <a:xfrm>
            <a:off x="4155193" y="5571852"/>
            <a:ext cx="2335563" cy="353943"/>
            <a:chOff x="4155193" y="5646916"/>
            <a:chExt cx="2335563" cy="3539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B2AD92-0AA4-E54A-A92C-0A15AC6392CD}"/>
                </a:ext>
              </a:extLst>
            </p:cNvPr>
            <p:cNvSpPr txBox="1"/>
            <p:nvPr userDrawn="1"/>
          </p:nvSpPr>
          <p:spPr>
            <a:xfrm>
              <a:off x="4230149" y="5646916"/>
              <a:ext cx="2260607" cy="35394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0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Get up to 40% of annual mortgage interest payments back as a tax credit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F25D61-6996-3745-8B0D-0B17FF317E5D}"/>
                </a:ext>
              </a:extLst>
            </p:cNvPr>
            <p:cNvSpPr txBox="1"/>
            <p:nvPr userDrawn="1"/>
          </p:nvSpPr>
          <p:spPr>
            <a:xfrm>
              <a:off x="4155193" y="5646916"/>
              <a:ext cx="10336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lang="en-US" sz="1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83B731-2AC7-1D43-9CE5-FB7C7B5757D6}"/>
              </a:ext>
            </a:extLst>
          </p:cNvPr>
          <p:cNvGrpSpPr/>
          <p:nvPr userDrawn="1"/>
        </p:nvGrpSpPr>
        <p:grpSpPr>
          <a:xfrm>
            <a:off x="4155193" y="6063218"/>
            <a:ext cx="2335563" cy="353943"/>
            <a:chOff x="4155193" y="6063218"/>
            <a:chExt cx="2335563" cy="3539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0EBDAD-C5E0-4A4A-9F99-3E432194EC42}"/>
                </a:ext>
              </a:extLst>
            </p:cNvPr>
            <p:cNvSpPr txBox="1"/>
            <p:nvPr userDrawn="1"/>
          </p:nvSpPr>
          <p:spPr>
            <a:xfrm>
              <a:off x="4230149" y="6063218"/>
              <a:ext cx="2260607" cy="353943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0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Can be used in conjunction with LHC’s  down payment assistance programs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1243C3-4D4F-6F4E-8EBD-CAE76DC091A7}"/>
                </a:ext>
              </a:extLst>
            </p:cNvPr>
            <p:cNvSpPr txBox="1"/>
            <p:nvPr userDrawn="1"/>
          </p:nvSpPr>
          <p:spPr>
            <a:xfrm>
              <a:off x="4155193" y="6063218"/>
              <a:ext cx="10336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kern="12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168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17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34BF2D6-79AC-FE48-A086-34E80CB10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C3D4-9BAC-5C40-9BCF-D05EADCD68DB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4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HC-EXCEL">
      <a:dk1>
        <a:srgbClr val="355F80"/>
      </a:dk1>
      <a:lt1>
        <a:srgbClr val="FFFFFF"/>
      </a:lt1>
      <a:dk2>
        <a:srgbClr val="355F80"/>
      </a:dk2>
      <a:lt2>
        <a:srgbClr val="FBFBF8"/>
      </a:lt2>
      <a:accent1>
        <a:srgbClr val="355E7F"/>
      </a:accent1>
      <a:accent2>
        <a:srgbClr val="00B5BE"/>
      </a:accent2>
      <a:accent3>
        <a:srgbClr val="7F7F7F"/>
      </a:accent3>
      <a:accent4>
        <a:srgbClr val="5E829B"/>
      </a:accent4>
      <a:accent5>
        <a:srgbClr val="FFC832"/>
      </a:accent5>
      <a:accent6>
        <a:srgbClr val="FFFFFF"/>
      </a:accent6>
      <a:hlink>
        <a:srgbClr val="355E7F"/>
      </a:hlink>
      <a:folHlink>
        <a:srgbClr val="5E829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Phillips</dc:creator>
  <cp:lastModifiedBy>Microsoft Office User</cp:lastModifiedBy>
  <cp:revision>12</cp:revision>
  <dcterms:created xsi:type="dcterms:W3CDTF">2019-10-10T20:29:25Z</dcterms:created>
  <dcterms:modified xsi:type="dcterms:W3CDTF">2019-11-20T16:12:04Z</dcterms:modified>
</cp:coreProperties>
</file>